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Delius" panose="02000603000000000000" pitchFamily="2" charset="0"/>
      <p:regular r:id="rId21"/>
    </p:embeddedFont>
    <p:embeddedFont>
      <p:font typeface="Fredoka One" panose="02000000000000000000" pitchFamily="2" charset="77"/>
      <p:regular r:id="rId22"/>
    </p:embeddedFont>
    <p:embeddedFont>
      <p:font typeface="Quicksand" pitchFamily="2" charset="7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A84"/>
    <a:srgbClr val="D78643"/>
    <a:srgbClr val="FFD966"/>
    <a:srgbClr val="9FB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49"/>
    <p:restoredTop sz="96327"/>
  </p:normalViewPr>
  <p:slideViewPr>
    <p:cSldViewPr snapToGrid="0" snapToObjects="1">
      <p:cViewPr varScale="1">
        <p:scale>
          <a:sx n="154" d="100"/>
          <a:sy n="154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maps.nls.uk/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342320"/>
            <a:ext cx="8451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Sut y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mae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Cefn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Mawr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wedi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newid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dros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amser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554E0-70FD-FB44-B9D9-E41FF5F39ADB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57B9293-D911-F44E-9B2D-9A35909789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1455" y="1911391"/>
            <a:ext cx="3199850" cy="487443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9CA522-209C-4A44-BBB9-AC94218A2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197" y="1975631"/>
            <a:ext cx="5715000" cy="4013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7F5805E-B984-2D49-91BA-124AF0AD9D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708490" y="1665759"/>
            <a:ext cx="4930905" cy="55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161267B-4AF6-7749-8448-FB430032C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88" r="9289" b="44818"/>
          <a:stretch/>
        </p:blipFill>
        <p:spPr>
          <a:xfrm flipH="1">
            <a:off x="-2" y="2110155"/>
            <a:ext cx="12191999" cy="4747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Gweithgaredd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2: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Casglu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Data </a:t>
            </a:r>
          </a:p>
          <a:p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128686"/>
            <a:ext cx="11381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Beth am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gael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trafodaeth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ar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y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diwydiannau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a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fu’n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cyflogi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pobl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yn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y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gorffennol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? Beth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yw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chwareli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,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pyllau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glo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a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mwyngloddiau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?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Edrychwch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ardal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gwmpas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chofnodwch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eich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darganfyddiadau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tabl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sleid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nesaf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. </a:t>
            </a:r>
            <a:endParaRPr lang="en-GB" sz="2000" b="1" dirty="0">
              <a:solidFill>
                <a:srgbClr val="FFD966"/>
              </a:solidFill>
              <a:latin typeface="Quicksan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992E5-580F-7B45-9FA1-8884A994BA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391" y="1245923"/>
            <a:ext cx="3628011" cy="32902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A3855F-2F22-F249-934C-C0CA34BD3E4B}"/>
              </a:ext>
            </a:extLst>
          </p:cNvPr>
          <p:cNvSpPr/>
          <p:nvPr/>
        </p:nvSpPr>
        <p:spPr>
          <a:xfrm>
            <a:off x="9629686" y="3932429"/>
            <a:ext cx="1635525" cy="163552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B055F6-C85C-F249-9807-1F4817D8D095}"/>
              </a:ext>
            </a:extLst>
          </p:cNvPr>
          <p:cNvSpPr/>
          <p:nvPr/>
        </p:nvSpPr>
        <p:spPr>
          <a:xfrm>
            <a:off x="8680347" y="4925348"/>
            <a:ext cx="1463157" cy="1463157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207925-6D1F-4D44-BA8B-00014343D810}"/>
              </a:ext>
            </a:extLst>
          </p:cNvPr>
          <p:cNvSpPr/>
          <p:nvPr/>
        </p:nvSpPr>
        <p:spPr>
          <a:xfrm>
            <a:off x="10677484" y="5420136"/>
            <a:ext cx="1198721" cy="1222282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4C5FF-FE2E-D64B-9B20-266C0083D0F8}"/>
              </a:ext>
            </a:extLst>
          </p:cNvPr>
          <p:cNvSpPr txBox="1"/>
          <p:nvPr/>
        </p:nvSpPr>
        <p:spPr>
          <a:xfrm>
            <a:off x="617191" y="2743839"/>
            <a:ext cx="74521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Sawl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un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rhain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allwch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chi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ddod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o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hyd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iddyn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nhw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fap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Fictoraidd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 fap </a:t>
            </a:r>
            <a:r>
              <a:rPr lang="en-GB" b="1" dirty="0" err="1">
                <a:solidFill>
                  <a:schemeClr val="bg1"/>
                </a:solidFill>
                <a:latin typeface="Quicksand" pitchFamily="2" charset="77"/>
              </a:rPr>
              <a:t>cyfoes</a:t>
            </a:r>
            <a:r>
              <a:rPr lang="en-GB" b="1" dirty="0">
                <a:solidFill>
                  <a:schemeClr val="bg1"/>
                </a:solidFill>
                <a:latin typeface="Quicksand" pitchFamily="2" charset="77"/>
              </a:rPr>
              <a:t>?</a:t>
            </a:r>
            <a:endParaRPr lang="en-GB" sz="1700" b="1" dirty="0">
              <a:solidFill>
                <a:schemeClr val="bg1"/>
              </a:solidFill>
              <a:latin typeface="Quicksand" pitchFamily="2" charset="77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Chwareli</a:t>
            </a:r>
            <a:endParaRPr lang="en-GB" sz="1700" b="1" dirty="0">
              <a:solidFill>
                <a:schemeClr val="bg1"/>
              </a:solidFill>
              <a:latin typeface="Quicksand" pitchFamily="2" charset="77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Pyllau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glo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–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edrychwch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am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byllau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glo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, hen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fwyngloddiau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thomennydd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rwbel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.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Diwydiannau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clai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–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edrychwch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am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friciau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clai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tân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gwaith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teils neu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grochenwaith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. 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Diwydiannau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Haearn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-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edrychwch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am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ffowndri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gefail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gof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(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weithiau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mae’r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enw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wedi’i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dalfyrru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Smy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)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Eglwysi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Chapeli</a:t>
            </a:r>
            <a:r>
              <a:rPr lang="en-GB" sz="17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(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weithiau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wedi’i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dalfyrru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Chap)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chemeClr val="bg1"/>
                </a:solidFill>
                <a:latin typeface="Quicksand" pitchFamily="2" charset="77"/>
              </a:rPr>
              <a:t>Ysgolion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(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weithiau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wedi’i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dalfyrru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Quicksand" pitchFamily="2" charset="77"/>
              </a:rPr>
              <a:t>Sch</a:t>
            </a:r>
            <a:r>
              <a:rPr lang="en-GB" sz="1700" dirty="0">
                <a:solidFill>
                  <a:schemeClr val="bg1"/>
                </a:solidFill>
                <a:latin typeface="Quicksand" pitchFamily="2" charset="77"/>
              </a:rPr>
              <a:t>)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sz="1700" b="1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Tabl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Cofnodi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Data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5" y="5113746"/>
            <a:ext cx="9167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Allwch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chi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ddadansoddi’r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data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a’i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gyflwyno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mewn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graff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Beth y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mae’r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canlyniadau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ei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ddweud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wrthych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am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ardal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heddiw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ac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gorffennol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D78643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D78643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rgbClr val="D78643"/>
              </a:solidFill>
              <a:latin typeface="Quicksand" pitchFamily="2" charset="77"/>
            </a:endParaRPr>
          </a:p>
          <a:p>
            <a:endParaRPr lang="en-GB" sz="2800" b="1" dirty="0">
              <a:solidFill>
                <a:srgbClr val="FFD966"/>
              </a:solidFill>
              <a:latin typeface="Quicksand" pitchFamily="2" charset="77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8D0D645-6E51-7E46-B25D-C8193745C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35723"/>
              </p:ext>
            </p:extLst>
          </p:nvPr>
        </p:nvGraphicFramePr>
        <p:xfrm>
          <a:off x="701041" y="1288491"/>
          <a:ext cx="10505439" cy="342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813">
                  <a:extLst>
                    <a:ext uri="{9D8B030D-6E8A-4147-A177-3AD203B41FA5}">
                      <a16:colId xmlns:a16="http://schemas.microsoft.com/office/drawing/2014/main" val="3725624733"/>
                    </a:ext>
                  </a:extLst>
                </a:gridCol>
                <a:gridCol w="3501813">
                  <a:extLst>
                    <a:ext uri="{9D8B030D-6E8A-4147-A177-3AD203B41FA5}">
                      <a16:colId xmlns:a16="http://schemas.microsoft.com/office/drawing/2014/main" val="1333146250"/>
                    </a:ext>
                  </a:extLst>
                </a:gridCol>
                <a:gridCol w="3501813">
                  <a:extLst>
                    <a:ext uri="{9D8B030D-6E8A-4147-A177-3AD203B41FA5}">
                      <a16:colId xmlns:a16="http://schemas.microsoft.com/office/drawing/2014/main" val="2113323189"/>
                    </a:ext>
                  </a:extLst>
                </a:gridCol>
              </a:tblGrid>
              <a:tr h="662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Faint?</a:t>
                      </a:r>
                      <a:endParaRPr lang="en-GB" sz="2000" b="1" dirty="0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 dirty="0"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Fictoraidd</a:t>
                      </a:r>
                      <a:endParaRPr lang="en-GB" sz="2000" b="1" dirty="0"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A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 dirty="0"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Cyfoes</a:t>
                      </a:r>
                      <a:endParaRPr lang="en-GB" sz="2000" b="1" dirty="0"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66770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Chwareli</a:t>
                      </a:r>
                      <a:endParaRPr lang="en-GB" sz="2000" b="1" dirty="0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10975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Arwyddion o byllau glo</a:t>
                      </a:r>
                      <a:endParaRPr lang="en-GB" sz="2000" b="1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31837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Diwydiannau clai</a:t>
                      </a:r>
                      <a:endParaRPr lang="en-GB" sz="2000" b="1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49492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Diwydiannau haearn</a:t>
                      </a:r>
                      <a:endParaRPr lang="en-GB" sz="2000" b="1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43973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Eglwysi a Chapeli</a:t>
                      </a:r>
                      <a:endParaRPr lang="en-GB" sz="2000" b="1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28056"/>
                  </a:ext>
                </a:extLst>
              </a:tr>
              <a:tr h="4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y-GB" sz="2000" b="1" dirty="0">
                          <a:solidFill>
                            <a:srgbClr val="4E6A84"/>
                          </a:solidFill>
                          <a:effectLst/>
                          <a:latin typeface="Quicksan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Ysgolion </a:t>
                      </a:r>
                      <a:endParaRPr lang="en-GB" sz="2000" b="1" dirty="0">
                        <a:solidFill>
                          <a:srgbClr val="4E6A84"/>
                        </a:solidFill>
                        <a:effectLst/>
                        <a:latin typeface="Quicksan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Quicksan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E6A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6318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stationary, pen, writing implement&#10;&#10;Description automatically generated">
            <a:extLst>
              <a:ext uri="{FF2B5EF4-FFF2-40B4-BE49-F238E27FC236}">
                <a16:creationId xmlns:a16="http://schemas.microsoft.com/office/drawing/2014/main" id="{6281A32F-4705-A64D-97D5-EDE464C9D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81" y="3100488"/>
            <a:ext cx="2550880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6" y="1222466"/>
            <a:ext cx="474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Edrychwch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fapiau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eraill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wefan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Llyfrgell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Genedlaethol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Alban.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Gallwch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ddewis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map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gwahanol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defnyddio’r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cwymplenni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“</a:t>
            </a:r>
            <a:r>
              <a:rPr lang="en-GB" b="1" dirty="0">
                <a:solidFill>
                  <a:srgbClr val="4E6A84"/>
                </a:solidFill>
                <a:latin typeface="Quicksand" pitchFamily="2" charset="77"/>
              </a:rPr>
              <a:t>Select Map Series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”.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CFDED-6DD4-3848-80AA-BB6F1DAA9520}"/>
              </a:ext>
            </a:extLst>
          </p:cNvPr>
          <p:cNvSpPr txBox="1"/>
          <p:nvPr/>
        </p:nvSpPr>
        <p:spPr>
          <a:xfrm>
            <a:off x="591406" y="2595055"/>
            <a:ext cx="4426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Ceisiwch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ddewis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b="1" dirty="0">
                <a:solidFill>
                  <a:srgbClr val="4E6A84"/>
                </a:solidFill>
                <a:latin typeface="Quicksand" pitchFamily="2" charset="77"/>
              </a:rPr>
              <a:t>OS 1:25000, 1937-61 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a map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lloeren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gyfoes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Allwch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chi weld y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gamlas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dilyn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ei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itchFamily="2" charset="77"/>
              </a:rPr>
              <a:t>gwrs</a:t>
            </a:r>
            <a:r>
              <a:rPr lang="en-GB" dirty="0">
                <a:solidFill>
                  <a:srgbClr val="4E6A84"/>
                </a:solidFill>
                <a:latin typeface="Quicksand" pitchFamily="2" charset="77"/>
              </a:rPr>
              <a:t>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CEE5C-2251-4E4C-8FC4-6B5D247D492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1185" y="1080046"/>
            <a:ext cx="6522125" cy="5043176"/>
          </a:xfrm>
          <a:prstGeom prst="rect">
            <a:avLst/>
          </a:prstGeom>
        </p:spPr>
      </p:pic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4E5D0433-3B4C-3746-818B-B08BD1F880E3}"/>
              </a:ext>
            </a:extLst>
          </p:cNvPr>
          <p:cNvSpPr/>
          <p:nvPr/>
        </p:nvSpPr>
        <p:spPr>
          <a:xfrm>
            <a:off x="591406" y="3823280"/>
            <a:ext cx="3057881" cy="2692400"/>
          </a:xfrm>
          <a:prstGeom prst="round2DiagRect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C278C-EE53-E747-9277-474C721FF867}"/>
              </a:ext>
            </a:extLst>
          </p:cNvPr>
          <p:cNvSpPr/>
          <p:nvPr/>
        </p:nvSpPr>
        <p:spPr>
          <a:xfrm>
            <a:off x="748945" y="4046095"/>
            <a:ext cx="2839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dirty="0">
                <a:solidFill>
                  <a:schemeClr val="bg1"/>
                </a:solidFill>
                <a:latin typeface="Quicksand" pitchFamily="2" charset="77"/>
              </a:rPr>
              <a:t>Beth am ddefnyddio’r mapiau i edrych ar yr ardal o gwmpas eich ysgol neu eich tŷ a dod o hyd i newidiadau sydd wedi digwydd dros amser?</a:t>
            </a:r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88E1BA-A5E5-6F41-9EA5-C0B3DF8008D4}"/>
              </a:ext>
            </a:extLst>
          </p:cNvPr>
          <p:cNvSpPr/>
          <p:nvPr/>
        </p:nvSpPr>
        <p:spPr>
          <a:xfrm>
            <a:off x="6284422" y="5594015"/>
            <a:ext cx="4765917" cy="921665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Da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iawn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chi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arloeswyr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y map!</a:t>
            </a:r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FB26B25-83E9-FE46-A239-D2A2D4F09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60186" y="2461635"/>
            <a:ext cx="2855604" cy="43500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8E3A59-0788-F64A-9E1E-F66471AB89F9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Gweithgareddau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Eraill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4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E2211F7-C586-8B43-9013-970C4A60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6197087" y="696263"/>
            <a:ext cx="5493515" cy="7076137"/>
            <a:chOff x="8734038" y="447758"/>
            <a:chExt cx="4144741" cy="6656938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734038" y="447758"/>
              <a:ext cx="4144741" cy="66569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9037457" y="1243793"/>
              <a:ext cx="3644150" cy="490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Fel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dosbarth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D78643"/>
                  </a:solidFill>
                  <a:latin typeface="Fredoka One" panose="02000000000000000000" pitchFamily="2" charset="77"/>
                </a:rPr>
                <a:t>trafodwch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y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canlynol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</a:t>
              </a:r>
            </a:p>
            <a:p>
              <a:endParaRPr lang="en-GB" sz="16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9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Pam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fod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angen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mapiau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arnom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rgbClr val="4E6A84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Lle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ddown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ni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o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hyd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fapiau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rgbClr val="4E6A84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Sut y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mae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mapiau’n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ddefnyddiol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fel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tystiolaeth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Quicksand" pitchFamily="2" charset="77"/>
                </a:rPr>
                <a:t>hanesyddol</a:t>
              </a:r>
              <a:r>
                <a:rPr lang="en-GB" sz="2200" dirty="0">
                  <a:solidFill>
                    <a:srgbClr val="4E6A84"/>
                  </a:solidFill>
                  <a:latin typeface="Quicksand" pitchFamily="2" charset="77"/>
                </a:rPr>
                <a:t>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b="1" dirty="0">
                <a:solidFill>
                  <a:srgbClr val="4E6A84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C444F7-5E5D-B842-8AB5-203B1FA367CA}"/>
              </a:ext>
            </a:extLst>
          </p:cNvPr>
          <p:cNvSpPr txBox="1"/>
          <p:nvPr/>
        </p:nvSpPr>
        <p:spPr>
          <a:xfrm>
            <a:off x="593763" y="1272681"/>
            <a:ext cx="5603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Mae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gan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fapiau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lawer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o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wahanol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ddefnyddiau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ac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wedi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cael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eu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gwneud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ers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cannoedd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o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flynyddoedd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. </a:t>
            </a:r>
            <a:endParaRPr lang="en-GB" sz="22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6439642-373D-4D40-A4AC-A56D2392EB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9140">
            <a:off x="905254" y="3303681"/>
            <a:ext cx="4758255" cy="3314161"/>
          </a:xfrm>
          <a:prstGeom prst="rect">
            <a:avLst/>
          </a:prstGeom>
          <a:ln w="63500" cap="flat">
            <a:solidFill>
              <a:schemeClr val="bg1"/>
            </a:solidFill>
            <a:rou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3CB86C-4E9E-BD48-9F6E-8C06A80734A1}"/>
              </a:ext>
            </a:extLst>
          </p:cNvPr>
          <p:cNvSpPr txBox="1"/>
          <p:nvPr/>
        </p:nvSpPr>
        <p:spPr>
          <a:xfrm>
            <a:off x="591407" y="342320"/>
            <a:ext cx="757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Beth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yw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map?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0E5E0513-9F63-474A-9914-4F6E08E569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2097573"/>
            <a:ext cx="6823333" cy="47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Fapiau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6" y="1222465"/>
            <a:ext cx="99740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Mae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gan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Lyfrgell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Genedlaethol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Alban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lawer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o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fapiau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hanesyddol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sydd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i’w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gweld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ar-lein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. </a:t>
            </a:r>
          </a:p>
          <a:p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Ewch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wefan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Llyfrgell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Genedlaethol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Alba: 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https://maps.nls.uk/</a:t>
            </a:r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ACA6E-9896-624F-9102-7D603E5CD270}"/>
              </a:ext>
            </a:extLst>
          </p:cNvPr>
          <p:cNvGrpSpPr/>
          <p:nvPr/>
        </p:nvGrpSpPr>
        <p:grpSpPr>
          <a:xfrm>
            <a:off x="5026165" y="3005280"/>
            <a:ext cx="1798583" cy="1492986"/>
            <a:chOff x="5233983" y="3005280"/>
            <a:chExt cx="1798583" cy="14929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A4C3FE-8753-0D4D-AA5B-1EDE69725744}"/>
                </a:ext>
              </a:extLst>
            </p:cNvPr>
            <p:cNvSpPr txBox="1"/>
            <p:nvPr/>
          </p:nvSpPr>
          <p:spPr>
            <a:xfrm>
              <a:off x="5233983" y="3005280"/>
              <a:ext cx="17985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4E6A84"/>
                  </a:solidFill>
                  <a:latin typeface="Quicksand" pitchFamily="2" charset="77"/>
                </a:rPr>
                <a:t>Cliciwch</a:t>
              </a:r>
              <a:r>
                <a:rPr lang="en-US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US" dirty="0" err="1">
                  <a:solidFill>
                    <a:srgbClr val="4E6A84"/>
                  </a:solidFill>
                  <a:latin typeface="Quicksand" pitchFamily="2" charset="77"/>
                </a:rPr>
                <a:t>ar</a:t>
              </a:r>
              <a:r>
                <a:rPr lang="en-US" dirty="0">
                  <a:solidFill>
                    <a:srgbClr val="4E6A84"/>
                  </a:solidFill>
                  <a:latin typeface="Quicksand" pitchFamily="2" charset="77"/>
                </a:rPr>
                <a:t> y tab </a:t>
              </a:r>
              <a:r>
                <a:rPr lang="en-US" dirty="0" err="1">
                  <a:solidFill>
                    <a:srgbClr val="4E6A84"/>
                  </a:solidFill>
                  <a:latin typeface="Quicksand" pitchFamily="2" charset="77"/>
                </a:rPr>
                <a:t>syllwr</a:t>
              </a:r>
              <a:r>
                <a:rPr lang="en-US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US" b="1" dirty="0" err="1">
                  <a:solidFill>
                    <a:srgbClr val="4E6A84"/>
                  </a:solidFill>
                  <a:latin typeface="Quicksand" pitchFamily="2" charset="77"/>
                </a:rPr>
                <a:t>ochr</a:t>
              </a:r>
              <a:r>
                <a:rPr lang="en-US" b="1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US" b="1" dirty="0" err="1">
                  <a:solidFill>
                    <a:srgbClr val="4E6A84"/>
                  </a:solidFill>
                  <a:latin typeface="Quicksand" pitchFamily="2" charset="77"/>
                </a:rPr>
                <a:t>wrth</a:t>
              </a:r>
              <a:r>
                <a:rPr lang="en-US" b="1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US" b="1" dirty="0" err="1">
                  <a:solidFill>
                    <a:srgbClr val="4E6A84"/>
                  </a:solidFill>
                  <a:latin typeface="Quicksand" pitchFamily="2" charset="77"/>
                </a:rPr>
                <a:t>ochr</a:t>
              </a:r>
              <a:r>
                <a:rPr lang="en-US" dirty="0">
                  <a:solidFill>
                    <a:srgbClr val="4E6A84"/>
                  </a:solidFill>
                  <a:latin typeface="Quicksand" pitchFamily="2" charset="77"/>
                </a:rPr>
                <a:t>.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08AFAF-E108-2945-97E9-5A5DA5467030}"/>
                </a:ext>
              </a:extLst>
            </p:cNvPr>
            <p:cNvCxnSpPr/>
            <p:nvPr/>
          </p:nvCxnSpPr>
          <p:spPr>
            <a:xfrm>
              <a:off x="5511113" y="4498266"/>
              <a:ext cx="988541" cy="0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42C44-4750-884E-8921-4A8550E0557D}"/>
              </a:ext>
            </a:extLst>
          </p:cNvPr>
          <p:cNvGrpSpPr/>
          <p:nvPr/>
        </p:nvGrpSpPr>
        <p:grpSpPr>
          <a:xfrm>
            <a:off x="6939432" y="2973125"/>
            <a:ext cx="4457672" cy="3419338"/>
            <a:chOff x="6939432" y="2973125"/>
            <a:chExt cx="4457672" cy="34193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345A812-59B4-6B47-A851-E5F8AB1B0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9432" y="2973125"/>
              <a:ext cx="4457672" cy="341933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AF8FCD-6251-2745-8074-1634DE0C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0448" y="3262166"/>
              <a:ext cx="3915640" cy="196203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36A0C6-09CA-2A45-AB4B-FF2346F85A64}"/>
              </a:ext>
            </a:extLst>
          </p:cNvPr>
          <p:cNvGrpSpPr/>
          <p:nvPr/>
        </p:nvGrpSpPr>
        <p:grpSpPr>
          <a:xfrm>
            <a:off x="591406" y="2973125"/>
            <a:ext cx="4457672" cy="3419338"/>
            <a:chOff x="591406" y="2973125"/>
            <a:chExt cx="4457672" cy="3419338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2C98C9C-3FAE-DB4A-8774-72911882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406" y="2973125"/>
              <a:ext cx="4457672" cy="3419338"/>
            </a:xfrm>
            <a:prstGeom prst="rect">
              <a:avLst/>
            </a:prstGeom>
          </p:spPr>
        </p:pic>
        <p:pic>
          <p:nvPicPr>
            <p:cNvPr id="21" name="Picture 20" descr="Graphical user interface, timeline&#10;&#10;Description automatically generated with medium confidence">
              <a:extLst>
                <a:ext uri="{FF2B5EF4-FFF2-40B4-BE49-F238E27FC236}">
                  <a16:creationId xmlns:a16="http://schemas.microsoft.com/office/drawing/2014/main" id="{2C55ADE1-008A-594F-8BEC-E8C13790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815" y="3251200"/>
              <a:ext cx="3915640" cy="1962031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8271C9E-9D15-5443-8129-DB41E3835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5202" y="4329680"/>
              <a:ext cx="571015" cy="803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1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Fapiau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Cam 1</a:t>
            </a:r>
            <a:endParaRPr lang="en-US" sz="40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06" y="2973125"/>
            <a:ext cx="4457672" cy="3419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5"/>
            <a:ext cx="5789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I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edrych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fap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hanesyddol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cliciwch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gwymplen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2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yng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nghornel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chwith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uchaf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dudalen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dewiswch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“OS 6 inch 1888-1913”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.</a:t>
            </a:r>
          </a:p>
          <a:p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  <a:p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81E13-6784-374F-95C2-6D22F342C5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22" y="3264678"/>
            <a:ext cx="3915640" cy="196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11E540-4481-0C4F-9F0A-D88D99182F67}"/>
              </a:ext>
            </a:extLst>
          </p:cNvPr>
          <p:cNvGrpSpPr/>
          <p:nvPr/>
        </p:nvGrpSpPr>
        <p:grpSpPr>
          <a:xfrm>
            <a:off x="1698171" y="683329"/>
            <a:ext cx="9902425" cy="4457672"/>
            <a:chOff x="1698171" y="683329"/>
            <a:chExt cx="9902425" cy="44576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4DBB1C-F9D5-5B49-AD56-9B9C198609CA}"/>
                </a:ext>
              </a:extLst>
            </p:cNvPr>
            <p:cNvSpPr/>
            <p:nvPr/>
          </p:nvSpPr>
          <p:spPr>
            <a:xfrm>
              <a:off x="7142924" y="683329"/>
              <a:ext cx="4457672" cy="4457672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5A649F-F276-5242-AC0B-E89802DCF537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1698171" y="2912165"/>
              <a:ext cx="5444753" cy="587306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C67B7247-FAC1-D34E-9690-EAAE46F805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103" y="3487523"/>
            <a:ext cx="571015" cy="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Fapiau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Cam 2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06" y="2973125"/>
            <a:ext cx="4457672" cy="3419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575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Yna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dewiswch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fap modern er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mwyn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cymharu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drwy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glicio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y map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ochr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dde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, a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chliciwch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gwymplen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2 a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dewiswch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“Bing Hybrid”.</a:t>
            </a:r>
            <a:endParaRPr lang="en-GB" sz="4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85984-44F5-BD42-B872-0FD15AA7F9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22" y="3264678"/>
            <a:ext cx="3915640" cy="196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3F4B6E-E67A-0842-AFE5-720D5A4F99F2}"/>
              </a:ext>
            </a:extLst>
          </p:cNvPr>
          <p:cNvGrpSpPr/>
          <p:nvPr/>
        </p:nvGrpSpPr>
        <p:grpSpPr>
          <a:xfrm>
            <a:off x="3609474" y="683329"/>
            <a:ext cx="7991122" cy="4457672"/>
            <a:chOff x="3609474" y="683329"/>
            <a:chExt cx="7991122" cy="44576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10FE51-B4A7-7546-A896-35CE5BEE836D}"/>
                </a:ext>
              </a:extLst>
            </p:cNvPr>
            <p:cNvSpPr/>
            <p:nvPr/>
          </p:nvSpPr>
          <p:spPr>
            <a:xfrm>
              <a:off x="7142924" y="683329"/>
              <a:ext cx="4457672" cy="4457672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CA2537-904B-7049-A48B-63F23AD27D9D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3609474" y="2912165"/>
              <a:ext cx="3533450" cy="587306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5A8D047-088C-5F4D-92AC-1EF252CD5C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903" y="3452218"/>
            <a:ext cx="571015" cy="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Fapiau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Cam 3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06" y="2973125"/>
            <a:ext cx="4457672" cy="3419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6551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Rŵan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rydych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angen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chwilio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am le. Beth am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edrych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Gefn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?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Os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nad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yw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agor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barod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,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cliciwch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200" b="1" dirty="0">
                <a:solidFill>
                  <a:srgbClr val="4E6A84"/>
                </a:solidFill>
                <a:latin typeface="Quicksand" pitchFamily="2" charset="77"/>
              </a:rPr>
              <a:t>“show search panel” 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gornel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chwith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uchaf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y map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200" dirty="0" err="1">
                <a:solidFill>
                  <a:srgbClr val="4E6A84"/>
                </a:solidFill>
                <a:latin typeface="Quicksand" pitchFamily="2" charset="77"/>
              </a:rPr>
              <a:t>chwith</a:t>
            </a:r>
            <a:r>
              <a:rPr lang="en-GB" sz="2200" dirty="0">
                <a:solidFill>
                  <a:srgbClr val="4E6A84"/>
                </a:solidFill>
                <a:latin typeface="Quicksand" pitchFamily="2" charset="77"/>
              </a:rPr>
              <a:t>. </a:t>
            </a:r>
          </a:p>
          <a:p>
            <a:endParaRPr lang="en-GB" sz="2400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85984-44F5-BD42-B872-0FD15AA7F9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22" y="3264678"/>
            <a:ext cx="3915639" cy="196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03E4F0-61CF-7748-B596-047D6929981A}"/>
              </a:ext>
            </a:extLst>
          </p:cNvPr>
          <p:cNvGrpSpPr/>
          <p:nvPr/>
        </p:nvGrpSpPr>
        <p:grpSpPr>
          <a:xfrm>
            <a:off x="1280160" y="683329"/>
            <a:ext cx="10320436" cy="4457672"/>
            <a:chOff x="1280160" y="683329"/>
            <a:chExt cx="10320436" cy="44576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10FE51-B4A7-7546-A896-35CE5BEE836D}"/>
                </a:ext>
              </a:extLst>
            </p:cNvPr>
            <p:cNvSpPr/>
            <p:nvPr/>
          </p:nvSpPr>
          <p:spPr>
            <a:xfrm>
              <a:off x="7142924" y="683329"/>
              <a:ext cx="4457672" cy="4457672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CA2537-904B-7049-A48B-63F23AD27D9D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1280160" y="2912165"/>
              <a:ext cx="5862764" cy="636060"/>
            </a:xfrm>
            <a:prstGeom prst="straightConnector1">
              <a:avLst/>
            </a:prstGeom>
            <a:ln w="95250">
              <a:solidFill>
                <a:srgbClr val="FFD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26DB6F5-59D9-2C49-A02C-E390B65C17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882" y="3548225"/>
            <a:ext cx="571015" cy="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Fapiau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Cam 4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54660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blwch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cyntaf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teipiwch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“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 ac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o’r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dewisiadau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dewiswch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“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4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itchFamily="2" charset="77"/>
              </a:rPr>
              <a:t>Wrecsam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”.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Bydd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mynd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â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chi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i’r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lleoliad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cywir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ddechrau’r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itchFamily="2" charset="77"/>
              </a:rPr>
              <a:t>tasgau</a:t>
            </a:r>
            <a:r>
              <a:rPr lang="en-GB" sz="2400" dirty="0">
                <a:solidFill>
                  <a:srgbClr val="4E6A84"/>
                </a:solidFill>
                <a:latin typeface="Quicksand" pitchFamily="2" charset="77"/>
              </a:rPr>
              <a:t>. </a:t>
            </a:r>
          </a:p>
          <a:p>
            <a:endParaRPr lang="en-GB" sz="1000" dirty="0">
              <a:solidFill>
                <a:srgbClr val="4E6A84"/>
              </a:solidFill>
              <a:latin typeface="Quicksand" pitchFamily="2" charset="77"/>
            </a:endParaRPr>
          </a:p>
          <a:p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Gallwch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deipio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eto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os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byddwch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yn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mynd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goll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.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Peidiwch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â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phoeni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am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flychau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eraill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yn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yr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offer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chwilio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,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nid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oes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angen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rheiny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Quicksand" pitchFamily="2" charset="77"/>
              </a:rPr>
              <a:t>arnoch</a:t>
            </a:r>
            <a:r>
              <a:rPr lang="en-GB" sz="2000" dirty="0">
                <a:solidFill>
                  <a:srgbClr val="D78643"/>
                </a:solidFill>
                <a:latin typeface="Quicksand" pitchFamily="2" charset="77"/>
              </a:rPr>
              <a:t>.</a:t>
            </a:r>
          </a:p>
          <a:p>
            <a:endParaRPr lang="en-GB" sz="2000" dirty="0">
              <a:solidFill>
                <a:srgbClr val="D78643"/>
              </a:solidFill>
              <a:latin typeface="Quicksand" pitchFamily="2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6B344C-0975-2848-9413-D4E330A9F6C7}"/>
              </a:ext>
            </a:extLst>
          </p:cNvPr>
          <p:cNvSpPr/>
          <p:nvPr/>
        </p:nvSpPr>
        <p:spPr>
          <a:xfrm>
            <a:off x="6268955" y="1050206"/>
            <a:ext cx="5466080" cy="5273040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Fapiau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– Cam 5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10988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D78643"/>
                </a:solidFill>
                <a:latin typeface="Quicksand" pitchFamily="2" charset="77"/>
              </a:rPr>
              <a:t>Rŵan</a:t>
            </a:r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D78643"/>
                </a:solidFill>
                <a:latin typeface="Quicksand" pitchFamily="2" charset="77"/>
              </a:rPr>
              <a:t>rydych</a:t>
            </a:r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D78643"/>
                </a:solidFill>
                <a:latin typeface="Quicksand" pitchFamily="2" charset="77"/>
              </a:rPr>
              <a:t>yn</a:t>
            </a:r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D78643"/>
                </a:solidFill>
                <a:latin typeface="Quicksand" pitchFamily="2" charset="77"/>
              </a:rPr>
              <a:t>barod</a:t>
            </a:r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D78643"/>
                </a:solidFill>
                <a:latin typeface="Quicksand" pitchFamily="2" charset="77"/>
              </a:rPr>
              <a:t>i</a:t>
            </a:r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400" b="1" dirty="0" err="1">
                <a:solidFill>
                  <a:srgbClr val="D78643"/>
                </a:solidFill>
                <a:latin typeface="Quicksand" pitchFamily="2" charset="77"/>
              </a:rPr>
              <a:t>chwilota</a:t>
            </a:r>
            <a:r>
              <a:rPr lang="en-GB" sz="2400" b="1" dirty="0">
                <a:solidFill>
                  <a:srgbClr val="D78643"/>
                </a:solidFill>
                <a:latin typeface="Quicksand" pitchFamily="2" charset="77"/>
              </a:rPr>
              <a:t>!</a:t>
            </a:r>
          </a:p>
          <a:p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Gallwch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chwyddo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mewn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allan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gyda’r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olwyn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llygoden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edrych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ardal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gwmpas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Dyfrbont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Pontcysyllte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a’r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Gamlas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.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Cliciwch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unrhyw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le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map ac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wrth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ddal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cyrchwr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lawr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byddwch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gallu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symud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map o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gwmpas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weld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ardal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wahanol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E74D099-3B50-204C-B0E5-FCD32AF9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2840681"/>
            <a:ext cx="8373890" cy="361472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588F06E-3F0B-134D-99A8-D20B49B7CE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49" y="2507963"/>
            <a:ext cx="2855604" cy="43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161267B-4AF6-7749-8448-FB430032C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88" r="9289" b="44818"/>
          <a:stretch/>
        </p:blipFill>
        <p:spPr>
          <a:xfrm flipH="1">
            <a:off x="-1" y="2567311"/>
            <a:ext cx="12191998" cy="4290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5A4D3-201C-BC42-AD80-5F413BDA1991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Gweithgaredd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1: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Dadansoddi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ac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Archwilio</a:t>
            </a:r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DA6D3-58CC-C745-A187-BB40B86A6A0D}"/>
              </a:ext>
            </a:extLst>
          </p:cNvPr>
          <p:cNvSpPr txBox="1"/>
          <p:nvPr/>
        </p:nvSpPr>
        <p:spPr>
          <a:xfrm>
            <a:off x="591407" y="1222466"/>
            <a:ext cx="110091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Mae’r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syllwr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ochr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wrth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ochr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yn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eich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galluogi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i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weld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yr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un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lle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mewn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dau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gyfnod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gwahanol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o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amser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.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Mae’n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ddefnyddiol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i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weld y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newidiadau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sydd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wedi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digwydd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dros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D78643"/>
                </a:solidFill>
                <a:latin typeface="Quicksand" pitchFamily="2" charset="77"/>
              </a:rPr>
              <a:t>amser</a:t>
            </a:r>
            <a:r>
              <a:rPr lang="en-GB" sz="2000" b="1" dirty="0">
                <a:solidFill>
                  <a:srgbClr val="D78643"/>
                </a:solidFill>
                <a:latin typeface="Quicksand" pitchFamily="2" charset="77"/>
              </a:rPr>
              <a:t>.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Defnyddiwch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mapiau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ochr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wrth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ochr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edrych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ardal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amgylch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Cefn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Mawr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chymharu’r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map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Fictoraidd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olwg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lloeren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heddiw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atebwch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cwestiynau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itchFamily="2" charset="77"/>
              </a:rPr>
              <a:t>isod</a:t>
            </a:r>
            <a:r>
              <a:rPr lang="en-GB" sz="2000" dirty="0">
                <a:solidFill>
                  <a:srgbClr val="4E6A84"/>
                </a:solidFill>
                <a:latin typeface="Quicksand" pitchFamily="2" charset="77"/>
              </a:rPr>
              <a:t>:</a:t>
            </a:r>
          </a:p>
          <a:p>
            <a:endParaRPr lang="en-GB" sz="24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400" b="1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1.</a:t>
            </a:r>
            <a:r>
              <a:rPr lang="en-GB" sz="28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Pa fap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sydd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gyda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mwy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o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dai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, map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Fictoraidd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neu map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heddiw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?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2.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Allwch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chi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ddarganfod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Dyfrbont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Pontcysyllte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a’r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gamlas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? 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3.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Dewch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o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hyd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Weithfeydd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Cemegau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Plas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Kynaston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Ydi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o dal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yna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heddiw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?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4.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Pa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wahaniaethau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eraill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gallwch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eu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gweld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drwy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gymharu’r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ddau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fap?</a:t>
            </a:r>
          </a:p>
          <a:p>
            <a:endParaRPr lang="en-GB" sz="2000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800" b="1" dirty="0">
                <a:solidFill>
                  <a:srgbClr val="FFD966"/>
                </a:solidFill>
                <a:latin typeface="Quicksand" pitchFamily="2" charset="77"/>
              </a:rPr>
              <a:t>5.</a:t>
            </a:r>
            <a:r>
              <a:rPr lang="en-GB" sz="28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Oes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unrhyw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beth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arall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sydd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heb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newid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FAF59-E97D-AF44-99F2-079D054D7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535" y="1846207"/>
            <a:ext cx="4366163" cy="39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761</Words>
  <Application>Microsoft Macintosh PowerPoint</Application>
  <PresentationFormat>Widescreen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 Light</vt:lpstr>
      <vt:lpstr>Delius</vt:lpstr>
      <vt:lpstr>Quicksand</vt:lpstr>
      <vt:lpstr>Calibri</vt:lpstr>
      <vt:lpstr>Fredoka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BUCKINGHAM Matt</cp:lastModifiedBy>
  <cp:revision>76</cp:revision>
  <dcterms:created xsi:type="dcterms:W3CDTF">2021-04-09T09:19:43Z</dcterms:created>
  <dcterms:modified xsi:type="dcterms:W3CDTF">2021-07-29T09:18:45Z</dcterms:modified>
</cp:coreProperties>
</file>