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Delius" panose="02000603000000000000" pitchFamily="2" charset="0"/>
      <p:regular r:id="rId21"/>
    </p:embeddedFont>
    <p:embeddedFont>
      <p:font typeface="Fredoka One" panose="02000000000000000000" pitchFamily="2" charset="77"/>
      <p:regular r:id="rId22"/>
    </p:embeddedFont>
    <p:embeddedFont>
      <p:font typeface="Quicksand" pitchFamily="2" charset="77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D78643"/>
    <a:srgbClr val="4E6A84"/>
    <a:srgbClr val="9FB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87"/>
    <p:restoredTop sz="96327"/>
  </p:normalViewPr>
  <p:slideViewPr>
    <p:cSldViewPr snapToGrid="0" snapToObjects="1">
      <p:cViewPr varScale="1">
        <p:scale>
          <a:sx n="163" d="100"/>
          <a:sy n="163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7/23/21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11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5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4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4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72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97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hyperlink" Target="https://maps.nls.uk/" TargetMode="Externa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3283200" y="342320"/>
            <a:ext cx="8451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How has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Cefn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Mawr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Changed Over Time?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F9C89F-7ECF-534D-9248-0A05BBE1F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95" y="-264435"/>
            <a:ext cx="3291110" cy="2602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D554E0-70FD-FB44-B9D9-E41FF5F39ADB}"/>
              </a:ext>
            </a:extLst>
          </p:cNvPr>
          <p:cNvSpPr txBox="1"/>
          <p:nvPr/>
        </p:nvSpPr>
        <p:spPr>
          <a:xfrm>
            <a:off x="336411" y="6194433"/>
            <a:ext cx="1139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Quicksand" pitchFamily="2" charset="77"/>
              </a:rPr>
              <a:t>www.pontcysyllte-aqueduct.co.uk</a:t>
            </a:r>
            <a:endParaRPr lang="en-GB" dirty="0">
              <a:solidFill>
                <a:schemeClr val="bg1"/>
              </a:solidFill>
              <a:latin typeface="Quicksand" pitchFamily="2" charset="77"/>
            </a:endParaRPr>
          </a:p>
          <a:p>
            <a:pPr algn="r"/>
            <a:endParaRPr lang="en-GB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57B9293-D911-F44E-9B2D-9A35909789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1455" y="1911391"/>
            <a:ext cx="3199850" cy="4874438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39CA522-209C-4A44-BBB9-AC94218A2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3197" y="1975631"/>
            <a:ext cx="5715000" cy="4013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7F5805E-B984-2D49-91BA-124AF0AD9D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802196" y="1417809"/>
            <a:ext cx="5336540" cy="48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161267B-4AF6-7749-8448-FB430032C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88" r="9289" b="44818"/>
          <a:stretch/>
        </p:blipFill>
        <p:spPr>
          <a:xfrm flipH="1">
            <a:off x="-2" y="2110155"/>
            <a:ext cx="12191999" cy="47478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Activity 2: Data Collection </a:t>
            </a:r>
          </a:p>
          <a:p>
            <a:endParaRPr lang="en-GB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  <a:p>
            <a:endParaRPr lang="en-GB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128686"/>
            <a:ext cx="113817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D78643"/>
                </a:solidFill>
                <a:latin typeface="Quicksand" pitchFamily="2" charset="77"/>
              </a:rPr>
              <a:t>Have a discussion about the industries that employed people in the past. What are quarries, collieries and mineshafts? </a:t>
            </a:r>
          </a:p>
          <a:p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Explore the area around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Cefn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then record your findings on the table on the next slide. </a:t>
            </a:r>
            <a:br>
              <a:rPr lang="en-GB" sz="2000" dirty="0">
                <a:solidFill>
                  <a:srgbClr val="4E6A84"/>
                </a:solidFill>
                <a:latin typeface="Quicksand" pitchFamily="2" charset="77"/>
              </a:rPr>
            </a:br>
            <a:endParaRPr lang="en-GB" sz="2000" dirty="0">
              <a:solidFill>
                <a:schemeClr val="bg1"/>
              </a:solidFill>
              <a:latin typeface="Quicksand" pitchFamily="2" charset="77"/>
            </a:endParaRPr>
          </a:p>
          <a:p>
            <a:endParaRPr lang="en-GB" sz="2800" b="1" dirty="0">
              <a:solidFill>
                <a:srgbClr val="FFD966"/>
              </a:solidFill>
              <a:latin typeface="Quicksan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992E5-580F-7B45-9FA1-8884A994BA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391" y="1245923"/>
            <a:ext cx="3628011" cy="32902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CA3855F-2F22-F249-934C-C0CA34BD3E4B}"/>
              </a:ext>
            </a:extLst>
          </p:cNvPr>
          <p:cNvSpPr/>
          <p:nvPr/>
        </p:nvSpPr>
        <p:spPr>
          <a:xfrm>
            <a:off x="9629686" y="3932429"/>
            <a:ext cx="1635525" cy="1635525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B055F6-C85C-F249-9807-1F4817D8D095}"/>
              </a:ext>
            </a:extLst>
          </p:cNvPr>
          <p:cNvSpPr/>
          <p:nvPr/>
        </p:nvSpPr>
        <p:spPr>
          <a:xfrm>
            <a:off x="8680347" y="4925348"/>
            <a:ext cx="1463157" cy="1463157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207925-6D1F-4D44-BA8B-00014343D810}"/>
              </a:ext>
            </a:extLst>
          </p:cNvPr>
          <p:cNvSpPr/>
          <p:nvPr/>
        </p:nvSpPr>
        <p:spPr>
          <a:xfrm>
            <a:off x="10677484" y="5420136"/>
            <a:ext cx="1198721" cy="1222282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34C5FF-FE2E-D64B-9B20-266C0083D0F8}"/>
              </a:ext>
            </a:extLst>
          </p:cNvPr>
          <p:cNvSpPr txBox="1"/>
          <p:nvPr/>
        </p:nvSpPr>
        <p:spPr>
          <a:xfrm>
            <a:off x="617192" y="2743839"/>
            <a:ext cx="7119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How many of these </a:t>
            </a:r>
            <a:r>
              <a:rPr lang="en-GB" sz="2400" b="1" dirty="0">
                <a:solidFill>
                  <a:srgbClr val="FFD966"/>
                </a:solidFill>
                <a:latin typeface="Quicksand" pitchFamily="2" charset="77"/>
              </a:rPr>
              <a:t>industries</a:t>
            </a:r>
            <a:r>
              <a:rPr lang="en-GB" b="1" dirty="0">
                <a:solidFill>
                  <a:srgbClr val="FFD966"/>
                </a:solidFill>
                <a:latin typeface="Quicksand" pitchFamily="2" charset="77"/>
              </a:rPr>
              <a:t>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Quicksand" pitchFamily="2" charset="77"/>
              </a:rPr>
              <a:t>and</a:t>
            </a:r>
            <a:r>
              <a:rPr lang="en-GB" b="1" dirty="0">
                <a:solidFill>
                  <a:srgbClr val="FFD966"/>
                </a:solidFill>
                <a:latin typeface="Quicksand" pitchFamily="2" charset="77"/>
              </a:rPr>
              <a:t> </a:t>
            </a:r>
            <a:r>
              <a:rPr lang="en-GB" sz="2400" b="1" dirty="0">
                <a:solidFill>
                  <a:srgbClr val="FFD966"/>
                </a:solidFill>
                <a:latin typeface="Quicksand" pitchFamily="2" charset="77"/>
              </a:rPr>
              <a:t>buildings</a:t>
            </a:r>
            <a:r>
              <a:rPr lang="en-GB" b="1" dirty="0">
                <a:solidFill>
                  <a:srgbClr val="FFD966"/>
                </a:solidFill>
                <a:latin typeface="Quicksand" pitchFamily="2" charset="77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can you find on each map, the Victorian map and the modern map?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Quarries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Coal mines 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- look for collieries, old mine shafts and spoil heaps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Clay industries 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- look for brick, fireclay and tile works or potteries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Iron industries 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– look for foundry and smithy </a:t>
            </a:r>
            <a:br>
              <a:rPr lang="en-GB" sz="1700" dirty="0">
                <a:solidFill>
                  <a:schemeClr val="bg1"/>
                </a:solidFill>
                <a:latin typeface="Quicksand" pitchFamily="2" charset="77"/>
              </a:rPr>
            </a:b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(sometimes shortened to </a:t>
            </a:r>
            <a:r>
              <a:rPr lang="en-GB" sz="1700" b="1" dirty="0" err="1">
                <a:solidFill>
                  <a:schemeClr val="bg1"/>
                </a:solidFill>
                <a:latin typeface="Quicksand" pitchFamily="2" charset="77"/>
              </a:rPr>
              <a:t>Smy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)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Churches and Chapels 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(sometimes shortened to </a:t>
            </a: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Chap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)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Schools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(sometimes shortened to </a:t>
            </a:r>
            <a:r>
              <a:rPr lang="en-GB" sz="1700" b="1" dirty="0" err="1">
                <a:solidFill>
                  <a:schemeClr val="bg1"/>
                </a:solidFill>
                <a:latin typeface="Quicksand" pitchFamily="2" charset="77"/>
              </a:rPr>
              <a:t>Sch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Map Data Recording Table</a:t>
            </a:r>
          </a:p>
          <a:p>
            <a:endParaRPr lang="en-GB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6" y="5113746"/>
            <a:ext cx="83798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Can you 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analyse the data 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and present it in a 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graph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What do the results tell you about the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Cefn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area in the 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past and today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?</a:t>
            </a:r>
          </a:p>
          <a:p>
            <a:endParaRPr lang="en-GB" sz="2400" b="1" dirty="0">
              <a:solidFill>
                <a:srgbClr val="4E6A84"/>
              </a:solidFill>
              <a:latin typeface="Quicksand" pitchFamily="2" charset="77"/>
            </a:endParaRPr>
          </a:p>
          <a:p>
            <a:endParaRPr lang="en-GB" sz="2400" b="1" dirty="0">
              <a:solidFill>
                <a:srgbClr val="D78643"/>
              </a:solidFill>
              <a:latin typeface="Quicksand" pitchFamily="2" charset="77"/>
            </a:endParaRPr>
          </a:p>
          <a:p>
            <a:endParaRPr lang="en-GB" sz="2400" b="1" dirty="0">
              <a:solidFill>
                <a:srgbClr val="D78643"/>
              </a:solidFill>
              <a:latin typeface="Quicksand" pitchFamily="2" charset="77"/>
            </a:endParaRPr>
          </a:p>
          <a:p>
            <a:endParaRPr lang="en-GB" sz="2400" b="1" dirty="0">
              <a:solidFill>
                <a:srgbClr val="D78643"/>
              </a:solidFill>
              <a:latin typeface="Quicksand" pitchFamily="2" charset="77"/>
            </a:endParaRPr>
          </a:p>
          <a:p>
            <a:endParaRPr lang="en-GB" sz="2800" b="1" dirty="0">
              <a:solidFill>
                <a:srgbClr val="FFD966"/>
              </a:solidFill>
              <a:latin typeface="Quicksand" pitchFamily="2" charset="77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8D0D645-6E51-7E46-B25D-C8193745C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52044"/>
              </p:ext>
            </p:extLst>
          </p:nvPr>
        </p:nvGraphicFramePr>
        <p:xfrm>
          <a:off x="701041" y="1288491"/>
          <a:ext cx="10505439" cy="342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813">
                  <a:extLst>
                    <a:ext uri="{9D8B030D-6E8A-4147-A177-3AD203B41FA5}">
                      <a16:colId xmlns:a16="http://schemas.microsoft.com/office/drawing/2014/main" val="3725624733"/>
                    </a:ext>
                  </a:extLst>
                </a:gridCol>
                <a:gridCol w="3501813">
                  <a:extLst>
                    <a:ext uri="{9D8B030D-6E8A-4147-A177-3AD203B41FA5}">
                      <a16:colId xmlns:a16="http://schemas.microsoft.com/office/drawing/2014/main" val="1333146250"/>
                    </a:ext>
                  </a:extLst>
                </a:gridCol>
                <a:gridCol w="3501813">
                  <a:extLst>
                    <a:ext uri="{9D8B030D-6E8A-4147-A177-3AD203B41FA5}">
                      <a16:colId xmlns:a16="http://schemas.microsoft.com/office/drawing/2014/main" val="2113323189"/>
                    </a:ext>
                  </a:extLst>
                </a:gridCol>
              </a:tblGrid>
              <a:tr h="662094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+mn-ea"/>
                          <a:cs typeface="+mn-cs"/>
                        </a:rPr>
                        <a:t>How many?</a:t>
                      </a:r>
                      <a:r>
                        <a:rPr lang="en-GB" sz="2000" b="1" dirty="0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</a:rPr>
                        <a:t> </a:t>
                      </a:r>
                      <a:endParaRPr lang="en-US" sz="2000" b="1" dirty="0">
                        <a:solidFill>
                          <a:srgbClr val="4E6A84"/>
                        </a:solidFill>
                        <a:latin typeface="Quicksand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Victorian map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A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Modern Map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666770"/>
                  </a:ext>
                </a:extLst>
              </a:tr>
              <a:tr h="460345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+mn-ea"/>
                          <a:cs typeface="+mn-cs"/>
                        </a:rPr>
                        <a:t>Quarries</a:t>
                      </a:r>
                      <a:r>
                        <a:rPr lang="en-GB" sz="2000" b="1" dirty="0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</a:rPr>
                        <a:t> </a:t>
                      </a:r>
                      <a:endParaRPr lang="en-US" sz="2000" b="1" dirty="0">
                        <a:solidFill>
                          <a:srgbClr val="4E6A84"/>
                        </a:solidFill>
                        <a:latin typeface="Quicksand" pitchFamily="2" charset="77"/>
                      </a:endParaRPr>
                    </a:p>
                  </a:txBody>
                  <a:tcPr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Quicksan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Quicksan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510975"/>
                  </a:ext>
                </a:extLst>
              </a:tr>
              <a:tr h="4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Signs of coal mining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Quicksan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Quicksan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31837"/>
                  </a:ext>
                </a:extLst>
              </a:tr>
              <a:tr h="460345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+mn-ea"/>
                          <a:cs typeface="+mn-cs"/>
                        </a:rPr>
                        <a:t>Clay industries</a:t>
                      </a:r>
                      <a:r>
                        <a:rPr lang="en-GB" sz="2000" b="1" dirty="0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</a:rPr>
                        <a:t> </a:t>
                      </a:r>
                      <a:endParaRPr lang="en-US" sz="2000" b="1" dirty="0">
                        <a:solidFill>
                          <a:srgbClr val="4E6A84"/>
                        </a:solidFill>
                        <a:latin typeface="Quicksand" pitchFamily="2" charset="77"/>
                      </a:endParaRPr>
                    </a:p>
                  </a:txBody>
                  <a:tcPr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Quicksan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Quicksan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49492"/>
                  </a:ext>
                </a:extLst>
              </a:tr>
              <a:tr h="4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Iron industries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Quicksan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Quicksan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043973"/>
                  </a:ext>
                </a:extLst>
              </a:tr>
              <a:tr h="4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Churches and Chapels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Quicksan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Quicksan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28056"/>
                  </a:ext>
                </a:extLst>
              </a:tr>
              <a:tr h="460345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+mn-ea"/>
                          <a:cs typeface="+mn-cs"/>
                        </a:rPr>
                        <a:t>Schools </a:t>
                      </a:r>
                      <a:endParaRPr lang="en-US" sz="2000" b="1" dirty="0">
                        <a:solidFill>
                          <a:srgbClr val="4E6A84"/>
                        </a:solidFill>
                        <a:latin typeface="Quicksand" pitchFamily="2" charset="77"/>
                      </a:endParaRPr>
                    </a:p>
                  </a:txBody>
                  <a:tcPr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Quicksan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Quicksan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63183"/>
                  </a:ext>
                </a:extLst>
              </a:tr>
            </a:tbl>
          </a:graphicData>
        </a:graphic>
      </p:graphicFrame>
      <p:pic>
        <p:nvPicPr>
          <p:cNvPr id="5" name="Picture 4" descr="A picture containing stationary, pen, writing implement&#10;&#10;Description automatically generated">
            <a:extLst>
              <a:ext uri="{FF2B5EF4-FFF2-40B4-BE49-F238E27FC236}">
                <a16:creationId xmlns:a16="http://schemas.microsoft.com/office/drawing/2014/main" id="{6281A32F-4705-A64D-97D5-EDE464C9D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681" y="3100488"/>
            <a:ext cx="2550880" cy="34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6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6" y="1222466"/>
            <a:ext cx="4746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Explore some of the other maps on the National Library of Scotland website. You can choose a different map to view using the drop-down menus “</a:t>
            </a:r>
            <a:r>
              <a:rPr lang="en-GB" b="1" dirty="0">
                <a:solidFill>
                  <a:srgbClr val="4E6A84"/>
                </a:solidFill>
                <a:latin typeface="Quicksand" pitchFamily="2" charset="77"/>
              </a:rPr>
              <a:t>Select Map Series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”.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CFDED-6DD4-3848-80AA-BB6F1DAA9520}"/>
              </a:ext>
            </a:extLst>
          </p:cNvPr>
          <p:cNvSpPr txBox="1"/>
          <p:nvPr/>
        </p:nvSpPr>
        <p:spPr>
          <a:xfrm>
            <a:off x="591406" y="2595055"/>
            <a:ext cx="4426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Try selecting </a:t>
            </a:r>
            <a:r>
              <a:rPr lang="en-GB" b="1" dirty="0">
                <a:solidFill>
                  <a:srgbClr val="4E6A84"/>
                </a:solidFill>
                <a:latin typeface="Quicksand" pitchFamily="2" charset="77"/>
              </a:rPr>
              <a:t>OS 1:25000, 1937-61 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and a modern satellite map. Can you find the canal and follow its course?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CEE5C-2251-4E4C-8FC4-6B5D247D492D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1185" y="1080046"/>
            <a:ext cx="6522125" cy="5043176"/>
          </a:xfrm>
          <a:prstGeom prst="rect">
            <a:avLst/>
          </a:prstGeom>
        </p:spPr>
      </p:pic>
      <p:sp>
        <p:nvSpPr>
          <p:cNvPr id="11" name="Round Diagonal Corner of Rectangle 10">
            <a:extLst>
              <a:ext uri="{FF2B5EF4-FFF2-40B4-BE49-F238E27FC236}">
                <a16:creationId xmlns:a16="http://schemas.microsoft.com/office/drawing/2014/main" id="{4E5D0433-3B4C-3746-818B-B08BD1F880E3}"/>
              </a:ext>
            </a:extLst>
          </p:cNvPr>
          <p:cNvSpPr/>
          <p:nvPr/>
        </p:nvSpPr>
        <p:spPr>
          <a:xfrm>
            <a:off x="591406" y="3823280"/>
            <a:ext cx="2905995" cy="2692400"/>
          </a:xfrm>
          <a:prstGeom prst="round2DiagRect">
            <a:avLst/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8C278C-EE53-E747-9277-474C721FF867}"/>
              </a:ext>
            </a:extLst>
          </p:cNvPr>
          <p:cNvSpPr/>
          <p:nvPr/>
        </p:nvSpPr>
        <p:spPr>
          <a:xfrm>
            <a:off x="748945" y="4046095"/>
            <a:ext cx="25909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Why not use the maps to explore the area around your school or your own house and identify the changes over time? </a:t>
            </a:r>
          </a:p>
        </p:txBody>
      </p:sp>
      <p:sp>
        <p:nvSpPr>
          <p:cNvPr id="14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88E1BA-A5E5-6F41-9EA5-C0B3DF8008D4}"/>
              </a:ext>
            </a:extLst>
          </p:cNvPr>
          <p:cNvSpPr/>
          <p:nvPr/>
        </p:nvSpPr>
        <p:spPr>
          <a:xfrm>
            <a:off x="6906835" y="5594015"/>
            <a:ext cx="4143504" cy="921665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Well done map explorers!</a:t>
            </a:r>
            <a:endParaRPr lang="en-GB" sz="2400" dirty="0">
              <a:solidFill>
                <a:srgbClr val="4E6A84"/>
              </a:solidFill>
              <a:latin typeface="Quicksand" pitchFamily="2" charset="77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FB26B25-83E9-FE46-A239-D2A2D4F097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60186" y="2461635"/>
            <a:ext cx="2855604" cy="43500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8E3A59-0788-F64A-9E1E-F66471AB89F9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Further Activities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476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E2211F7-C586-8B43-9013-970C4A60E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269BD1A-8DCD-5348-872F-FA9FF1BA2BF6}"/>
              </a:ext>
            </a:extLst>
          </p:cNvPr>
          <p:cNvGrpSpPr/>
          <p:nvPr/>
        </p:nvGrpSpPr>
        <p:grpSpPr>
          <a:xfrm>
            <a:off x="6197087" y="696263"/>
            <a:ext cx="5493515" cy="7076137"/>
            <a:chOff x="8734038" y="447758"/>
            <a:chExt cx="4144741" cy="6656938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212A04D-3FC7-6E40-AA1A-1C4910D0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734038" y="447758"/>
              <a:ext cx="4144741" cy="665693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22E842-CB59-0643-92ED-790C32F48A01}"/>
                </a:ext>
              </a:extLst>
            </p:cNvPr>
            <p:cNvSpPr txBox="1"/>
            <p:nvPr/>
          </p:nvSpPr>
          <p:spPr>
            <a:xfrm>
              <a:off x="9037457" y="1483390"/>
              <a:ext cx="3644150" cy="502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As a class </a:t>
              </a:r>
              <a:r>
                <a:rPr lang="en-GB" sz="32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discuss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the following:</a:t>
              </a:r>
            </a:p>
            <a:p>
              <a:endParaRPr lang="en-GB" sz="1600" dirty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endParaRPr lang="en-GB" sz="900" dirty="0">
                <a:solidFill>
                  <a:schemeClr val="bg1"/>
                </a:solidFill>
                <a:latin typeface="Delius" panose="02000603000000000000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b="1" dirty="0">
                  <a:solidFill>
                    <a:srgbClr val="4E6A84"/>
                  </a:solidFill>
                  <a:latin typeface="Quicksand" pitchFamily="2" charset="77"/>
                </a:rPr>
                <a:t>Why</a:t>
              </a:r>
              <a:r>
                <a:rPr lang="en-GB" sz="2800" dirty="0">
                  <a:solidFill>
                    <a:srgbClr val="4E6A84"/>
                  </a:solidFill>
                  <a:latin typeface="Quicksand" pitchFamily="2" charset="77"/>
                </a:rPr>
                <a:t> do we need maps?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800" dirty="0">
                <a:solidFill>
                  <a:srgbClr val="4E6A84"/>
                </a:solidFill>
                <a:latin typeface="Quicksand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b="1" dirty="0">
                  <a:solidFill>
                    <a:srgbClr val="4E6A84"/>
                  </a:solidFill>
                  <a:latin typeface="Quicksand" pitchFamily="2" charset="77"/>
                </a:rPr>
                <a:t>Where</a:t>
              </a:r>
              <a:r>
                <a:rPr lang="en-GB" sz="2800" dirty="0">
                  <a:solidFill>
                    <a:srgbClr val="4E6A84"/>
                  </a:solidFill>
                  <a:latin typeface="Quicksand" pitchFamily="2" charset="77"/>
                </a:rPr>
                <a:t> do we find maps?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800" dirty="0">
                <a:solidFill>
                  <a:srgbClr val="4E6A84"/>
                </a:solidFill>
                <a:latin typeface="Quicksand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b="1" dirty="0">
                  <a:solidFill>
                    <a:srgbClr val="4E6A84"/>
                  </a:solidFill>
                  <a:latin typeface="Quicksand" pitchFamily="2" charset="77"/>
                </a:rPr>
                <a:t>How</a:t>
              </a:r>
              <a:r>
                <a:rPr lang="en-GB" sz="2800" dirty="0">
                  <a:solidFill>
                    <a:srgbClr val="4E6A84"/>
                  </a:solidFill>
                  <a:latin typeface="Quicksand" pitchFamily="2" charset="77"/>
                </a:rPr>
                <a:t> are maps useful as historical evidence?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EC444F7-5E5D-B842-8AB5-203B1FA367CA}"/>
              </a:ext>
            </a:extLst>
          </p:cNvPr>
          <p:cNvSpPr txBox="1"/>
          <p:nvPr/>
        </p:nvSpPr>
        <p:spPr>
          <a:xfrm>
            <a:off x="593764" y="1272681"/>
            <a:ext cx="523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Maps have lots of different uses and have been made for hundreds of years. </a:t>
            </a:r>
            <a:endParaRPr lang="en-GB" sz="4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6439642-373D-4D40-A4AC-A56D2392EB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39140">
            <a:off x="905254" y="3303681"/>
            <a:ext cx="4758255" cy="3314161"/>
          </a:xfrm>
          <a:prstGeom prst="rect">
            <a:avLst/>
          </a:prstGeom>
          <a:ln w="63500" cap="flat">
            <a:solidFill>
              <a:schemeClr val="bg1"/>
            </a:solidFill>
            <a:rou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3CB86C-4E9E-BD48-9F6E-8C06A80734A1}"/>
              </a:ext>
            </a:extLst>
          </p:cNvPr>
          <p:cNvSpPr txBox="1"/>
          <p:nvPr/>
        </p:nvSpPr>
        <p:spPr>
          <a:xfrm>
            <a:off x="591407" y="342320"/>
            <a:ext cx="7577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What is a Map?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0E5E0513-9F63-474A-9914-4F6E08E569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" y="2097573"/>
            <a:ext cx="6823333" cy="47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Exploring Maps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6" y="1222465"/>
            <a:ext cx="913900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The National Library of Scotland has many historical maps that are available to view online.</a:t>
            </a:r>
          </a:p>
          <a:p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Go to National Library of Scotland website: 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https://maps.nls.uk/</a:t>
            </a:r>
            <a:endParaRPr lang="en-GB" sz="2400" dirty="0">
              <a:solidFill>
                <a:srgbClr val="4E6A84"/>
              </a:solidFill>
              <a:latin typeface="Quicksand" pitchFamily="2" charset="77"/>
            </a:endParaRPr>
          </a:p>
          <a:p>
            <a:endParaRPr lang="en-GB" sz="4000" b="1" dirty="0">
              <a:solidFill>
                <a:srgbClr val="4E6A84"/>
              </a:solidFill>
              <a:latin typeface="Quicksand" pitchFamily="2" charset="77"/>
            </a:endParaRPr>
          </a:p>
          <a:p>
            <a:endParaRPr lang="en-GB" sz="4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0ACA6E-9896-624F-9102-7D603E5CD270}"/>
              </a:ext>
            </a:extLst>
          </p:cNvPr>
          <p:cNvGrpSpPr/>
          <p:nvPr/>
        </p:nvGrpSpPr>
        <p:grpSpPr>
          <a:xfrm>
            <a:off x="5233984" y="3005280"/>
            <a:ext cx="1603696" cy="1492986"/>
            <a:chOff x="5233984" y="3005280"/>
            <a:chExt cx="1603696" cy="14929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A4C3FE-8753-0D4D-AA5B-1EDE69725744}"/>
                </a:ext>
              </a:extLst>
            </p:cNvPr>
            <p:cNvSpPr txBox="1"/>
            <p:nvPr/>
          </p:nvSpPr>
          <p:spPr>
            <a:xfrm>
              <a:off x="5233984" y="3005280"/>
              <a:ext cx="16036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4E6A84"/>
                  </a:solidFill>
                  <a:latin typeface="Quicksand" pitchFamily="2" charset="77"/>
                </a:rPr>
                <a:t>Click </a:t>
              </a:r>
              <a:br>
                <a:rPr lang="en-US" dirty="0">
                  <a:solidFill>
                    <a:srgbClr val="4E6A84"/>
                  </a:solidFill>
                  <a:latin typeface="Quicksand" pitchFamily="2" charset="77"/>
                </a:rPr>
              </a:br>
              <a:r>
                <a:rPr lang="en-US" b="1" dirty="0">
                  <a:solidFill>
                    <a:srgbClr val="4E6A84"/>
                  </a:solidFill>
                  <a:latin typeface="Quicksand" pitchFamily="2" charset="77"/>
                </a:rPr>
                <a:t>Side by side </a:t>
              </a:r>
              <a:r>
                <a:rPr lang="en-US" dirty="0">
                  <a:solidFill>
                    <a:srgbClr val="4E6A84"/>
                  </a:solidFill>
                  <a:latin typeface="Quicksand" pitchFamily="2" charset="77"/>
                </a:rPr>
                <a:t>viewer tab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408AFAF-E108-2945-97E9-5A5DA5467030}"/>
                </a:ext>
              </a:extLst>
            </p:cNvPr>
            <p:cNvCxnSpPr/>
            <p:nvPr/>
          </p:nvCxnSpPr>
          <p:spPr>
            <a:xfrm>
              <a:off x="5511113" y="4498266"/>
              <a:ext cx="988541" cy="0"/>
            </a:xfrm>
            <a:prstGeom prst="straightConnector1">
              <a:avLst/>
            </a:prstGeom>
            <a:ln w="95250">
              <a:solidFill>
                <a:srgbClr val="FFD9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942C44-4750-884E-8921-4A8550E0557D}"/>
              </a:ext>
            </a:extLst>
          </p:cNvPr>
          <p:cNvGrpSpPr/>
          <p:nvPr/>
        </p:nvGrpSpPr>
        <p:grpSpPr>
          <a:xfrm>
            <a:off x="6939432" y="2973125"/>
            <a:ext cx="4457672" cy="3419338"/>
            <a:chOff x="6939432" y="2973125"/>
            <a:chExt cx="4457672" cy="3419338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345A812-59B4-6B47-A851-E5F8AB1B0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39432" y="2973125"/>
              <a:ext cx="4457672" cy="341933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8AF8FCD-6251-2745-8074-1634DE0C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0448" y="3262166"/>
              <a:ext cx="3915640" cy="196203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36A0C6-09CA-2A45-AB4B-FF2346F85A64}"/>
              </a:ext>
            </a:extLst>
          </p:cNvPr>
          <p:cNvGrpSpPr/>
          <p:nvPr/>
        </p:nvGrpSpPr>
        <p:grpSpPr>
          <a:xfrm>
            <a:off x="591406" y="2973125"/>
            <a:ext cx="4457672" cy="3419338"/>
            <a:chOff x="591406" y="2973125"/>
            <a:chExt cx="4457672" cy="3419338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C2C98C9C-3FAE-DB4A-8774-729118828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1406" y="2973125"/>
              <a:ext cx="4457672" cy="3419338"/>
            </a:xfrm>
            <a:prstGeom prst="rect">
              <a:avLst/>
            </a:prstGeom>
          </p:spPr>
        </p:pic>
        <p:pic>
          <p:nvPicPr>
            <p:cNvPr id="21" name="Picture 20" descr="Graphical user interface, timeline&#10;&#10;Description automatically generated with medium confidence">
              <a:extLst>
                <a:ext uri="{FF2B5EF4-FFF2-40B4-BE49-F238E27FC236}">
                  <a16:creationId xmlns:a16="http://schemas.microsoft.com/office/drawing/2014/main" id="{2C55ADE1-008A-594F-8BEC-E8C137907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815" y="3251200"/>
              <a:ext cx="3915640" cy="1962031"/>
            </a:xfrm>
            <a:prstGeom prst="rect">
              <a:avLst/>
            </a:prstGeom>
          </p:spPr>
        </p:pic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8271C9E-9D15-5443-8129-DB41E3835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5202" y="4329680"/>
              <a:ext cx="571015" cy="803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81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Exploring Maps </a:t>
            </a:r>
            <a:r>
              <a:rPr lang="en-GB" sz="4000" b="1" dirty="0">
                <a:solidFill>
                  <a:srgbClr val="D78643"/>
                </a:solidFill>
                <a:latin typeface="Fredoka One" panose="02000000000000000000" pitchFamily="2" charset="77"/>
              </a:rPr>
              <a:t>– Step 1</a:t>
            </a:r>
            <a:endParaRPr lang="en-US" sz="4000" dirty="0">
              <a:solidFill>
                <a:srgbClr val="D78643"/>
              </a:solidFill>
              <a:latin typeface="Fredoka One" panose="02000000000000000000" pitchFamily="2" charset="7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C98C9C-3FAE-DB4A-8774-729118828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406" y="2973125"/>
            <a:ext cx="4457672" cy="3419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222465"/>
            <a:ext cx="578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To explore a historic map, click the drop-down menu 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2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at the top left of the page and select “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OS six inch 1888-1913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”.</a:t>
            </a:r>
            <a:endParaRPr lang="en-GB" sz="4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81E13-6784-374F-95C2-6D22F342C5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422" y="3264678"/>
            <a:ext cx="3915640" cy="19620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11E540-4481-0C4F-9F0A-D88D99182F67}"/>
              </a:ext>
            </a:extLst>
          </p:cNvPr>
          <p:cNvGrpSpPr/>
          <p:nvPr/>
        </p:nvGrpSpPr>
        <p:grpSpPr>
          <a:xfrm>
            <a:off x="1698171" y="683329"/>
            <a:ext cx="9902425" cy="4457672"/>
            <a:chOff x="1698171" y="683329"/>
            <a:chExt cx="9902425" cy="44576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4DBB1C-F9D5-5B49-AD56-9B9C198609CA}"/>
                </a:ext>
              </a:extLst>
            </p:cNvPr>
            <p:cNvSpPr/>
            <p:nvPr/>
          </p:nvSpPr>
          <p:spPr>
            <a:xfrm>
              <a:off x="7142924" y="683329"/>
              <a:ext cx="4457672" cy="4457672"/>
            </a:xfrm>
            <a:prstGeom prst="ellipse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FD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5A649F-F276-5242-AC0B-E89802DCF537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1698171" y="2912165"/>
              <a:ext cx="5444753" cy="587306"/>
            </a:xfrm>
            <a:prstGeom prst="straightConnector1">
              <a:avLst/>
            </a:prstGeom>
            <a:ln w="95250">
              <a:solidFill>
                <a:srgbClr val="FFD9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C67B7247-FAC1-D34E-9690-EAAE46F805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4103" y="3487523"/>
            <a:ext cx="571015" cy="8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Exploring Maps </a:t>
            </a:r>
            <a:r>
              <a:rPr lang="en-GB" sz="4000" b="1" dirty="0">
                <a:solidFill>
                  <a:srgbClr val="D78643"/>
                </a:solidFill>
                <a:latin typeface="Fredoka One" panose="02000000000000000000" pitchFamily="2" charset="77"/>
              </a:rPr>
              <a:t>– Step 2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C98C9C-3FAE-DB4A-8774-729118828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406" y="2973125"/>
            <a:ext cx="4457672" cy="3419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222466"/>
            <a:ext cx="5758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Then select a modern map to compare by clicking on the 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right-hand map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, then click the drop-down menu 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2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and select “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Bing Hybrid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”.</a:t>
            </a:r>
            <a:endParaRPr lang="en-GB" sz="4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85984-44F5-BD42-B872-0FD15AA7F9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422" y="3264678"/>
            <a:ext cx="3915640" cy="19620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C3F4B6E-E67A-0842-AFE5-720D5A4F99F2}"/>
              </a:ext>
            </a:extLst>
          </p:cNvPr>
          <p:cNvGrpSpPr/>
          <p:nvPr/>
        </p:nvGrpSpPr>
        <p:grpSpPr>
          <a:xfrm>
            <a:off x="3609474" y="683329"/>
            <a:ext cx="7991122" cy="4457672"/>
            <a:chOff x="3609474" y="683329"/>
            <a:chExt cx="7991122" cy="44576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10FE51-B4A7-7546-A896-35CE5BEE836D}"/>
                </a:ext>
              </a:extLst>
            </p:cNvPr>
            <p:cNvSpPr/>
            <p:nvPr/>
          </p:nvSpPr>
          <p:spPr>
            <a:xfrm>
              <a:off x="7142924" y="683329"/>
              <a:ext cx="4457672" cy="4457672"/>
            </a:xfrm>
            <a:prstGeom prst="ellipse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FD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CA2537-904B-7049-A48B-63F23AD27D9D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3609474" y="2912165"/>
              <a:ext cx="3533450" cy="587306"/>
            </a:xfrm>
            <a:prstGeom prst="straightConnector1">
              <a:avLst/>
            </a:prstGeom>
            <a:ln w="95250">
              <a:solidFill>
                <a:srgbClr val="FFD9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5A8D047-088C-5F4D-92AC-1EF252CD5C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903" y="3452218"/>
            <a:ext cx="571015" cy="8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Exploring Maps </a:t>
            </a:r>
            <a:r>
              <a:rPr lang="en-GB" sz="4000" b="1" dirty="0">
                <a:solidFill>
                  <a:srgbClr val="D78643"/>
                </a:solidFill>
                <a:latin typeface="Fredoka One" panose="02000000000000000000" pitchFamily="2" charset="77"/>
              </a:rPr>
              <a:t>– Step 3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C98C9C-3FAE-DB4A-8774-729118828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406" y="2973125"/>
            <a:ext cx="4457672" cy="3419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222466"/>
            <a:ext cx="6551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Now you need to search for a place. </a:t>
            </a:r>
            <a:br>
              <a:rPr lang="en-GB" sz="2400" dirty="0">
                <a:solidFill>
                  <a:srgbClr val="4E6A84"/>
                </a:solidFill>
                <a:latin typeface="Quicksand" pitchFamily="2" charset="77"/>
              </a:rPr>
            </a:b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Let’s explore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Cefn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.</a:t>
            </a:r>
          </a:p>
          <a:p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If it isn’t already open, click “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show search panel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” in the top left corner of the left map.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85984-44F5-BD42-B872-0FD15AA7F9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422" y="3264678"/>
            <a:ext cx="3915639" cy="19620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03E4F0-61CF-7748-B596-047D6929981A}"/>
              </a:ext>
            </a:extLst>
          </p:cNvPr>
          <p:cNvGrpSpPr/>
          <p:nvPr/>
        </p:nvGrpSpPr>
        <p:grpSpPr>
          <a:xfrm>
            <a:off x="1280160" y="683329"/>
            <a:ext cx="10320436" cy="4457672"/>
            <a:chOff x="1280160" y="683329"/>
            <a:chExt cx="10320436" cy="44576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10FE51-B4A7-7546-A896-35CE5BEE836D}"/>
                </a:ext>
              </a:extLst>
            </p:cNvPr>
            <p:cNvSpPr/>
            <p:nvPr/>
          </p:nvSpPr>
          <p:spPr>
            <a:xfrm>
              <a:off x="7142924" y="683329"/>
              <a:ext cx="4457672" cy="4457672"/>
            </a:xfrm>
            <a:prstGeom prst="ellipse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FD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CA2537-904B-7049-A48B-63F23AD27D9D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1280160" y="2912165"/>
              <a:ext cx="5862764" cy="636060"/>
            </a:xfrm>
            <a:prstGeom prst="straightConnector1">
              <a:avLst/>
            </a:prstGeom>
            <a:ln w="95250">
              <a:solidFill>
                <a:srgbClr val="FFD9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326DB6F5-59D9-2C49-A02C-E390B65C17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882" y="3548225"/>
            <a:ext cx="571015" cy="8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Exploring Maps </a:t>
            </a:r>
            <a:r>
              <a:rPr lang="en-GB" sz="4000" b="1" dirty="0">
                <a:solidFill>
                  <a:srgbClr val="D78643"/>
                </a:solidFill>
                <a:latin typeface="Fredoka One" panose="02000000000000000000" pitchFamily="2" charset="77"/>
              </a:rPr>
              <a:t>– Step 4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222466"/>
            <a:ext cx="54660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In the first box type “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Cefn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” and from the options select “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Cefn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 Wrexham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”. This will take you to the right location to begin the tasks.</a:t>
            </a:r>
          </a:p>
          <a:p>
            <a:endParaRPr lang="en-GB" dirty="0">
              <a:solidFill>
                <a:srgbClr val="4E6A84"/>
              </a:solidFill>
              <a:latin typeface="Quicksand" pitchFamily="2" charset="77"/>
            </a:endParaRPr>
          </a:p>
          <a:p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You can type in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Cefn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Mawr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again if you get lost. Don’t worry about the other boxes in the search tool, you don’t need those.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56B344C-0975-2848-9413-D4E330A9F6C7}"/>
              </a:ext>
            </a:extLst>
          </p:cNvPr>
          <p:cNvSpPr/>
          <p:nvPr/>
        </p:nvSpPr>
        <p:spPr>
          <a:xfrm>
            <a:off x="6268955" y="1050206"/>
            <a:ext cx="5466080" cy="5273040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Exploring Maps </a:t>
            </a:r>
            <a:r>
              <a:rPr lang="en-GB" sz="4000" b="1" dirty="0">
                <a:solidFill>
                  <a:srgbClr val="D78643"/>
                </a:solidFill>
                <a:latin typeface="Fredoka One" panose="02000000000000000000" pitchFamily="2" charset="77"/>
              </a:rPr>
              <a:t>– Step 5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222466"/>
            <a:ext cx="10218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D78643"/>
                </a:solidFill>
                <a:latin typeface="Quicksand" pitchFamily="2" charset="77"/>
              </a:rPr>
              <a:t>Now you are ready to begin exploring!</a:t>
            </a:r>
            <a:endParaRPr lang="en-GB" sz="2400" dirty="0">
              <a:solidFill>
                <a:srgbClr val="4E6A84"/>
              </a:solidFill>
              <a:latin typeface="Quicksand" pitchFamily="2" charset="77"/>
            </a:endParaRPr>
          </a:p>
          <a:p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You can zoom in and out with the mouse wheel to explore the area around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Cefn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and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Pontcysyllte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Aqueduct and Canal. Clicking anywhere on the map and holding the cursor down enables you to move the map around to see a different area.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E74D099-3B50-204C-B0E5-FCD32AF9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" y="2840681"/>
            <a:ext cx="8373890" cy="3614729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588F06E-3F0B-134D-99A8-D20B49B7CE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49" y="2507963"/>
            <a:ext cx="2855604" cy="43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161267B-4AF6-7749-8448-FB430032C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88" r="9289" b="44818"/>
          <a:stretch/>
        </p:blipFill>
        <p:spPr>
          <a:xfrm flipH="1">
            <a:off x="-1" y="2567311"/>
            <a:ext cx="12191998" cy="42906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Activity 1: Analyse and Investigate</a:t>
            </a:r>
          </a:p>
          <a:p>
            <a:endParaRPr lang="en-GB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222466"/>
            <a:ext cx="1100918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D78643"/>
                </a:solidFill>
                <a:latin typeface="Quicksand" pitchFamily="2" charset="77"/>
              </a:rPr>
              <a:t>The side-by-side viewer allows you to see the same area of a place in two different time periods. This is useful to see changes over time. </a:t>
            </a:r>
          </a:p>
          <a:p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Use the maps 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side-by-side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to explore the area around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Cefn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and compare the Victorian map to today’s satellite view and answer the questions below:</a:t>
            </a:r>
          </a:p>
          <a:p>
            <a:endParaRPr lang="en-GB" sz="2000" dirty="0">
              <a:solidFill>
                <a:srgbClr val="4E6A84"/>
              </a:solidFill>
              <a:latin typeface="Quicksand" pitchFamily="2" charset="77"/>
            </a:endParaRPr>
          </a:p>
          <a:p>
            <a:endParaRPr lang="en-GB" sz="2000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sz="2800" b="1" dirty="0">
                <a:solidFill>
                  <a:srgbClr val="FFD966"/>
                </a:solidFill>
                <a:latin typeface="Quicksand" pitchFamily="2" charset="77"/>
              </a:rPr>
              <a:t>1.</a:t>
            </a:r>
            <a:r>
              <a:rPr lang="en-GB" sz="28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Which map has </a:t>
            </a:r>
            <a:r>
              <a:rPr lang="en-GB" sz="2000" b="1" dirty="0">
                <a:solidFill>
                  <a:schemeClr val="bg1"/>
                </a:solidFill>
                <a:latin typeface="Quicksand" pitchFamily="2" charset="77"/>
              </a:rPr>
              <a:t>more houses 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the Victorian map or today? </a:t>
            </a:r>
          </a:p>
          <a:p>
            <a:endParaRPr lang="en-GB" sz="2000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sz="2800" b="1" dirty="0">
                <a:solidFill>
                  <a:srgbClr val="FFD966"/>
                </a:solidFill>
                <a:latin typeface="Quicksand" pitchFamily="2" charset="77"/>
              </a:rPr>
              <a:t>2.</a:t>
            </a:r>
            <a:r>
              <a:rPr lang="en-GB" sz="28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Can you find </a:t>
            </a:r>
            <a:r>
              <a:rPr lang="en-GB" sz="2000" b="1" dirty="0" err="1">
                <a:solidFill>
                  <a:schemeClr val="bg1"/>
                </a:solidFill>
                <a:latin typeface="Quicksand" pitchFamily="2" charset="77"/>
              </a:rPr>
              <a:t>Pontcysyllte</a:t>
            </a:r>
            <a:r>
              <a:rPr lang="en-GB" sz="2000" b="1" dirty="0">
                <a:solidFill>
                  <a:schemeClr val="bg1"/>
                </a:solidFill>
                <a:latin typeface="Quicksand" pitchFamily="2" charset="77"/>
              </a:rPr>
              <a:t> Aqueduct 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and the canal? </a:t>
            </a:r>
          </a:p>
          <a:p>
            <a:endParaRPr lang="en-GB" sz="2000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sz="2800" b="1" dirty="0">
                <a:solidFill>
                  <a:srgbClr val="FFD966"/>
                </a:solidFill>
                <a:latin typeface="Quicksand" pitchFamily="2" charset="77"/>
              </a:rPr>
              <a:t>3.</a:t>
            </a:r>
            <a:r>
              <a:rPr lang="en-GB" sz="28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Find </a:t>
            </a:r>
            <a:r>
              <a:rPr lang="en-GB" sz="2000" b="1" dirty="0" err="1">
                <a:solidFill>
                  <a:schemeClr val="bg1"/>
                </a:solidFill>
                <a:latin typeface="Quicksand" pitchFamily="2" charset="77"/>
              </a:rPr>
              <a:t>Plas</a:t>
            </a:r>
            <a:r>
              <a:rPr lang="en-GB" sz="20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Quicksand" pitchFamily="2" charset="77"/>
              </a:rPr>
              <a:t>Kynaston</a:t>
            </a:r>
            <a:r>
              <a:rPr lang="en-GB" sz="2000" b="1" dirty="0">
                <a:solidFill>
                  <a:schemeClr val="bg1"/>
                </a:solidFill>
                <a:latin typeface="Quicksand" pitchFamily="2" charset="77"/>
              </a:rPr>
              <a:t> Chemical Works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. Is it still there today?</a:t>
            </a:r>
          </a:p>
          <a:p>
            <a:endParaRPr lang="en-GB" sz="2000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sz="2800" b="1" dirty="0">
                <a:solidFill>
                  <a:srgbClr val="FFD966"/>
                </a:solidFill>
                <a:latin typeface="Quicksand" pitchFamily="2" charset="77"/>
              </a:rPr>
              <a:t>4.</a:t>
            </a:r>
            <a:r>
              <a:rPr lang="en-GB" sz="28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What </a:t>
            </a:r>
            <a:r>
              <a:rPr lang="en-GB" sz="2000" b="1" dirty="0">
                <a:solidFill>
                  <a:schemeClr val="bg1"/>
                </a:solidFill>
                <a:latin typeface="Quicksand" pitchFamily="2" charset="77"/>
              </a:rPr>
              <a:t>other differences 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can you see from comparing the two maps?</a:t>
            </a:r>
          </a:p>
          <a:p>
            <a:endParaRPr lang="en-GB" sz="2000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sz="2800" b="1" dirty="0">
                <a:solidFill>
                  <a:srgbClr val="FFD966"/>
                </a:solidFill>
                <a:latin typeface="Quicksand" pitchFamily="2" charset="77"/>
              </a:rPr>
              <a:t>5.</a:t>
            </a:r>
            <a:r>
              <a:rPr lang="en-GB" sz="28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Is there anything that hasn’t changed?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FAF59-E97D-AF44-99F2-079D054D7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880" y="1987749"/>
            <a:ext cx="4938819" cy="44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724</Words>
  <Application>Microsoft Macintosh PowerPoint</Application>
  <PresentationFormat>Widescreen</PresentationFormat>
  <Paragraphs>87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Arial</vt:lpstr>
      <vt:lpstr>Delius</vt:lpstr>
      <vt:lpstr>Fredoka One</vt:lpstr>
      <vt:lpstr>Calibri Light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BUCKINGHAM Matt</dc:creator>
  <cp:lastModifiedBy>BUCKINGHAM Matt</cp:lastModifiedBy>
  <cp:revision>70</cp:revision>
  <dcterms:created xsi:type="dcterms:W3CDTF">2021-04-09T09:19:43Z</dcterms:created>
  <dcterms:modified xsi:type="dcterms:W3CDTF">2021-07-23T11:00:59Z</dcterms:modified>
</cp:coreProperties>
</file>