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82" r:id="rId3"/>
    <p:sldId id="294" r:id="rId4"/>
    <p:sldId id="272" r:id="rId5"/>
    <p:sldId id="283" r:id="rId6"/>
    <p:sldId id="295" r:id="rId7"/>
    <p:sldId id="258" r:id="rId8"/>
    <p:sldId id="293" r:id="rId9"/>
    <p:sldId id="274" r:id="rId10"/>
    <p:sldId id="275" r:id="rId11"/>
    <p:sldId id="285" r:id="rId12"/>
    <p:sldId id="286" r:id="rId13"/>
    <p:sldId id="289" r:id="rId14"/>
    <p:sldId id="287" r:id="rId15"/>
    <p:sldId id="288" r:id="rId16"/>
    <p:sldId id="290" r:id="rId17"/>
    <p:sldId id="291" r:id="rId18"/>
    <p:sldId id="292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Delius" panose="02000603000000000000" pitchFamily="2" charset="0"/>
      <p:regular r:id="rId37"/>
    </p:embeddedFont>
    <p:embeddedFont>
      <p:font typeface="Fredoka One" panose="02000000000000000000" pitchFamily="2" charset="77"/>
      <p:regular r:id="rId38"/>
    </p:embeddedFont>
    <p:embeddedFont>
      <p:font typeface="Quicksand" pitchFamily="2" charset="77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CKINGHAM Matt" initials="BM" lastIdx="1" clrIdx="0">
    <p:extLst>
      <p:ext uri="{19B8F6BF-5375-455C-9EA6-DF929625EA0E}">
        <p15:presenceInfo xmlns:p15="http://schemas.microsoft.com/office/powerpoint/2012/main" userId="S::mjb5@staff.staffs.ac.uk::edfdff58-c6de-48a6-b910-0f55ebff5b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6A84"/>
    <a:srgbClr val="D78643"/>
    <a:srgbClr val="FFFFFF"/>
    <a:srgbClr val="FFD966"/>
    <a:srgbClr val="9FB7DB"/>
    <a:srgbClr val="DD3B1C"/>
    <a:srgbClr val="7B5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 snapToObjects="1">
      <p:cViewPr varScale="1">
        <p:scale>
          <a:sx n="205" d="100"/>
          <a:sy n="205" d="100"/>
        </p:scale>
        <p:origin x="20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FF550-6CCC-6D42-8C55-16A967EC6B42}" type="datetimeFigureOut">
              <a:rPr lang="en-US" smtClean="0"/>
              <a:t>8/24/21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8D0B7-899F-5F4F-9C5B-B2EB92D1A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63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73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65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98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00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07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42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39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1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26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95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56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89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09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3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40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72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4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03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55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5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28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E843-8CC2-CC4F-8B30-1B57D83C5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9E2C1-7E0F-0545-B06C-C8D1AAB65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95891-1207-0149-AB2F-B433CDC3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1A014-4D67-5242-A30C-BE48B9A5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2268-13D6-6F40-AC51-5ABB43FE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4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62CF-D45B-9141-B20E-4C176C3D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0F889-84B9-B34F-A9DE-599A26AD4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60DC8-44EC-E647-A33C-ED94514F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02055-1679-514A-AFAB-494C0C5A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B6BBB-621E-7146-9C17-C09BD6D7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9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5EC239-7AEA-D941-954C-B89A3BFED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C08AB-D41E-1140-93BF-DE8BE5476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B857C-F586-E94B-9C4E-05E9844A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C7182-D204-F84C-BBAB-83F96D79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49006-6A51-A243-8B5D-572D3E26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3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ADD3-F3E5-A543-8132-09054602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0AFF9-638D-3D43-B4BB-CA9A21CB3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3F06A-4538-BC4F-8EB9-8BFE7436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3514E-9AD8-CB44-8EC6-0390B6DD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0D8B0-78FC-ED4A-9D1C-8E421FD54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B722-53B2-5A4D-A7FE-E5464CF8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D2D9D-7503-F049-8B0C-EA9A69AAB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8860D-7905-D74E-B613-F77DE6EB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7F172-1552-E746-B533-20CC363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90920-12A4-D349-8329-D93511D8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7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A9E9-14C6-4A4F-A0F8-155A1757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1EC3-936B-A14F-B07E-670A572E6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71331-D2EE-EB42-A255-67F3F6EC4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7E606-5536-594A-98F5-B8E1D0CE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2028E-01B8-1644-BB97-1B97B3D9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27062-9634-574A-9DD2-21E101B0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7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AA955-215A-0B41-BCEC-274011D8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B5751-666F-ED43-9B27-5CADAD768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C4E86-F47C-124F-9345-484B0A986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38D237-1D8E-4644-8357-E6208A06F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66BB6-B5AA-B148-9427-6ADE5BECE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4BF301-6C4A-E540-9238-EC7FC6CC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59486-E59F-7144-AB9F-A9430017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3002D8-54C0-3044-A2F2-61B8AF49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9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5CEEB-1DC0-7D49-8639-1DED863D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8613E-120D-EA40-9D12-B9D6B3EB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A77B-3049-8041-A091-6515307A0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B1FFF-0243-5142-8F33-A35ED74A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8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D47DD-70A1-7F4D-B8FC-DF762B81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E9C60-CDD3-6D44-B2C7-BD6F3FDC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01A74-2F62-7A47-B900-F7D6FDF4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0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A6FE-B4DB-CE43-904D-9254465AD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CDEC1-2FB5-234D-AA43-B5F3EF2A0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31C37-ACE6-7948-99E6-D74FDB6CF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39E47-F9F6-5143-9C5D-91508CBD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6CB3A-646A-8244-868D-23A35A53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FE8DA-4D6C-B14B-B2D1-2F868B7B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6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26E6C-924A-1145-A69A-4246AD71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221A70-173E-654C-AFAD-93EEE974C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2C597-4520-B049-A7D5-1C9F0E65A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08F87-DE71-7342-8104-10AAE8F2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871ED-A3C1-024B-BF16-B9D3F308A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67F34-786B-BC4F-BEAA-CE7FE79E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8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6EB7D3-6EF6-644B-A910-D8272C6D4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C7908-C676-4C49-9A97-6AC391DB2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8C515-4A98-5D4E-8399-67632AC3F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027BB-4C9B-DF4D-AFC7-7222272056AA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BB7C0-FAE0-304C-8E0D-9BB994874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63FB6-555A-F24F-94BB-E5DEBE89F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8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jpe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hyperlink" Target="http://historicbridges.org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4.jpe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7.jpe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0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1.jpe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4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5.jpe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8.jpg"/><Relationship Id="rId10" Type="http://schemas.openxmlformats.org/officeDocument/2006/relationships/hyperlink" Target="https://creativecommons.org/licenses/by-sa/3.0" TargetMode="External"/><Relationship Id="rId4" Type="http://schemas.openxmlformats.org/officeDocument/2006/relationships/image" Target="../media/image77.jpeg"/><Relationship Id="rId9" Type="http://schemas.openxmlformats.org/officeDocument/2006/relationships/hyperlink" Target="https://commons.wikimedia.org/wiki/File:Walker_Art_Gallery,_Liverpool_-_2013-10-06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55.pn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2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emf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17.svg"/><Relationship Id="rId10" Type="http://schemas.openxmlformats.org/officeDocument/2006/relationships/image" Target="../media/image48.png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EB38C1D-44EF-5F42-98F9-5ACA34A46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008" y="3297682"/>
            <a:ext cx="12344400" cy="3632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5F41C-9AFF-5D40-9543-6B1C69EFF0AB}"/>
              </a:ext>
            </a:extLst>
          </p:cNvPr>
          <p:cNvSpPr txBox="1"/>
          <p:nvPr/>
        </p:nvSpPr>
        <p:spPr>
          <a:xfrm>
            <a:off x="3283200" y="342320"/>
            <a:ext cx="8451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Masnach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a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Diwydiant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0F9C89F-7ECF-534D-9248-0A05BBE1F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95" y="-264435"/>
            <a:ext cx="3291110" cy="2602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D554E0-70FD-FB44-B9D9-E41FF5F39ADB}"/>
              </a:ext>
            </a:extLst>
          </p:cNvPr>
          <p:cNvSpPr txBox="1"/>
          <p:nvPr/>
        </p:nvSpPr>
        <p:spPr>
          <a:xfrm>
            <a:off x="336411" y="6194433"/>
            <a:ext cx="1139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Quicksand" pitchFamily="2" charset="77"/>
              </a:rPr>
              <a:t>www.pontcysyllte-aqueduct.co.uk</a:t>
            </a:r>
            <a:endParaRPr lang="en-GB" dirty="0">
              <a:solidFill>
                <a:schemeClr val="bg1"/>
              </a:solidFill>
              <a:latin typeface="Quicksand" pitchFamily="2" charset="77"/>
            </a:endParaRPr>
          </a:p>
          <a:p>
            <a:pPr algn="r"/>
            <a:endParaRPr lang="en-GB" dirty="0"/>
          </a:p>
        </p:txBody>
      </p:sp>
      <p:pic>
        <p:nvPicPr>
          <p:cNvPr id="14" name="Picture 1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AED6B9A8-CCB0-AE48-BE2D-718F1D0C6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338" y="1812219"/>
            <a:ext cx="4286491" cy="75728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8645AC2-D2C0-C244-AC42-1696A47A8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35233" y="1219523"/>
            <a:ext cx="5765798" cy="400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D6E56-177C-DF46-A505-83C7B9F8B6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</p:spPr>
      </p:pic>
      <p:pic>
        <p:nvPicPr>
          <p:cNvPr id="14" name="top2">
            <a:extLst>
              <a:ext uri="{FF2B5EF4-FFF2-40B4-BE49-F238E27FC236}">
                <a16:creationId xmlns:a16="http://schemas.microsoft.com/office/drawing/2014/main" id="{8DAC169C-17E2-534E-BCA7-86104BC7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81157" y="2025815"/>
            <a:ext cx="1949498" cy="1949498"/>
          </a:xfrm>
          <a:prstGeom prst="rect">
            <a:avLst/>
          </a:prstGeom>
        </p:spPr>
      </p:pic>
      <p:pic>
        <p:nvPicPr>
          <p:cNvPr id="19" name="top1">
            <a:extLst>
              <a:ext uri="{FF2B5EF4-FFF2-40B4-BE49-F238E27FC236}">
                <a16:creationId xmlns:a16="http://schemas.microsoft.com/office/drawing/2014/main" id="{81F15C33-DD5D-714C-8E2C-3B78C27CD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252" y="2025815"/>
            <a:ext cx="1949498" cy="1949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F60B91-809F-D84C-948E-EE98470E64DC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Un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20156" y="1992219"/>
            <a:ext cx="530042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Cliciwch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bob </a:t>
            </a:r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sgwâr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ddatgelu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rhan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o’r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llun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sz="2200" dirty="0">
              <a:solidFill>
                <a:srgbClr val="4E6A84"/>
              </a:solidFill>
              <a:latin typeface="Quicksand" pitchFamily="2" charset="77"/>
            </a:endParaRPr>
          </a:p>
          <a:p>
            <a:pPr lvl="0"/>
            <a:endParaRPr lang="en-GB" sz="2200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4" name="top2">
            <a:extLst>
              <a:ext uri="{FF2B5EF4-FFF2-40B4-BE49-F238E27FC236}">
                <a16:creationId xmlns:a16="http://schemas.microsoft.com/office/drawing/2014/main" id="{B1439BAF-CB81-7A4B-B484-6821FE2D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1659" y="3965184"/>
            <a:ext cx="1949498" cy="1949498"/>
          </a:xfrm>
          <a:prstGeom prst="rect">
            <a:avLst/>
          </a:prstGeom>
        </p:spPr>
      </p:pic>
      <p:pic>
        <p:nvPicPr>
          <p:cNvPr id="25" name="top1">
            <a:extLst>
              <a:ext uri="{FF2B5EF4-FFF2-40B4-BE49-F238E27FC236}">
                <a16:creationId xmlns:a16="http://schemas.microsoft.com/office/drawing/2014/main" id="{48E4EE32-090A-064A-AC71-3553148BB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57" y="3963402"/>
            <a:ext cx="1949498" cy="1949498"/>
          </a:xfrm>
          <a:prstGeom prst="rect">
            <a:avLst/>
          </a:prstGeom>
        </p:spPr>
      </p:pic>
      <p:sp>
        <p:nvSpPr>
          <p:cNvPr id="28" name="tab">
            <a:hlinkClick r:id="" action="ppaction://hlinkshowjump?jump=nextslide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10800000">
            <a:off x="10035150" y="5106692"/>
            <a:ext cx="2820690" cy="1185620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D39C7C-2A28-6747-8C82-DDBBF1808F9E}"/>
              </a:ext>
            </a:extLst>
          </p:cNvPr>
          <p:cNvSpPr txBox="1"/>
          <p:nvPr/>
        </p:nvSpPr>
        <p:spPr>
          <a:xfrm>
            <a:off x="10337369" y="5191669"/>
            <a:ext cx="1756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Cliciwch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yma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i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weld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yr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ateb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...</a:t>
            </a:r>
          </a:p>
          <a:p>
            <a:endParaRPr lang="en-US" sz="2000" dirty="0">
              <a:solidFill>
                <a:srgbClr val="4F6B84"/>
              </a:solidFill>
              <a:latin typeface="Quicksand" pitchFamily="2" charset="77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924220-F7A0-B54E-B5B2-FEF34C481FDF}"/>
              </a:ext>
            </a:extLst>
          </p:cNvPr>
          <p:cNvCxnSpPr>
            <a:cxnSpLocks/>
          </p:cNvCxnSpPr>
          <p:nvPr/>
        </p:nvCxnSpPr>
        <p:spPr>
          <a:xfrm flipH="1">
            <a:off x="4708704" y="2744593"/>
            <a:ext cx="1114658" cy="684407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5844E118-245C-884E-9E99-6B5BC094C5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86" y="3653437"/>
            <a:ext cx="2963628" cy="523574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B41940F-DB56-8B4B-B44D-4F989CD28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920156" y="2945370"/>
            <a:ext cx="4701367" cy="32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B9010-032E-E447-BD1A-075B3B962D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1406" y="1128385"/>
            <a:ext cx="8298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>
                <a:solidFill>
                  <a:srgbClr val="4E6A84"/>
                </a:solidFill>
                <a:latin typeface="Quicksand" pitchFamily="2" charset="77"/>
              </a:rPr>
              <a:t>Mae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clai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feddal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ac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ludiog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pan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mae’n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wlyb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a gall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gael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fowldio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wahanol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siapiau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ond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mae’n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crasu’n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galed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wrth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gael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boethi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67F0F2-DE37-BE41-9EF6-9EABBBD09E11}"/>
              </a:ext>
            </a:extLst>
          </p:cNvPr>
          <p:cNvSpPr txBox="1"/>
          <p:nvPr/>
        </p:nvSpPr>
        <p:spPr>
          <a:xfrm>
            <a:off x="4757978" y="1922400"/>
            <a:ext cx="4874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gyfer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beth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? </a:t>
            </a:r>
          </a:p>
          <a:p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Un - </a:t>
            </a:r>
            <a:r>
              <a:rPr lang="en-GB" sz="4000" b="1" dirty="0" err="1">
                <a:solidFill>
                  <a:srgbClr val="D78643"/>
                </a:solidFill>
                <a:latin typeface="Fredoka One" panose="02000000000000000000" pitchFamily="2" charset="77"/>
              </a:rPr>
              <a:t>Clai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7CBC3-3253-7549-B528-15C2655604C7}"/>
              </a:ext>
            </a:extLst>
          </p:cNvPr>
          <p:cNvSpPr txBox="1"/>
          <p:nvPr/>
        </p:nvSpPr>
        <p:spPr>
          <a:xfrm>
            <a:off x="647158" y="2216257"/>
            <a:ext cx="1142896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E6A84"/>
                </a:solidFill>
                <a:latin typeface="Quicksand" pitchFamily="2" charset="77"/>
              </a:rPr>
              <a:t>Clai</a:t>
            </a:r>
            <a:endParaRPr lang="en-US" sz="3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0" name="Picture 19" descr="A picture containing case, accessory, box, locket&#10;&#10;Description automatically generated">
            <a:extLst>
              <a:ext uri="{FF2B5EF4-FFF2-40B4-BE49-F238E27FC236}">
                <a16:creationId xmlns:a16="http://schemas.microsoft.com/office/drawing/2014/main" id="{ACB712DD-EF84-F649-8FF0-E3E8649F97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682" y="161121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91C5D-3C9E-7F40-AD99-936627F7885C}"/>
              </a:ext>
            </a:extLst>
          </p:cNvPr>
          <p:cNvSpPr txBox="1"/>
          <p:nvPr/>
        </p:nvSpPr>
        <p:spPr>
          <a:xfrm>
            <a:off x="4757978" y="2911747"/>
            <a:ext cx="30514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Dyma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deilsen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glai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Cafodd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gwneud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yng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Ngwaith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Brics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Theils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</a:p>
          <a:p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J.C. Edwards. </a:t>
            </a:r>
          </a:p>
          <a:p>
            <a:endParaRPr lang="en-US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ADF111-66BF-3548-8232-39A869DF53AC}"/>
              </a:ext>
            </a:extLst>
          </p:cNvPr>
          <p:cNvCxnSpPr>
            <a:cxnSpLocks/>
          </p:cNvCxnSpPr>
          <p:nvPr/>
        </p:nvCxnSpPr>
        <p:spPr>
          <a:xfrm>
            <a:off x="7950631" y="3079255"/>
            <a:ext cx="875655" cy="0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8F0ACCE-3D0C-7D4D-A209-1D146B7B78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591" y="2883250"/>
            <a:ext cx="3114056" cy="40794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3AC5A2-3742-A447-B573-3135CC4BE3A5}"/>
              </a:ext>
            </a:extLst>
          </p:cNvPr>
          <p:cNvSpPr/>
          <p:nvPr/>
        </p:nvSpPr>
        <p:spPr>
          <a:xfrm>
            <a:off x="9062682" y="1611217"/>
            <a:ext cx="10374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Quicksand" pitchFamily="2" charset="77"/>
                <a:ea typeface="Calibri" panose="020F0502020204030204" pitchFamily="34" charset="0"/>
              </a:rPr>
              <a:t>© David Heke </a:t>
            </a:r>
            <a:endParaRPr lang="en-US" sz="1000" dirty="0">
              <a:solidFill>
                <a:schemeClr val="bg1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25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Un - </a:t>
            </a:r>
            <a:r>
              <a:rPr lang="en-GB" sz="4000" b="1" dirty="0" err="1">
                <a:solidFill>
                  <a:srgbClr val="D78643"/>
                </a:solidFill>
                <a:latin typeface="Fredoka One" panose="02000000000000000000" pitchFamily="2" charset="77"/>
              </a:rPr>
              <a:t>Clai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B33A4-F805-D04F-A1A3-288A311F001F}"/>
              </a:ext>
            </a:extLst>
          </p:cNvPr>
          <p:cNvSpPr/>
          <p:nvPr/>
        </p:nvSpPr>
        <p:spPr>
          <a:xfrm>
            <a:off x="591405" y="1305327"/>
            <a:ext cx="80311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Ym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mhle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allai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fod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wedi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cael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ei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defnyddio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? </a:t>
            </a:r>
          </a:p>
          <a:p>
            <a:endParaRPr lang="en-US" sz="2800" b="1" dirty="0">
              <a:solidFill>
                <a:srgbClr val="4E6A84"/>
              </a:solidFill>
              <a:latin typeface="Quicksand" pitchFamily="2" charset="77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1406" y="1822688"/>
            <a:ext cx="6468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Gallai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teils J.C. Edwards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fod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wedi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defnyddio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addurno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lleoedd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tân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long y Titanic ac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fe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gafodd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teils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llawr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defnyddio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ceginau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!</a:t>
            </a:r>
            <a:endParaRPr lang="en-GB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5" name="Picture 4" descr="A large ship in the water&#10;&#10;Description automatically generated with medium confidence">
            <a:extLst>
              <a:ext uri="{FF2B5EF4-FFF2-40B4-BE49-F238E27FC236}">
                <a16:creationId xmlns:a16="http://schemas.microsoft.com/office/drawing/2014/main" id="{53023A94-6E78-0047-AD8C-57B81B5206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86" y="2808104"/>
            <a:ext cx="5678946" cy="2961641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3" name="Picture 12" descr="A picture containing case, accessory, box, locket&#10;&#10;Description automatically generated">
            <a:extLst>
              <a:ext uri="{FF2B5EF4-FFF2-40B4-BE49-F238E27FC236}">
                <a16:creationId xmlns:a16="http://schemas.microsoft.com/office/drawing/2014/main" id="{394AEE74-2902-FC4E-866B-5DCB54AD21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682" y="1606193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8610D2B-A8DF-D747-863A-EAD72230FC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820" y="1669799"/>
            <a:ext cx="4165224" cy="51091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EE61C2F-380D-EA44-B829-2EEFDA8A71CF}"/>
              </a:ext>
            </a:extLst>
          </p:cNvPr>
          <p:cNvGrpSpPr/>
          <p:nvPr/>
        </p:nvGrpSpPr>
        <p:grpSpPr>
          <a:xfrm>
            <a:off x="6749597" y="4738827"/>
            <a:ext cx="1230279" cy="560565"/>
            <a:chOff x="6735337" y="5006284"/>
            <a:chExt cx="1230279" cy="560565"/>
          </a:xfrm>
        </p:grpSpPr>
        <p:sp>
          <p:nvSpPr>
            <p:cNvPr id="15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9EB3754-1123-1D4B-88B3-74FD54A432ED}"/>
                </a:ext>
              </a:extLst>
            </p:cNvPr>
            <p:cNvSpPr/>
            <p:nvPr/>
          </p:nvSpPr>
          <p:spPr>
            <a:xfrm>
              <a:off x="6735337" y="5253044"/>
              <a:ext cx="1016824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4E6A84"/>
                  </a:solidFill>
                  <a:latin typeface="Quicksand" pitchFamily="2" charset="77"/>
                </a:rPr>
                <a:t>Rhiwabon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pic>
          <p:nvPicPr>
            <p:cNvPr id="16" name="Graphic 15" descr="Star with solid fill">
              <a:extLst>
                <a:ext uri="{FF2B5EF4-FFF2-40B4-BE49-F238E27FC236}">
                  <a16:creationId xmlns:a16="http://schemas.microsoft.com/office/drawing/2014/main" id="{17D13DDC-C667-5743-A40F-C1C43AF05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38706" y="5006284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7DB4DF-ECCF-EB45-93A9-5D24F39823C3}"/>
              </a:ext>
            </a:extLst>
          </p:cNvPr>
          <p:cNvCxnSpPr>
            <a:cxnSpLocks/>
          </p:cNvCxnSpPr>
          <p:nvPr/>
        </p:nvCxnSpPr>
        <p:spPr>
          <a:xfrm flipH="1" flipV="1">
            <a:off x="6932866" y="4184387"/>
            <a:ext cx="748456" cy="709017"/>
          </a:xfrm>
          <a:prstGeom prst="straightConnector1">
            <a:avLst/>
          </a:prstGeom>
          <a:ln w="28575">
            <a:solidFill>
              <a:srgbClr val="D7864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D555AF-63AE-C348-87C4-59C58BD4551D}"/>
              </a:ext>
            </a:extLst>
          </p:cNvPr>
          <p:cNvGrpSpPr/>
          <p:nvPr/>
        </p:nvGrpSpPr>
        <p:grpSpPr>
          <a:xfrm>
            <a:off x="5783420" y="3885686"/>
            <a:ext cx="1230279" cy="560565"/>
            <a:chOff x="6735337" y="5006284"/>
            <a:chExt cx="1230279" cy="560565"/>
          </a:xfrm>
        </p:grpSpPr>
        <p:sp>
          <p:nvSpPr>
            <p:cNvPr id="26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7932D00-C61B-0442-AAC0-8C3B2447E13C}"/>
                </a:ext>
              </a:extLst>
            </p:cNvPr>
            <p:cNvSpPr/>
            <p:nvPr/>
          </p:nvSpPr>
          <p:spPr>
            <a:xfrm>
              <a:off x="6735337" y="5253044"/>
              <a:ext cx="1016824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4E6A84"/>
                  </a:solidFill>
                  <a:latin typeface="Quicksand" pitchFamily="2" charset="77"/>
                </a:rPr>
                <a:t>Belfast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pic>
          <p:nvPicPr>
            <p:cNvPr id="27" name="Graphic 26" descr="Star with solid fill">
              <a:extLst>
                <a:ext uri="{FF2B5EF4-FFF2-40B4-BE49-F238E27FC236}">
                  <a16:creationId xmlns:a16="http://schemas.microsoft.com/office/drawing/2014/main" id="{566B8986-A911-9542-962B-97795A6EB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38706" y="5006284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99FAB11-BE8A-E145-B258-1B535C6ABAAF}"/>
              </a:ext>
            </a:extLst>
          </p:cNvPr>
          <p:cNvSpPr txBox="1"/>
          <p:nvPr/>
        </p:nvSpPr>
        <p:spPr>
          <a:xfrm>
            <a:off x="9660044" y="5556330"/>
            <a:ext cx="2163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600" b="1" dirty="0">
                <a:solidFill>
                  <a:srgbClr val="4E6A84"/>
                </a:solidFill>
                <a:latin typeface="Quicksand" pitchFamily="2" charset="77"/>
              </a:rPr>
              <a:t>Cafodd y Titanic ei hadeiladu ym Melfast.</a:t>
            </a:r>
            <a:endParaRPr lang="en-GB" sz="16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677070-D062-F542-93E8-77CC04F9E814}"/>
              </a:ext>
            </a:extLst>
          </p:cNvPr>
          <p:cNvSpPr/>
          <p:nvPr/>
        </p:nvSpPr>
        <p:spPr>
          <a:xfrm>
            <a:off x="9062682" y="1611217"/>
            <a:ext cx="10374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Quicksand" pitchFamily="2" charset="77"/>
                <a:ea typeface="Calibri" panose="020F0502020204030204" pitchFamily="34" charset="0"/>
              </a:rPr>
              <a:t>© David Heke </a:t>
            </a:r>
            <a:endParaRPr lang="en-US" sz="1000" dirty="0">
              <a:solidFill>
                <a:schemeClr val="bg1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554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D6E56-177C-DF46-A505-83C7B9F8B6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</p:spPr>
      </p:pic>
      <p:pic>
        <p:nvPicPr>
          <p:cNvPr id="14" name="top2">
            <a:extLst>
              <a:ext uri="{FF2B5EF4-FFF2-40B4-BE49-F238E27FC236}">
                <a16:creationId xmlns:a16="http://schemas.microsoft.com/office/drawing/2014/main" id="{8DAC169C-17E2-534E-BCA7-86104BC7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81157" y="2025815"/>
            <a:ext cx="1949498" cy="1949498"/>
          </a:xfrm>
          <a:prstGeom prst="rect">
            <a:avLst/>
          </a:prstGeom>
        </p:spPr>
      </p:pic>
      <p:pic>
        <p:nvPicPr>
          <p:cNvPr id="19" name="top1">
            <a:extLst>
              <a:ext uri="{FF2B5EF4-FFF2-40B4-BE49-F238E27FC236}">
                <a16:creationId xmlns:a16="http://schemas.microsoft.com/office/drawing/2014/main" id="{81F15C33-DD5D-714C-8E2C-3B78C27CD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154" y="2023490"/>
            <a:ext cx="1949498" cy="1949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F60B91-809F-D84C-948E-EE98470E64DC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Dau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20156" y="1992219"/>
            <a:ext cx="53004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Cliciwch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bob </a:t>
            </a:r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sgwâr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ddatgelu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rhan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o’r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llun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sz="2200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4" name="top2">
            <a:extLst>
              <a:ext uri="{FF2B5EF4-FFF2-40B4-BE49-F238E27FC236}">
                <a16:creationId xmlns:a16="http://schemas.microsoft.com/office/drawing/2014/main" id="{B1439BAF-CB81-7A4B-B484-6821FE2D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5407" y="3965184"/>
            <a:ext cx="1949498" cy="1949498"/>
          </a:xfrm>
          <a:prstGeom prst="rect">
            <a:avLst/>
          </a:prstGeom>
        </p:spPr>
      </p:pic>
      <p:pic>
        <p:nvPicPr>
          <p:cNvPr id="25" name="top1">
            <a:extLst>
              <a:ext uri="{FF2B5EF4-FFF2-40B4-BE49-F238E27FC236}">
                <a16:creationId xmlns:a16="http://schemas.microsoft.com/office/drawing/2014/main" id="{48E4EE32-090A-064A-AC71-3553148BB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57" y="3963402"/>
            <a:ext cx="1949498" cy="1949498"/>
          </a:xfrm>
          <a:prstGeom prst="rect">
            <a:avLst/>
          </a:prstGeom>
        </p:spPr>
      </p:pic>
      <p:sp>
        <p:nvSpPr>
          <p:cNvPr id="28" name="tab">
            <a:hlinkClick r:id="" action="ppaction://hlinkshowjump?jump=nextslide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10800000">
            <a:off x="10035150" y="5106692"/>
            <a:ext cx="2820690" cy="1185620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924220-F7A0-B54E-B5B2-FEF34C481FDF}"/>
              </a:ext>
            </a:extLst>
          </p:cNvPr>
          <p:cNvCxnSpPr>
            <a:cxnSpLocks/>
          </p:cNvCxnSpPr>
          <p:nvPr/>
        </p:nvCxnSpPr>
        <p:spPr>
          <a:xfrm flipH="1">
            <a:off x="4708704" y="2744593"/>
            <a:ext cx="1114658" cy="684407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5844E118-245C-884E-9E99-6B5BC094C5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86" y="3653437"/>
            <a:ext cx="2963628" cy="523574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B41940F-DB56-8B4B-B44D-4F989CD28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920156" y="2945370"/>
            <a:ext cx="4701367" cy="32619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A95A4F-2DF4-F240-820F-9893432AD11E}"/>
              </a:ext>
            </a:extLst>
          </p:cNvPr>
          <p:cNvSpPr txBox="1"/>
          <p:nvPr/>
        </p:nvSpPr>
        <p:spPr>
          <a:xfrm>
            <a:off x="10337369" y="5191669"/>
            <a:ext cx="1756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Cliciwch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yma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i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weld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yr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ateb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...</a:t>
            </a:r>
          </a:p>
          <a:p>
            <a:endParaRPr lang="en-US" sz="2000" dirty="0">
              <a:solidFill>
                <a:srgbClr val="4F6B84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00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86763"/>
            <a:ext cx="12192001" cy="3309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B9010-032E-E447-BD1A-075B3B962D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Dau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- </a:t>
            </a:r>
            <a:r>
              <a:rPr lang="en-GB" sz="4000" b="1" dirty="0" err="1">
                <a:solidFill>
                  <a:srgbClr val="D78643"/>
                </a:solidFill>
                <a:latin typeface="Fredoka One" panose="02000000000000000000" pitchFamily="2" charset="77"/>
              </a:rPr>
              <a:t>Haearn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7CBC3-3253-7549-B528-15C2655604C7}"/>
              </a:ext>
            </a:extLst>
          </p:cNvPr>
          <p:cNvSpPr txBox="1"/>
          <p:nvPr/>
        </p:nvSpPr>
        <p:spPr>
          <a:xfrm>
            <a:off x="647158" y="2216257"/>
            <a:ext cx="1912648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E6A84"/>
                </a:solidFill>
                <a:latin typeface="Quicksand" pitchFamily="2" charset="77"/>
              </a:rPr>
              <a:t>Haearn</a:t>
            </a:r>
            <a:endParaRPr lang="en-US" sz="3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B712DD-EF84-F649-8FF0-E3E8649F97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91C5D-3C9E-7F40-AD99-936627F7885C}"/>
              </a:ext>
            </a:extLst>
          </p:cNvPr>
          <p:cNvSpPr txBox="1"/>
          <p:nvPr/>
        </p:nvSpPr>
        <p:spPr>
          <a:xfrm>
            <a:off x="4757978" y="2857064"/>
            <a:ext cx="3381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Trawstiau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haearn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yw’r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rhain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wedi’u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gwneud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yng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Ngwaith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Haearn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Plas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Kynaston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br>
              <a:rPr lang="en-US" dirty="0">
                <a:solidFill>
                  <a:srgbClr val="4E6A84"/>
                </a:solidFill>
                <a:latin typeface="Quicksand" pitchFamily="2" charset="77"/>
              </a:rPr>
            </a:b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yng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Nghefn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Mawr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.</a:t>
            </a:r>
          </a:p>
          <a:p>
            <a:endParaRPr lang="en-US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7C538B-8110-8A43-B733-A437E8C4F996}"/>
              </a:ext>
            </a:extLst>
          </p:cNvPr>
          <p:cNvSpPr/>
          <p:nvPr/>
        </p:nvSpPr>
        <p:spPr>
          <a:xfrm>
            <a:off x="591406" y="1128385"/>
            <a:ext cx="7359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 err="1">
                <a:solidFill>
                  <a:srgbClr val="4E6A84"/>
                </a:solidFill>
                <a:latin typeface="Quicksand" pitchFamily="2" charset="77"/>
              </a:rPr>
              <a:t>Haearn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yw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hwn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–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metel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caled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iawn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sydd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i’w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weld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naturiol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mewn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haearnfaen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carreg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gyffredin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amgylch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Cefn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Mawr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sz="2400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949A3B-2D81-AE44-8C0C-C41AADF93099}"/>
              </a:ext>
            </a:extLst>
          </p:cNvPr>
          <p:cNvCxnSpPr>
            <a:cxnSpLocks/>
          </p:cNvCxnSpPr>
          <p:nvPr/>
        </p:nvCxnSpPr>
        <p:spPr>
          <a:xfrm>
            <a:off x="8536430" y="3101037"/>
            <a:ext cx="875655" cy="0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34B557D-0E14-B342-8257-3777CA585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667" y="3429000"/>
            <a:ext cx="3175000" cy="4267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1E4FED-81F3-A34F-B676-ADB4F690588C}"/>
              </a:ext>
            </a:extLst>
          </p:cNvPr>
          <p:cNvSpPr txBox="1"/>
          <p:nvPr/>
        </p:nvSpPr>
        <p:spPr>
          <a:xfrm>
            <a:off x="4757978" y="1922400"/>
            <a:ext cx="4874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gyfer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beth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? </a:t>
            </a:r>
          </a:p>
          <a:p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78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03A7F-CA94-514F-86F7-D4C69AC2F1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Dau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- </a:t>
            </a:r>
            <a:r>
              <a:rPr lang="en-GB" sz="4000" b="1" dirty="0" err="1">
                <a:solidFill>
                  <a:srgbClr val="D78643"/>
                </a:solidFill>
                <a:latin typeface="Fredoka One" panose="02000000000000000000" pitchFamily="2" charset="77"/>
              </a:rPr>
              <a:t>Haearn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B33A4-F805-D04F-A1A3-288A311F001F}"/>
              </a:ext>
            </a:extLst>
          </p:cNvPr>
          <p:cNvSpPr/>
          <p:nvPr/>
        </p:nvSpPr>
        <p:spPr>
          <a:xfrm>
            <a:off x="591406" y="1232121"/>
            <a:ext cx="6971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Ym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mhle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roedd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yn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cael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ei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ddefnyddio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1406" y="1897501"/>
            <a:ext cx="6792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Pont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Craigellachie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ym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Moray,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Alban. Fe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ddefnyddiodd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Thomas Telford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haearn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Plas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Kynaston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llawer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o’i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brosiectau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amgylch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Prydain.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23A94-6E78-0047-AD8C-57B81B5206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09" y="2969732"/>
            <a:ext cx="5678946" cy="2961640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AB7DB2F2-FA99-3D4E-9603-3E3B87288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560" y="1937256"/>
            <a:ext cx="4165224" cy="51091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698E195-5EE6-D845-9CA6-2C1F2EA4B489}"/>
              </a:ext>
            </a:extLst>
          </p:cNvPr>
          <p:cNvGrpSpPr/>
          <p:nvPr/>
        </p:nvGrpSpPr>
        <p:grpSpPr>
          <a:xfrm>
            <a:off x="6455044" y="5006284"/>
            <a:ext cx="1510572" cy="560565"/>
            <a:chOff x="6455044" y="5006284"/>
            <a:chExt cx="1510572" cy="560565"/>
          </a:xfrm>
        </p:grpSpPr>
        <p:sp>
          <p:nvSpPr>
            <p:cNvPr id="16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E5E6D3C-6DC3-5745-9863-B71BEAA8FE90}"/>
                </a:ext>
              </a:extLst>
            </p:cNvPr>
            <p:cNvSpPr/>
            <p:nvPr/>
          </p:nvSpPr>
          <p:spPr>
            <a:xfrm>
              <a:off x="6455044" y="5253044"/>
              <a:ext cx="1297117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Plas</a:t>
              </a:r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Kynaston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pic>
          <p:nvPicPr>
            <p:cNvPr id="18" name="Graphic 17" descr="Star with solid fill">
              <a:extLst>
                <a:ext uri="{FF2B5EF4-FFF2-40B4-BE49-F238E27FC236}">
                  <a16:creationId xmlns:a16="http://schemas.microsoft.com/office/drawing/2014/main" id="{CCD7F438-1527-8C4B-A8D7-F250B50F9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38706" y="5006284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F268B5-1125-C54C-ACC4-4089C4254622}"/>
              </a:ext>
            </a:extLst>
          </p:cNvPr>
          <p:cNvGrpSpPr/>
          <p:nvPr/>
        </p:nvGrpSpPr>
        <p:grpSpPr>
          <a:xfrm>
            <a:off x="7965616" y="2529285"/>
            <a:ext cx="949270" cy="507927"/>
            <a:chOff x="7965616" y="2529285"/>
            <a:chExt cx="949270" cy="507927"/>
          </a:xfrm>
        </p:grpSpPr>
        <p:sp>
          <p:nvSpPr>
            <p:cNvPr id="19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79F9C35-C311-5E4E-B283-E6AEECBDDA35}"/>
                </a:ext>
              </a:extLst>
            </p:cNvPr>
            <p:cNvSpPr/>
            <p:nvPr/>
          </p:nvSpPr>
          <p:spPr>
            <a:xfrm>
              <a:off x="8119699" y="2529285"/>
              <a:ext cx="795187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Moray</a:t>
              </a:r>
            </a:p>
          </p:txBody>
        </p:sp>
        <p:pic>
          <p:nvPicPr>
            <p:cNvPr id="21" name="Graphic 20" descr="Star with solid fill">
              <a:extLst>
                <a:ext uri="{FF2B5EF4-FFF2-40B4-BE49-F238E27FC236}">
                  <a16:creationId xmlns:a16="http://schemas.microsoft.com/office/drawing/2014/main" id="{BF302CDF-8566-1D4A-8EB3-931423540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65616" y="2610302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BE10A4-13C8-4546-9898-30A4D0227960}"/>
              </a:ext>
            </a:extLst>
          </p:cNvPr>
          <p:cNvCxnSpPr>
            <a:cxnSpLocks/>
          </p:cNvCxnSpPr>
          <p:nvPr/>
        </p:nvCxnSpPr>
        <p:spPr>
          <a:xfrm flipV="1">
            <a:off x="7864399" y="3078536"/>
            <a:ext cx="321178" cy="2062612"/>
          </a:xfrm>
          <a:prstGeom prst="straightConnector1">
            <a:avLst/>
          </a:prstGeom>
          <a:ln w="28575">
            <a:solidFill>
              <a:srgbClr val="D7864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E554D64-FB9E-7540-A8B9-42D7F84D50A7}"/>
              </a:ext>
            </a:extLst>
          </p:cNvPr>
          <p:cNvSpPr txBox="1"/>
          <p:nvPr/>
        </p:nvSpPr>
        <p:spPr>
          <a:xfrm>
            <a:off x="4060773" y="5685151"/>
            <a:ext cx="26075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Quicksand" pitchFamily="2" charset="77"/>
              </a:rPr>
              <a:t>© </a:t>
            </a:r>
            <a:r>
              <a:rPr lang="en-US" sz="1000" dirty="0">
                <a:solidFill>
                  <a:schemeClr val="bg1"/>
                </a:solidFill>
                <a:latin typeface="Quicksand" pitchFamily="2" charset="77"/>
              </a:rPr>
              <a:t>Nathan </a:t>
            </a:r>
            <a:r>
              <a:rPr lang="en-US" sz="1000" dirty="0" err="1">
                <a:solidFill>
                  <a:schemeClr val="bg1"/>
                </a:solidFill>
                <a:latin typeface="Quicksand" pitchFamily="2" charset="77"/>
              </a:rPr>
              <a:t>Holth</a:t>
            </a:r>
            <a:r>
              <a:rPr lang="en-US" sz="1000" dirty="0">
                <a:solidFill>
                  <a:schemeClr val="bg1"/>
                </a:solidFill>
                <a:latin typeface="Quicksand" pitchFamily="2" charset="77"/>
              </a:rPr>
              <a:t>, </a:t>
            </a:r>
            <a:r>
              <a:rPr lang="en-US" sz="1000" dirty="0">
                <a:solidFill>
                  <a:schemeClr val="bg1"/>
                </a:solidFill>
                <a:latin typeface="Quicksand" pitchFamily="2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HistoricBridges.org</a:t>
            </a:r>
            <a:r>
              <a:rPr lang="en-GB" sz="1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endParaRPr lang="en-US" sz="1000" dirty="0">
              <a:solidFill>
                <a:schemeClr val="bg1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983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D6E56-177C-DF46-A505-83C7B9F8B6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</p:spPr>
      </p:pic>
      <p:pic>
        <p:nvPicPr>
          <p:cNvPr id="14" name="top2">
            <a:extLst>
              <a:ext uri="{FF2B5EF4-FFF2-40B4-BE49-F238E27FC236}">
                <a16:creationId xmlns:a16="http://schemas.microsoft.com/office/drawing/2014/main" id="{8DAC169C-17E2-534E-BCA7-86104BC7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81157" y="2025815"/>
            <a:ext cx="1949498" cy="1949498"/>
          </a:xfrm>
          <a:prstGeom prst="rect">
            <a:avLst/>
          </a:prstGeom>
        </p:spPr>
      </p:pic>
      <p:pic>
        <p:nvPicPr>
          <p:cNvPr id="19" name="top1">
            <a:extLst>
              <a:ext uri="{FF2B5EF4-FFF2-40B4-BE49-F238E27FC236}">
                <a16:creationId xmlns:a16="http://schemas.microsoft.com/office/drawing/2014/main" id="{81F15C33-DD5D-714C-8E2C-3B78C27CD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252" y="2025815"/>
            <a:ext cx="1949498" cy="1949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F60B91-809F-D84C-948E-EE98470E64DC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Tri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20156" y="1992219"/>
            <a:ext cx="53004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Cliciwch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bob </a:t>
            </a:r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sgwâr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ddatgelu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rhan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o’r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llun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sz="2200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4" name="top2">
            <a:extLst>
              <a:ext uri="{FF2B5EF4-FFF2-40B4-BE49-F238E27FC236}">
                <a16:creationId xmlns:a16="http://schemas.microsoft.com/office/drawing/2014/main" id="{B1439BAF-CB81-7A4B-B484-6821FE2D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1659" y="3965184"/>
            <a:ext cx="1949498" cy="1949498"/>
          </a:xfrm>
          <a:prstGeom prst="rect">
            <a:avLst/>
          </a:prstGeom>
        </p:spPr>
      </p:pic>
      <p:pic>
        <p:nvPicPr>
          <p:cNvPr id="25" name="top1">
            <a:extLst>
              <a:ext uri="{FF2B5EF4-FFF2-40B4-BE49-F238E27FC236}">
                <a16:creationId xmlns:a16="http://schemas.microsoft.com/office/drawing/2014/main" id="{48E4EE32-090A-064A-AC71-3553148BB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57" y="3963402"/>
            <a:ext cx="1949498" cy="1949498"/>
          </a:xfrm>
          <a:prstGeom prst="rect">
            <a:avLst/>
          </a:prstGeom>
        </p:spPr>
      </p:pic>
      <p:sp>
        <p:nvSpPr>
          <p:cNvPr id="28" name="tab">
            <a:hlinkClick r:id="" action="ppaction://hlinkshowjump?jump=nextslide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10800000">
            <a:off x="10035150" y="5106692"/>
            <a:ext cx="2820690" cy="1185620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924220-F7A0-B54E-B5B2-FEF34C481FDF}"/>
              </a:ext>
            </a:extLst>
          </p:cNvPr>
          <p:cNvCxnSpPr>
            <a:cxnSpLocks/>
          </p:cNvCxnSpPr>
          <p:nvPr/>
        </p:nvCxnSpPr>
        <p:spPr>
          <a:xfrm flipH="1">
            <a:off x="4708704" y="2744593"/>
            <a:ext cx="1114658" cy="684407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5844E118-245C-884E-9E99-6B5BC094C5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86" y="3653437"/>
            <a:ext cx="2963628" cy="523574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B41940F-DB56-8B4B-B44D-4F989CD28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920156" y="2945370"/>
            <a:ext cx="4701367" cy="32619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12B61A-A7D4-AC47-A3FC-D6ADC120C9D5}"/>
              </a:ext>
            </a:extLst>
          </p:cNvPr>
          <p:cNvSpPr txBox="1"/>
          <p:nvPr/>
        </p:nvSpPr>
        <p:spPr>
          <a:xfrm>
            <a:off x="10337369" y="5191669"/>
            <a:ext cx="1756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Cliciwch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yma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i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weld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yr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ateb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...</a:t>
            </a:r>
          </a:p>
          <a:p>
            <a:endParaRPr lang="en-US" sz="2000" dirty="0">
              <a:solidFill>
                <a:srgbClr val="4F6B84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471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9" y="3548226"/>
            <a:ext cx="12192001" cy="3309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B9010-032E-E447-BD1A-075B3B962D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1405" y="1128385"/>
            <a:ext cx="10826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Llechfaen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yw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hwn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gloddio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o’r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bryniau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uwchben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Glyn Ceiriog a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Llandysilio-yn-Iâl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Mae’n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gryf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ac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mae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posib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’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hollti’n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ddarnau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wahanol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drwch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gyda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wyneb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llyfn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iawn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sz="2000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Tri - </a:t>
            </a:r>
            <a:r>
              <a:rPr lang="en-GB" sz="4000" b="1" dirty="0" err="1">
                <a:solidFill>
                  <a:srgbClr val="D78643"/>
                </a:solidFill>
                <a:latin typeface="Fredoka One" panose="02000000000000000000" pitchFamily="2" charset="77"/>
              </a:rPr>
              <a:t>Llechi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7CBC3-3253-7549-B528-15C2655604C7}"/>
              </a:ext>
            </a:extLst>
          </p:cNvPr>
          <p:cNvSpPr txBox="1"/>
          <p:nvPr/>
        </p:nvSpPr>
        <p:spPr>
          <a:xfrm>
            <a:off x="647158" y="4848925"/>
            <a:ext cx="1390869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E6A84"/>
                </a:solidFill>
                <a:latin typeface="Quicksand" pitchFamily="2" charset="77"/>
              </a:rPr>
              <a:t>Llechi</a:t>
            </a:r>
            <a:endParaRPr lang="en-US" sz="3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B712DD-EF84-F649-8FF0-E3E8649F97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91C5D-3C9E-7F40-AD99-936627F7885C}"/>
              </a:ext>
            </a:extLst>
          </p:cNvPr>
          <p:cNvSpPr txBox="1"/>
          <p:nvPr/>
        </p:nvSpPr>
        <p:spPr>
          <a:xfrm>
            <a:off x="4789868" y="2885448"/>
            <a:ext cx="3308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Llechi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toi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yw’r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rhain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US" sz="2000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ADF111-66BF-3548-8232-39A869DF53AC}"/>
              </a:ext>
            </a:extLst>
          </p:cNvPr>
          <p:cNvCxnSpPr>
            <a:cxnSpLocks/>
          </p:cNvCxnSpPr>
          <p:nvPr/>
        </p:nvCxnSpPr>
        <p:spPr>
          <a:xfrm>
            <a:off x="8221849" y="3081827"/>
            <a:ext cx="875655" cy="0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3AF92-EE48-964C-98E2-95D00339E8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312" y="2652994"/>
            <a:ext cx="3169831" cy="49766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F12FD4-AB93-C845-B826-1C733D31D54C}"/>
              </a:ext>
            </a:extLst>
          </p:cNvPr>
          <p:cNvSpPr txBox="1"/>
          <p:nvPr/>
        </p:nvSpPr>
        <p:spPr>
          <a:xfrm>
            <a:off x="4757978" y="1922400"/>
            <a:ext cx="4874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gyfer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beth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576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Tri - </a:t>
            </a:r>
            <a:r>
              <a:rPr lang="en-GB" sz="4000" b="1" dirty="0" err="1">
                <a:solidFill>
                  <a:srgbClr val="D78643"/>
                </a:solidFill>
                <a:latin typeface="Fredoka One" panose="02000000000000000000" pitchFamily="2" charset="77"/>
              </a:rPr>
              <a:t>Llechi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B33A4-F805-D04F-A1A3-288A311F001F}"/>
              </a:ext>
            </a:extLst>
          </p:cNvPr>
          <p:cNvSpPr/>
          <p:nvPr/>
        </p:nvSpPr>
        <p:spPr>
          <a:xfrm>
            <a:off x="591405" y="1232121"/>
            <a:ext cx="8147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Ym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mhle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allent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fod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wedi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defnyddio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?</a:t>
            </a:r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1406" y="1746426"/>
            <a:ext cx="569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llechi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Ddyffryn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Ceiriog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cludo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Lundain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doi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slabiau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Bentrefelin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defnyddio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gyfer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nifer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bethau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gan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gynnwys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lloriau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cerrig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beddi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chafnau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AC0FE8-8F03-6645-97FE-C597CFF464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3" name="Picture 2" descr="A few men on a roof&#10;&#10;Description automatically generated with low confidence">
            <a:extLst>
              <a:ext uri="{FF2B5EF4-FFF2-40B4-BE49-F238E27FC236}">
                <a16:creationId xmlns:a16="http://schemas.microsoft.com/office/drawing/2014/main" id="{82F01F64-CDF2-0845-8C5E-533B30A6BB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89" y="3078566"/>
            <a:ext cx="3478704" cy="294337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8076DF2-0979-AC4A-9DE6-BCAB28D119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526" y="1937256"/>
            <a:ext cx="4165224" cy="51091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5F1796-9BE3-6149-B5D0-EC3676FA0313}"/>
              </a:ext>
            </a:extLst>
          </p:cNvPr>
          <p:cNvGrpSpPr/>
          <p:nvPr/>
        </p:nvGrpSpPr>
        <p:grpSpPr>
          <a:xfrm>
            <a:off x="8325452" y="5739360"/>
            <a:ext cx="1152600" cy="546144"/>
            <a:chOff x="8214134" y="5739360"/>
            <a:chExt cx="1152600" cy="546144"/>
          </a:xfrm>
        </p:grpSpPr>
        <p:sp>
          <p:nvSpPr>
            <p:cNvPr id="15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E45FE4-A444-1A4D-B1AB-B46CAFC404E6}"/>
                </a:ext>
              </a:extLst>
            </p:cNvPr>
            <p:cNvSpPr/>
            <p:nvPr/>
          </p:nvSpPr>
          <p:spPr>
            <a:xfrm>
              <a:off x="8373345" y="5971699"/>
              <a:ext cx="993389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London</a:t>
              </a:r>
            </a:p>
          </p:txBody>
        </p:sp>
        <p:pic>
          <p:nvPicPr>
            <p:cNvPr id="16" name="Graphic 15" descr="Star with solid fill">
              <a:extLst>
                <a:ext uri="{FF2B5EF4-FFF2-40B4-BE49-F238E27FC236}">
                  <a16:creationId xmlns:a16="http://schemas.microsoft.com/office/drawing/2014/main" id="{D22A8D9E-883E-4D4B-951C-7F9FAB6D4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14134" y="5739360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6303D-EE61-BF47-A684-08FACE661F65}"/>
              </a:ext>
            </a:extLst>
          </p:cNvPr>
          <p:cNvGrpSpPr/>
          <p:nvPr/>
        </p:nvGrpSpPr>
        <p:grpSpPr>
          <a:xfrm>
            <a:off x="6283745" y="4954942"/>
            <a:ext cx="1472124" cy="560565"/>
            <a:chOff x="6172427" y="4954942"/>
            <a:chExt cx="1472124" cy="560565"/>
          </a:xfrm>
        </p:grpSpPr>
        <p:sp>
          <p:nvSpPr>
            <p:cNvPr id="19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B87564-BB78-044C-BD44-DB6EA9903376}"/>
                </a:ext>
              </a:extLst>
            </p:cNvPr>
            <p:cNvSpPr/>
            <p:nvPr/>
          </p:nvSpPr>
          <p:spPr>
            <a:xfrm>
              <a:off x="6172427" y="5201702"/>
              <a:ext cx="1184528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Glyn Ceiriog</a:t>
              </a:r>
            </a:p>
          </p:txBody>
        </p:sp>
        <p:pic>
          <p:nvPicPr>
            <p:cNvPr id="20" name="Graphic 19" descr="Star with solid fill">
              <a:extLst>
                <a:ext uri="{FF2B5EF4-FFF2-40B4-BE49-F238E27FC236}">
                  <a16:creationId xmlns:a16="http://schemas.microsoft.com/office/drawing/2014/main" id="{DC444E85-8169-6246-94D0-B55E43346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17641" y="4954942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B80C57-0580-1F48-9A30-27C3B8302E9D}"/>
              </a:ext>
            </a:extLst>
          </p:cNvPr>
          <p:cNvCxnSpPr>
            <a:cxnSpLocks/>
          </p:cNvCxnSpPr>
          <p:nvPr/>
        </p:nvCxnSpPr>
        <p:spPr>
          <a:xfrm>
            <a:off x="7652046" y="5276198"/>
            <a:ext cx="734058" cy="576267"/>
          </a:xfrm>
          <a:prstGeom prst="straightConnector1">
            <a:avLst/>
          </a:prstGeom>
          <a:ln w="28575">
            <a:solidFill>
              <a:srgbClr val="D7864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22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D6E56-177C-DF46-A505-83C7B9F8B6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</p:spPr>
      </p:pic>
      <p:pic>
        <p:nvPicPr>
          <p:cNvPr id="14" name="top2">
            <a:extLst>
              <a:ext uri="{FF2B5EF4-FFF2-40B4-BE49-F238E27FC236}">
                <a16:creationId xmlns:a16="http://schemas.microsoft.com/office/drawing/2014/main" id="{8DAC169C-17E2-534E-BCA7-86104BC7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81157" y="2025815"/>
            <a:ext cx="1949498" cy="1949498"/>
          </a:xfrm>
          <a:prstGeom prst="rect">
            <a:avLst/>
          </a:prstGeom>
        </p:spPr>
      </p:pic>
      <p:pic>
        <p:nvPicPr>
          <p:cNvPr id="19" name="top1">
            <a:extLst>
              <a:ext uri="{FF2B5EF4-FFF2-40B4-BE49-F238E27FC236}">
                <a16:creationId xmlns:a16="http://schemas.microsoft.com/office/drawing/2014/main" id="{81F15C33-DD5D-714C-8E2C-3B78C27CD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659" y="2025427"/>
            <a:ext cx="1949498" cy="1949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F60B91-809F-D84C-948E-EE98470E64DC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Pedwar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20156" y="1992219"/>
            <a:ext cx="53004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Cliciwch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bob </a:t>
            </a:r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sgwâr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ddatgelu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rhan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o’r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llun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sz="2200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4" name="top2">
            <a:extLst>
              <a:ext uri="{FF2B5EF4-FFF2-40B4-BE49-F238E27FC236}">
                <a16:creationId xmlns:a16="http://schemas.microsoft.com/office/drawing/2014/main" id="{B1439BAF-CB81-7A4B-B484-6821FE2D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1659" y="3965184"/>
            <a:ext cx="1949498" cy="1949498"/>
          </a:xfrm>
          <a:prstGeom prst="rect">
            <a:avLst/>
          </a:prstGeom>
        </p:spPr>
      </p:pic>
      <p:pic>
        <p:nvPicPr>
          <p:cNvPr id="25" name="top1">
            <a:extLst>
              <a:ext uri="{FF2B5EF4-FFF2-40B4-BE49-F238E27FC236}">
                <a16:creationId xmlns:a16="http://schemas.microsoft.com/office/drawing/2014/main" id="{48E4EE32-090A-064A-AC71-3553148BB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57" y="3963402"/>
            <a:ext cx="1949498" cy="1949498"/>
          </a:xfrm>
          <a:prstGeom prst="rect">
            <a:avLst/>
          </a:prstGeom>
        </p:spPr>
      </p:pic>
      <p:sp>
        <p:nvSpPr>
          <p:cNvPr id="28" name="tab">
            <a:hlinkClick r:id="" action="ppaction://hlinkshowjump?jump=nextslide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10800000">
            <a:off x="10035150" y="5106692"/>
            <a:ext cx="2820690" cy="1185620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924220-F7A0-B54E-B5B2-FEF34C481FDF}"/>
              </a:ext>
            </a:extLst>
          </p:cNvPr>
          <p:cNvCxnSpPr>
            <a:cxnSpLocks/>
          </p:cNvCxnSpPr>
          <p:nvPr/>
        </p:nvCxnSpPr>
        <p:spPr>
          <a:xfrm flipH="1">
            <a:off x="4708704" y="2744593"/>
            <a:ext cx="1114658" cy="684407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5844E118-245C-884E-9E99-6B5BC094C5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86" y="3653437"/>
            <a:ext cx="2963628" cy="523574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B41940F-DB56-8B4B-B44D-4F989CD28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920156" y="2945370"/>
            <a:ext cx="4701367" cy="32619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FDF328-AAFD-544A-82B9-4A1A447B6434}"/>
              </a:ext>
            </a:extLst>
          </p:cNvPr>
          <p:cNvSpPr txBox="1"/>
          <p:nvPr/>
        </p:nvSpPr>
        <p:spPr>
          <a:xfrm>
            <a:off x="10337369" y="5191669"/>
            <a:ext cx="1756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Cliciwch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yma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i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weld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yr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ateb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...</a:t>
            </a:r>
          </a:p>
          <a:p>
            <a:endParaRPr lang="en-US" sz="2000" dirty="0">
              <a:solidFill>
                <a:srgbClr val="4F6B84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071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ree, grass, plant&#10;&#10;Description automatically generated">
            <a:extLst>
              <a:ext uri="{FF2B5EF4-FFF2-40B4-BE49-F238E27FC236}">
                <a16:creationId xmlns:a16="http://schemas.microsoft.com/office/drawing/2014/main" id="{D5814B5F-6857-2040-8BCA-11A0E03355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A18C719F-6D25-7B40-96D5-105A6EA18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338" y="1812219"/>
            <a:ext cx="4286491" cy="75728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F2AB1D7-92E0-7D45-BEFE-065B90445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58087" y="696108"/>
            <a:ext cx="4761326" cy="4950268"/>
          </a:xfrm>
          <a:prstGeom prst="rect">
            <a:avLst/>
          </a:prstGeom>
        </p:spPr>
      </p:pic>
      <p:sp>
        <p:nvSpPr>
          <p:cNvPr id="8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4A6D55-41A0-E740-B690-104B85FC68D7}"/>
              </a:ext>
            </a:extLst>
          </p:cNvPr>
          <p:cNvSpPr/>
          <p:nvPr/>
        </p:nvSpPr>
        <p:spPr>
          <a:xfrm>
            <a:off x="5271715" y="5083335"/>
            <a:ext cx="6540153" cy="1126081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Dewch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ni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ddarganfod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sut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wnaeth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gamlas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helpu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b="1" dirty="0" err="1">
                <a:solidFill>
                  <a:srgbClr val="4E6A84"/>
                </a:solidFill>
                <a:latin typeface="Quicksand" pitchFamily="2" charset="77"/>
              </a:rPr>
              <a:t>masnach</a:t>
            </a:r>
            <a:r>
              <a:rPr lang="en-US" sz="2400" b="1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US" sz="2400" b="1" dirty="0" err="1">
                <a:solidFill>
                  <a:srgbClr val="4E6A84"/>
                </a:solidFill>
                <a:latin typeface="Quicksand" pitchFamily="2" charset="77"/>
              </a:rPr>
              <a:t>diwydiant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dyfu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133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62910"/>
            <a:ext cx="12192001" cy="3309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B9010-032E-E447-BD1A-075B3B962D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1406" y="1128385"/>
            <a:ext cx="9598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glo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gloddio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amgylch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Cefn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Mawr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a’r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Waun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Pedwar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Glo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7CBC3-3253-7549-B528-15C2655604C7}"/>
              </a:ext>
            </a:extLst>
          </p:cNvPr>
          <p:cNvSpPr txBox="1"/>
          <p:nvPr/>
        </p:nvSpPr>
        <p:spPr>
          <a:xfrm>
            <a:off x="647157" y="2216257"/>
            <a:ext cx="1390869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E6A84"/>
                </a:solidFill>
                <a:latin typeface="Quicksand" pitchFamily="2" charset="77"/>
              </a:rPr>
              <a:t>Glo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B712DD-EF84-F649-8FF0-E3E8649F97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91C5D-3C9E-7F40-AD99-936627F7885C}"/>
              </a:ext>
            </a:extLst>
          </p:cNvPr>
          <p:cNvSpPr txBox="1"/>
          <p:nvPr/>
        </p:nvSpPr>
        <p:spPr>
          <a:xfrm>
            <a:off x="4757978" y="2871990"/>
            <a:ext cx="3543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glo’n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gynhesu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cartrefi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phweru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diwydiannau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endParaRPr lang="en-US" sz="2000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ADF111-66BF-3548-8232-39A869DF53AC}"/>
              </a:ext>
            </a:extLst>
          </p:cNvPr>
          <p:cNvCxnSpPr>
            <a:cxnSpLocks/>
          </p:cNvCxnSpPr>
          <p:nvPr/>
        </p:nvCxnSpPr>
        <p:spPr>
          <a:xfrm>
            <a:off x="8221850" y="2938307"/>
            <a:ext cx="875655" cy="0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3AF92-EE48-964C-98E2-95D00339E8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209" y="3469110"/>
            <a:ext cx="2828986" cy="3429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C3E029-9401-2B45-92F2-20D8E7A9DFB5}"/>
              </a:ext>
            </a:extLst>
          </p:cNvPr>
          <p:cNvSpPr txBox="1"/>
          <p:nvPr/>
        </p:nvSpPr>
        <p:spPr>
          <a:xfrm>
            <a:off x="4757978" y="1922400"/>
            <a:ext cx="4874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gyfer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beth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? </a:t>
            </a:r>
          </a:p>
          <a:p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773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Pedwar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Glo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B33A4-F805-D04F-A1A3-288A311F001F}"/>
              </a:ext>
            </a:extLst>
          </p:cNvPr>
          <p:cNvSpPr/>
          <p:nvPr/>
        </p:nvSpPr>
        <p:spPr>
          <a:xfrm>
            <a:off x="591406" y="1232121"/>
            <a:ext cx="8274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Ym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mhle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allai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fod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wedi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?</a:t>
            </a:r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8643" y="1755341"/>
            <a:ext cx="6314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glo’n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gludo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hyd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gamlas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drefi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dinasoedd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Gallai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rhywfaint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fod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wedi’i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bweru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melinau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cotwm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ym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Manceinion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AC0FE8-8F03-6645-97FE-C597CFF464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01F64-CDF2-0845-8C5E-533B30A6BB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463" y="3048003"/>
            <a:ext cx="4485683" cy="2821074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8076DF2-0979-AC4A-9DE6-BCAB28D119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208" y="1937256"/>
            <a:ext cx="4165224" cy="51091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5F1796-9BE3-6149-B5D0-EC3676FA0313}"/>
              </a:ext>
            </a:extLst>
          </p:cNvPr>
          <p:cNvGrpSpPr/>
          <p:nvPr/>
        </p:nvGrpSpPr>
        <p:grpSpPr>
          <a:xfrm>
            <a:off x="7796097" y="4666085"/>
            <a:ext cx="1569335" cy="545866"/>
            <a:chOff x="8159890" y="5603171"/>
            <a:chExt cx="1569335" cy="545866"/>
          </a:xfrm>
        </p:grpSpPr>
        <p:sp>
          <p:nvSpPr>
            <p:cNvPr id="15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E45FE4-A444-1A4D-B1AB-B46CAFC404E6}"/>
                </a:ext>
              </a:extLst>
            </p:cNvPr>
            <p:cNvSpPr/>
            <p:nvPr/>
          </p:nvSpPr>
          <p:spPr>
            <a:xfrm>
              <a:off x="8373345" y="5835232"/>
              <a:ext cx="1355880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4E6A84"/>
                  </a:solidFill>
                  <a:latin typeface="Quicksand" pitchFamily="2" charset="77"/>
                </a:rPr>
                <a:t>Manceinion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pic>
          <p:nvPicPr>
            <p:cNvPr id="16" name="Graphic 15" descr="Star with solid fill">
              <a:extLst>
                <a:ext uri="{FF2B5EF4-FFF2-40B4-BE49-F238E27FC236}">
                  <a16:creationId xmlns:a16="http://schemas.microsoft.com/office/drawing/2014/main" id="{D22A8D9E-883E-4D4B-951C-7F9FAB6D4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9890" y="5603171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6303D-EE61-BF47-A684-08FACE661F65}"/>
              </a:ext>
            </a:extLst>
          </p:cNvPr>
          <p:cNvGrpSpPr/>
          <p:nvPr/>
        </p:nvGrpSpPr>
        <p:grpSpPr>
          <a:xfrm>
            <a:off x="6287571" y="4954942"/>
            <a:ext cx="1282838" cy="560565"/>
            <a:chOff x="6287571" y="4954942"/>
            <a:chExt cx="1282838" cy="560565"/>
          </a:xfrm>
        </p:grpSpPr>
        <p:sp>
          <p:nvSpPr>
            <p:cNvPr id="19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B87564-BB78-044C-BD44-DB6EA9903376}"/>
                </a:ext>
              </a:extLst>
            </p:cNvPr>
            <p:cNvSpPr/>
            <p:nvPr/>
          </p:nvSpPr>
          <p:spPr>
            <a:xfrm>
              <a:off x="6287571" y="5201702"/>
              <a:ext cx="1069383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Cefn</a:t>
              </a:r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Mawr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pic>
          <p:nvPicPr>
            <p:cNvPr id="20" name="Graphic 19" descr="Star with solid fill">
              <a:extLst>
                <a:ext uri="{FF2B5EF4-FFF2-40B4-BE49-F238E27FC236}">
                  <a16:creationId xmlns:a16="http://schemas.microsoft.com/office/drawing/2014/main" id="{DC444E85-8169-6246-94D0-B55E43346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43499" y="4954942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B80C57-0580-1F48-9A30-27C3B8302E9D}"/>
              </a:ext>
            </a:extLst>
          </p:cNvPr>
          <p:cNvCxnSpPr>
            <a:cxnSpLocks/>
          </p:cNvCxnSpPr>
          <p:nvPr/>
        </p:nvCxnSpPr>
        <p:spPr>
          <a:xfrm flipV="1">
            <a:off x="7540728" y="4968709"/>
            <a:ext cx="326407" cy="241586"/>
          </a:xfrm>
          <a:prstGeom prst="straightConnector1">
            <a:avLst/>
          </a:prstGeom>
          <a:ln w="28575">
            <a:solidFill>
              <a:srgbClr val="D7864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9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D6E56-177C-DF46-A505-83C7B9F8B6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</p:spPr>
      </p:pic>
      <p:pic>
        <p:nvPicPr>
          <p:cNvPr id="14" name="top2">
            <a:extLst>
              <a:ext uri="{FF2B5EF4-FFF2-40B4-BE49-F238E27FC236}">
                <a16:creationId xmlns:a16="http://schemas.microsoft.com/office/drawing/2014/main" id="{8DAC169C-17E2-534E-BCA7-86104BC7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81157" y="2025815"/>
            <a:ext cx="1949498" cy="1949498"/>
          </a:xfrm>
          <a:prstGeom prst="rect">
            <a:avLst/>
          </a:prstGeom>
        </p:spPr>
      </p:pic>
      <p:pic>
        <p:nvPicPr>
          <p:cNvPr id="19" name="top1">
            <a:extLst>
              <a:ext uri="{FF2B5EF4-FFF2-40B4-BE49-F238E27FC236}">
                <a16:creationId xmlns:a16="http://schemas.microsoft.com/office/drawing/2014/main" id="{81F15C33-DD5D-714C-8E2C-3B78C27CD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659" y="2030777"/>
            <a:ext cx="1949498" cy="1949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F60B91-809F-D84C-948E-EE98470E64DC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Pump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20156" y="1992219"/>
            <a:ext cx="53004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Cliciwch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bob </a:t>
            </a:r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sgwâr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ddatgelu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rhan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o’r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llun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sz="2200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4" name="top2">
            <a:extLst>
              <a:ext uri="{FF2B5EF4-FFF2-40B4-BE49-F238E27FC236}">
                <a16:creationId xmlns:a16="http://schemas.microsoft.com/office/drawing/2014/main" id="{B1439BAF-CB81-7A4B-B484-6821FE2D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1659" y="3965184"/>
            <a:ext cx="1949498" cy="1949498"/>
          </a:xfrm>
          <a:prstGeom prst="rect">
            <a:avLst/>
          </a:prstGeom>
        </p:spPr>
      </p:pic>
      <p:pic>
        <p:nvPicPr>
          <p:cNvPr id="25" name="top1">
            <a:extLst>
              <a:ext uri="{FF2B5EF4-FFF2-40B4-BE49-F238E27FC236}">
                <a16:creationId xmlns:a16="http://schemas.microsoft.com/office/drawing/2014/main" id="{48E4EE32-090A-064A-AC71-3553148BB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57" y="3963402"/>
            <a:ext cx="1949498" cy="1949498"/>
          </a:xfrm>
          <a:prstGeom prst="rect">
            <a:avLst/>
          </a:prstGeom>
        </p:spPr>
      </p:pic>
      <p:sp>
        <p:nvSpPr>
          <p:cNvPr id="28" name="tab">
            <a:hlinkClick r:id="" action="ppaction://hlinkshowjump?jump=nextslide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10800000">
            <a:off x="10035150" y="5106692"/>
            <a:ext cx="2820690" cy="1185620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924220-F7A0-B54E-B5B2-FEF34C481FDF}"/>
              </a:ext>
            </a:extLst>
          </p:cNvPr>
          <p:cNvCxnSpPr>
            <a:cxnSpLocks/>
          </p:cNvCxnSpPr>
          <p:nvPr/>
        </p:nvCxnSpPr>
        <p:spPr>
          <a:xfrm flipH="1">
            <a:off x="4708704" y="2744593"/>
            <a:ext cx="1114658" cy="684407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5844E118-245C-884E-9E99-6B5BC094C5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86" y="3653437"/>
            <a:ext cx="2963628" cy="523574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B41940F-DB56-8B4B-B44D-4F989CD28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920156" y="2945370"/>
            <a:ext cx="4701367" cy="32619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38D9ED-851B-DC40-88D1-53916877B277}"/>
              </a:ext>
            </a:extLst>
          </p:cNvPr>
          <p:cNvSpPr txBox="1"/>
          <p:nvPr/>
        </p:nvSpPr>
        <p:spPr>
          <a:xfrm>
            <a:off x="10337369" y="5191669"/>
            <a:ext cx="1756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Cliciwch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yma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i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weld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yr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ateb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...</a:t>
            </a:r>
          </a:p>
          <a:p>
            <a:endParaRPr lang="en-US" sz="2000" dirty="0">
              <a:solidFill>
                <a:srgbClr val="4F6B84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080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44573"/>
            <a:ext cx="12192001" cy="3309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B9010-032E-E447-BD1A-075B3B962D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1406" y="1128385"/>
            <a:ext cx="9598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Calchfaen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yw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hwn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gloddio’n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lleol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Froncysyllte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Threfor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sz="2000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67F0F2-DE37-BE41-9EF6-9EABBBD09E11}"/>
              </a:ext>
            </a:extLst>
          </p:cNvPr>
          <p:cNvSpPr txBox="1"/>
          <p:nvPr/>
        </p:nvSpPr>
        <p:spPr>
          <a:xfrm>
            <a:off x="4757978" y="2033714"/>
            <a:ext cx="4874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gyfer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beth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Pump - </a:t>
            </a:r>
            <a:r>
              <a:rPr lang="en-GB" sz="4000" b="1" dirty="0" err="1">
                <a:solidFill>
                  <a:srgbClr val="D78643"/>
                </a:solidFill>
                <a:latin typeface="Fredoka One" panose="02000000000000000000" pitchFamily="2" charset="77"/>
              </a:rPr>
              <a:t>Calchfaen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7CBC3-3253-7549-B528-15C2655604C7}"/>
              </a:ext>
            </a:extLst>
          </p:cNvPr>
          <p:cNvSpPr txBox="1"/>
          <p:nvPr/>
        </p:nvSpPr>
        <p:spPr>
          <a:xfrm>
            <a:off x="647157" y="2216257"/>
            <a:ext cx="2326702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E6A84"/>
                </a:solidFill>
                <a:latin typeface="Quicksand" pitchFamily="2" charset="77"/>
              </a:rPr>
              <a:t>Calchfaen</a:t>
            </a:r>
            <a:endParaRPr lang="en-US" sz="3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B712DD-EF84-F649-8FF0-E3E8649F97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91C5D-3C9E-7F40-AD99-936627F7885C}"/>
              </a:ext>
            </a:extLst>
          </p:cNvPr>
          <p:cNvSpPr txBox="1"/>
          <p:nvPr/>
        </p:nvSpPr>
        <p:spPr>
          <a:xfrm>
            <a:off x="4757978" y="2935600"/>
            <a:ext cx="3308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rhywfaint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galchfaen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losgi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mewn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odynnau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calch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greu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calch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i’w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fel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gwrtaith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neu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fel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morter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br>
              <a:rPr lang="en-GB" dirty="0">
                <a:solidFill>
                  <a:srgbClr val="4E6A84"/>
                </a:solidFill>
                <a:latin typeface="Quicksand" pitchFamily="2" charset="77"/>
              </a:rPr>
            </a:b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adeiladu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US" sz="2000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ADF111-66BF-3548-8232-39A869DF53AC}"/>
              </a:ext>
            </a:extLst>
          </p:cNvPr>
          <p:cNvCxnSpPr>
            <a:cxnSpLocks/>
          </p:cNvCxnSpPr>
          <p:nvPr/>
        </p:nvCxnSpPr>
        <p:spPr>
          <a:xfrm>
            <a:off x="8221850" y="2938307"/>
            <a:ext cx="875655" cy="0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3AF92-EE48-964C-98E2-95D00339E8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6667" y="3467016"/>
            <a:ext cx="2559009" cy="342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Pump - </a:t>
            </a:r>
            <a:r>
              <a:rPr lang="en-GB" sz="4000" b="1" dirty="0" err="1">
                <a:solidFill>
                  <a:srgbClr val="D78643"/>
                </a:solidFill>
                <a:latin typeface="Fredoka One" panose="02000000000000000000" pitchFamily="2" charset="77"/>
              </a:rPr>
              <a:t>Calchfaen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B33A4-F805-D04F-A1A3-288A311F001F}"/>
              </a:ext>
            </a:extLst>
          </p:cNvPr>
          <p:cNvSpPr/>
          <p:nvPr/>
        </p:nvSpPr>
        <p:spPr>
          <a:xfrm>
            <a:off x="591406" y="1232121"/>
            <a:ext cx="69717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Ym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mhle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?</a:t>
            </a:r>
          </a:p>
          <a:p>
            <a:endParaRPr lang="en-GB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8643" y="1755341"/>
            <a:ext cx="697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rhywfaint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o’r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calch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Froncysyllte’n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er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ffermydd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Swydd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Gaer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a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Swydd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Amwythig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wrteithio’r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pridd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AC0FE8-8F03-6645-97FE-C597CFF464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01F64-CDF2-0845-8C5E-533B30A6BB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042" y="2620283"/>
            <a:ext cx="5142354" cy="3576793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8076DF2-0979-AC4A-9DE6-BCAB28D119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208" y="1937256"/>
            <a:ext cx="4165224" cy="51091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5F1796-9BE3-6149-B5D0-EC3676FA0313}"/>
              </a:ext>
            </a:extLst>
          </p:cNvPr>
          <p:cNvGrpSpPr/>
          <p:nvPr/>
        </p:nvGrpSpPr>
        <p:grpSpPr>
          <a:xfrm>
            <a:off x="7702019" y="4839882"/>
            <a:ext cx="1502997" cy="827957"/>
            <a:chOff x="8258032" y="5948017"/>
            <a:chExt cx="1502997" cy="827957"/>
          </a:xfrm>
        </p:grpSpPr>
        <p:sp>
          <p:nvSpPr>
            <p:cNvPr id="15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E45FE4-A444-1A4D-B1AB-B46CAFC404E6}"/>
                </a:ext>
              </a:extLst>
            </p:cNvPr>
            <p:cNvSpPr/>
            <p:nvPr/>
          </p:nvSpPr>
          <p:spPr>
            <a:xfrm>
              <a:off x="8405149" y="6150858"/>
              <a:ext cx="1355880" cy="62511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Swydd</a:t>
              </a:r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Gaer</a:t>
              </a:r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 a </a:t>
              </a:r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Swydd</a:t>
              </a:r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Amwythig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pic>
          <p:nvPicPr>
            <p:cNvPr id="16" name="Graphic 15" descr="Star with solid fill">
              <a:extLst>
                <a:ext uri="{FF2B5EF4-FFF2-40B4-BE49-F238E27FC236}">
                  <a16:creationId xmlns:a16="http://schemas.microsoft.com/office/drawing/2014/main" id="{D22A8D9E-883E-4D4B-951C-7F9FAB6D4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8032" y="5948017"/>
              <a:ext cx="375812" cy="3758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6303D-EE61-BF47-A684-08FACE661F65}"/>
              </a:ext>
            </a:extLst>
          </p:cNvPr>
          <p:cNvGrpSpPr/>
          <p:nvPr/>
        </p:nvGrpSpPr>
        <p:grpSpPr>
          <a:xfrm>
            <a:off x="6145020" y="4804120"/>
            <a:ext cx="1512262" cy="541731"/>
            <a:chOff x="6130620" y="4840120"/>
            <a:chExt cx="1512262" cy="541731"/>
          </a:xfrm>
        </p:grpSpPr>
        <p:sp>
          <p:nvSpPr>
            <p:cNvPr id="19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B87564-BB78-044C-BD44-DB6EA9903376}"/>
                </a:ext>
              </a:extLst>
            </p:cNvPr>
            <p:cNvSpPr/>
            <p:nvPr/>
          </p:nvSpPr>
          <p:spPr>
            <a:xfrm>
              <a:off x="6130620" y="4840120"/>
              <a:ext cx="1260954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Froncysyllte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pic>
          <p:nvPicPr>
            <p:cNvPr id="20" name="Graphic 19" descr="Star with solid fill">
              <a:extLst>
                <a:ext uri="{FF2B5EF4-FFF2-40B4-BE49-F238E27FC236}">
                  <a16:creationId xmlns:a16="http://schemas.microsoft.com/office/drawing/2014/main" id="{DC444E85-8169-6246-94D0-B55E43346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67069" y="5006038"/>
              <a:ext cx="375813" cy="3758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B80C57-0580-1F48-9A30-27C3B8302E9D}"/>
              </a:ext>
            </a:extLst>
          </p:cNvPr>
          <p:cNvCxnSpPr>
            <a:cxnSpLocks/>
          </p:cNvCxnSpPr>
          <p:nvPr/>
        </p:nvCxnSpPr>
        <p:spPr>
          <a:xfrm flipV="1">
            <a:off x="7593985" y="5083200"/>
            <a:ext cx="218015" cy="110896"/>
          </a:xfrm>
          <a:prstGeom prst="straightConnector1">
            <a:avLst/>
          </a:prstGeom>
          <a:ln w="28575">
            <a:solidFill>
              <a:srgbClr val="D7864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6E7C887-48D7-C942-BB6F-5EC81F3F973D}"/>
              </a:ext>
            </a:extLst>
          </p:cNvPr>
          <p:cNvSpPr txBox="1"/>
          <p:nvPr/>
        </p:nvSpPr>
        <p:spPr>
          <a:xfrm>
            <a:off x="680042" y="5898882"/>
            <a:ext cx="28936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Quicksand" pitchFamily="2" charset="77"/>
              </a:rPr>
              <a:t>© Worthington family </a:t>
            </a:r>
            <a:endParaRPr lang="en-US" sz="1100" dirty="0">
              <a:solidFill>
                <a:schemeClr val="bg1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556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D6E56-177C-DF46-A505-83C7B9F8B6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</p:spPr>
      </p:pic>
      <p:pic>
        <p:nvPicPr>
          <p:cNvPr id="14" name="top2">
            <a:extLst>
              <a:ext uri="{FF2B5EF4-FFF2-40B4-BE49-F238E27FC236}">
                <a16:creationId xmlns:a16="http://schemas.microsoft.com/office/drawing/2014/main" id="{8DAC169C-17E2-534E-BCA7-86104BC7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81157" y="2025815"/>
            <a:ext cx="1949498" cy="1949498"/>
          </a:xfrm>
          <a:prstGeom prst="rect">
            <a:avLst/>
          </a:prstGeom>
        </p:spPr>
      </p:pic>
      <p:pic>
        <p:nvPicPr>
          <p:cNvPr id="19" name="top1">
            <a:extLst>
              <a:ext uri="{FF2B5EF4-FFF2-40B4-BE49-F238E27FC236}">
                <a16:creationId xmlns:a16="http://schemas.microsoft.com/office/drawing/2014/main" id="{81F15C33-DD5D-714C-8E2C-3B78C27CD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148" y="2025815"/>
            <a:ext cx="1949498" cy="1949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F60B91-809F-D84C-948E-EE98470E64DC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Chwech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20156" y="1992219"/>
            <a:ext cx="53004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Cliciwch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bob </a:t>
            </a:r>
            <a:r>
              <a:rPr lang="en-GB" sz="2600" b="1" dirty="0" err="1">
                <a:solidFill>
                  <a:srgbClr val="4E6A84"/>
                </a:solidFill>
                <a:latin typeface="Quicksand" pitchFamily="2" charset="77"/>
              </a:rPr>
              <a:t>sgwâr</a:t>
            </a:r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ddatgelu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rhan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o’r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600" dirty="0" err="1">
                <a:solidFill>
                  <a:srgbClr val="4E6A84"/>
                </a:solidFill>
                <a:latin typeface="Quicksand" pitchFamily="2" charset="77"/>
              </a:rPr>
              <a:t>llun</a:t>
            </a:r>
            <a:r>
              <a:rPr lang="en-GB" sz="26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sz="2200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4" name="top2">
            <a:extLst>
              <a:ext uri="{FF2B5EF4-FFF2-40B4-BE49-F238E27FC236}">
                <a16:creationId xmlns:a16="http://schemas.microsoft.com/office/drawing/2014/main" id="{B1439BAF-CB81-7A4B-B484-6821FE2D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1659" y="3965184"/>
            <a:ext cx="1949498" cy="1949498"/>
          </a:xfrm>
          <a:prstGeom prst="rect">
            <a:avLst/>
          </a:prstGeom>
        </p:spPr>
      </p:pic>
      <p:pic>
        <p:nvPicPr>
          <p:cNvPr id="25" name="top1">
            <a:extLst>
              <a:ext uri="{FF2B5EF4-FFF2-40B4-BE49-F238E27FC236}">
                <a16:creationId xmlns:a16="http://schemas.microsoft.com/office/drawing/2014/main" id="{48E4EE32-090A-064A-AC71-3553148BB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57" y="3963402"/>
            <a:ext cx="1949498" cy="1949498"/>
          </a:xfrm>
          <a:prstGeom prst="rect">
            <a:avLst/>
          </a:prstGeom>
        </p:spPr>
      </p:pic>
      <p:sp>
        <p:nvSpPr>
          <p:cNvPr id="28" name="tab">
            <a:hlinkClick r:id="" action="ppaction://hlinkshowjump?jump=nextslide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10800000">
            <a:off x="10035150" y="5106692"/>
            <a:ext cx="2820690" cy="1185620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924220-F7A0-B54E-B5B2-FEF34C481FDF}"/>
              </a:ext>
            </a:extLst>
          </p:cNvPr>
          <p:cNvCxnSpPr>
            <a:cxnSpLocks/>
          </p:cNvCxnSpPr>
          <p:nvPr/>
        </p:nvCxnSpPr>
        <p:spPr>
          <a:xfrm flipH="1">
            <a:off x="4708704" y="2744593"/>
            <a:ext cx="1114658" cy="684407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5844E118-245C-884E-9E99-6B5BC094C5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86" y="3653437"/>
            <a:ext cx="2963628" cy="523574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B41940F-DB56-8B4B-B44D-4F989CD28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920156" y="2945370"/>
            <a:ext cx="4701367" cy="32619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14C197-9202-144D-B3A5-3D95A1D71DC9}"/>
              </a:ext>
            </a:extLst>
          </p:cNvPr>
          <p:cNvSpPr txBox="1"/>
          <p:nvPr/>
        </p:nvSpPr>
        <p:spPr>
          <a:xfrm>
            <a:off x="10337369" y="5191669"/>
            <a:ext cx="1756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Cliciwch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yma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i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weld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yr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F6B84"/>
                </a:solidFill>
                <a:latin typeface="Quicksand" pitchFamily="2" charset="77"/>
              </a:rPr>
              <a:t>ateb</a:t>
            </a:r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...</a:t>
            </a:r>
          </a:p>
          <a:p>
            <a:endParaRPr lang="en-US" sz="2000" dirty="0">
              <a:solidFill>
                <a:srgbClr val="4F6B84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495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28671"/>
            <a:ext cx="12192001" cy="3309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B9010-032E-E447-BD1A-075B3B962D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1406" y="1321652"/>
            <a:ext cx="95987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 err="1">
                <a:solidFill>
                  <a:srgbClr val="4E6A84"/>
                </a:solidFill>
                <a:latin typeface="Quicksand" pitchFamily="2" charset="77"/>
              </a:rPr>
              <a:t>Tywodfaen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yw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hwn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gloddio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yng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Nghefn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Mawr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. </a:t>
            </a:r>
          </a:p>
          <a:p>
            <a:pPr lvl="0"/>
            <a:endParaRPr lang="en-GB" sz="2000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67F0F2-DE37-BE41-9EF6-9EABBBD09E11}"/>
              </a:ext>
            </a:extLst>
          </p:cNvPr>
          <p:cNvSpPr txBox="1"/>
          <p:nvPr/>
        </p:nvSpPr>
        <p:spPr>
          <a:xfrm>
            <a:off x="4757979" y="2033714"/>
            <a:ext cx="403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Ym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mhle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800" b="1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?</a:t>
            </a:r>
          </a:p>
          <a:p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Chwech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- </a:t>
            </a:r>
            <a:r>
              <a:rPr lang="en-GB" sz="4000" b="1" dirty="0" err="1">
                <a:solidFill>
                  <a:srgbClr val="D78643"/>
                </a:solidFill>
                <a:latin typeface="Fredoka One" panose="02000000000000000000" pitchFamily="2" charset="77"/>
              </a:rPr>
              <a:t>Tywodfaen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 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7CBC3-3253-7549-B528-15C2655604C7}"/>
              </a:ext>
            </a:extLst>
          </p:cNvPr>
          <p:cNvSpPr txBox="1"/>
          <p:nvPr/>
        </p:nvSpPr>
        <p:spPr>
          <a:xfrm>
            <a:off x="647156" y="2216257"/>
            <a:ext cx="2716245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E6A84"/>
                </a:solidFill>
                <a:latin typeface="Quicksand" pitchFamily="2" charset="77"/>
              </a:rPr>
              <a:t>Tywodfaen</a:t>
            </a:r>
            <a:endParaRPr lang="en-US" sz="3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B712DD-EF84-F649-8FF0-E3E8649F97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91C5D-3C9E-7F40-AD99-936627F7885C}"/>
              </a:ext>
            </a:extLst>
          </p:cNvPr>
          <p:cNvSpPr txBox="1"/>
          <p:nvPr/>
        </p:nvSpPr>
        <p:spPr>
          <a:xfrm>
            <a:off x="4757978" y="2930064"/>
            <a:ext cx="2612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Mae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tywodfaen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melyn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Cefn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Mawr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ansawdd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mor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dda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mae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wedi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godi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adeiladau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mawreddog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ers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y 15fed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ganrif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US" sz="1600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ADF111-66BF-3548-8232-39A869DF53AC}"/>
              </a:ext>
            </a:extLst>
          </p:cNvPr>
          <p:cNvCxnSpPr>
            <a:cxnSpLocks/>
          </p:cNvCxnSpPr>
          <p:nvPr/>
        </p:nvCxnSpPr>
        <p:spPr>
          <a:xfrm>
            <a:off x="8221850" y="2938307"/>
            <a:ext cx="875655" cy="0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D2A6395-2664-A94A-87C4-00D6A9A5A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5349" y="3543299"/>
            <a:ext cx="2540000" cy="3314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3B70C0-7446-C54E-9A07-4D2F58E4D99B}"/>
              </a:ext>
            </a:extLst>
          </p:cNvPr>
          <p:cNvSpPr txBox="1"/>
          <p:nvPr/>
        </p:nvSpPr>
        <p:spPr>
          <a:xfrm>
            <a:off x="8970009" y="3919731"/>
            <a:ext cx="1529828" cy="461665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rgbClr val="4E6A84"/>
                </a:solidFill>
                <a:latin typeface="Quicksand" pitchFamily="2" charset="77"/>
              </a:rPr>
              <a:t>Eglwys</a:t>
            </a:r>
            <a:r>
              <a:rPr lang="en-GB" sz="1200" dirty="0">
                <a:solidFill>
                  <a:srgbClr val="4E6A84"/>
                </a:solidFill>
                <a:latin typeface="Quicksand" pitchFamily="2" charset="77"/>
              </a:rPr>
              <a:t> San </a:t>
            </a:r>
            <a:r>
              <a:rPr lang="en-GB" sz="1200" dirty="0" err="1">
                <a:solidFill>
                  <a:srgbClr val="4E6A84"/>
                </a:solidFill>
                <a:latin typeface="Quicksand" pitchFamily="2" charset="77"/>
              </a:rPr>
              <a:t>Silyn</a:t>
            </a:r>
            <a:r>
              <a:rPr lang="en-GB" sz="1200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GB" sz="1200" dirty="0" err="1">
                <a:solidFill>
                  <a:srgbClr val="4E6A84"/>
                </a:solidFill>
                <a:latin typeface="Quicksand" pitchFamily="2" charset="77"/>
              </a:rPr>
              <a:t>Wrecsam</a:t>
            </a:r>
            <a:endParaRPr lang="en-GB" sz="1200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ADE8A2-5A15-5649-BD8E-4026529429AF}"/>
              </a:ext>
            </a:extLst>
          </p:cNvPr>
          <p:cNvSpPr txBox="1"/>
          <p:nvPr/>
        </p:nvSpPr>
        <p:spPr>
          <a:xfrm>
            <a:off x="9954772" y="2052995"/>
            <a:ext cx="17876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Quicksand" pitchFamily="2" charset="77"/>
              </a:rPr>
              <a:t>© Jeff Buck - CC BY-SA 2.0</a:t>
            </a:r>
          </a:p>
        </p:txBody>
      </p:sp>
    </p:spTree>
    <p:extLst>
      <p:ext uri="{BB962C8B-B14F-4D97-AF65-F5344CB8AC3E}">
        <p14:creationId xmlns:p14="http://schemas.microsoft.com/office/powerpoint/2010/main" val="422674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" y="3548226"/>
            <a:ext cx="12192001" cy="3309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Chwech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- </a:t>
            </a:r>
            <a:r>
              <a:rPr lang="en-GB" sz="4000" b="1" dirty="0" err="1">
                <a:solidFill>
                  <a:srgbClr val="D78643"/>
                </a:solidFill>
                <a:latin typeface="Fredoka One" panose="02000000000000000000" pitchFamily="2" charset="77"/>
              </a:rPr>
              <a:t>Tywodfaen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 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B33A4-F805-D04F-A1A3-288A311F001F}"/>
              </a:ext>
            </a:extLst>
          </p:cNvPr>
          <p:cNvSpPr/>
          <p:nvPr/>
        </p:nvSpPr>
        <p:spPr>
          <a:xfrm>
            <a:off x="591406" y="1232121"/>
            <a:ext cx="6971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Ym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mhle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?</a:t>
            </a:r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1406" y="1838402"/>
            <a:ext cx="5648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Defnyddiwyd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tywodfaen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Cefn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Mawr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adeiladu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Neuadd San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Siôr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ac Oriel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Gelf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Walker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Lerpwl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F01F64-CDF2-0845-8C5E-533B30A6BB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302" y="2724625"/>
            <a:ext cx="5134882" cy="3409882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89D194-ACA5-D041-8EE9-05B943F03D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3FCCAE-6567-4848-BA2F-C4FEFF1EC9DF}"/>
              </a:ext>
            </a:extLst>
          </p:cNvPr>
          <p:cNvSpPr txBox="1"/>
          <p:nvPr/>
        </p:nvSpPr>
        <p:spPr>
          <a:xfrm>
            <a:off x="8966910" y="4296329"/>
            <a:ext cx="1529828" cy="400110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4E6A84"/>
                </a:solidFill>
                <a:latin typeface="Quicksand" pitchFamily="2" charset="77"/>
              </a:rPr>
              <a:t>Oriel </a:t>
            </a:r>
            <a:r>
              <a:rPr lang="en-GB" sz="1000" dirty="0" err="1">
                <a:solidFill>
                  <a:srgbClr val="4E6A84"/>
                </a:solidFill>
                <a:latin typeface="Quicksand" pitchFamily="2" charset="77"/>
              </a:rPr>
              <a:t>Gelf</a:t>
            </a:r>
            <a:r>
              <a:rPr lang="en-GB" sz="1000" dirty="0">
                <a:solidFill>
                  <a:srgbClr val="4E6A84"/>
                </a:solidFill>
                <a:latin typeface="Quicksand" pitchFamily="2" charset="77"/>
              </a:rPr>
              <a:t> Walker </a:t>
            </a:r>
            <a:r>
              <a:rPr lang="en-GB" sz="10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1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000" dirty="0" err="1">
                <a:solidFill>
                  <a:srgbClr val="4E6A84"/>
                </a:solidFill>
                <a:latin typeface="Quicksand" pitchFamily="2" charset="77"/>
              </a:rPr>
              <a:t>Lerpwl</a:t>
            </a:r>
            <a:endParaRPr lang="en-US" sz="1000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BC3DDC-2A97-EA4B-B2CA-7EB45A0CDDC2}"/>
              </a:ext>
            </a:extLst>
          </p:cNvPr>
          <p:cNvSpPr txBox="1"/>
          <p:nvPr/>
        </p:nvSpPr>
        <p:spPr>
          <a:xfrm>
            <a:off x="610195" y="5888286"/>
            <a:ext cx="3258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Quicksand" pitchFamily="2" charset="77"/>
              </a:rPr>
              <a:t>Creative Commons © Tony </a:t>
            </a:r>
            <a:r>
              <a:rPr lang="en-GB" sz="1000" dirty="0" err="1">
                <a:solidFill>
                  <a:schemeClr val="bg1"/>
                </a:solidFill>
                <a:latin typeface="Quicksand" pitchFamily="2" charset="77"/>
              </a:rPr>
              <a:t>Hisgett</a:t>
            </a:r>
            <a:endParaRPr lang="en-US" sz="1000" dirty="0">
              <a:solidFill>
                <a:schemeClr val="bg1"/>
              </a:solidFill>
              <a:latin typeface="Quicksand" pitchFamily="2" charset="77"/>
            </a:endParaRP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B9231F2E-367C-4945-ACE3-DB20354F68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208" y="1937256"/>
            <a:ext cx="4165224" cy="510918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4BCAE84-8335-A942-87AF-AB1DCC2E523C}"/>
              </a:ext>
            </a:extLst>
          </p:cNvPr>
          <p:cNvGrpSpPr/>
          <p:nvPr/>
        </p:nvGrpSpPr>
        <p:grpSpPr>
          <a:xfrm>
            <a:off x="7525680" y="4573926"/>
            <a:ext cx="1327303" cy="532388"/>
            <a:chOff x="8214134" y="5904119"/>
            <a:chExt cx="1327303" cy="532388"/>
          </a:xfrm>
        </p:grpSpPr>
        <p:sp>
          <p:nvSpPr>
            <p:cNvPr id="18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59FC33B-A9E9-2348-8792-61BCFE47FFB0}"/>
                </a:ext>
              </a:extLst>
            </p:cNvPr>
            <p:cNvSpPr/>
            <p:nvPr/>
          </p:nvSpPr>
          <p:spPr>
            <a:xfrm>
              <a:off x="8448146" y="6143082"/>
              <a:ext cx="1093291" cy="29342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4E6A84"/>
                  </a:solidFill>
                  <a:latin typeface="Quicksand" pitchFamily="2" charset="77"/>
                </a:rPr>
                <a:t>Lerpwl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pic>
          <p:nvPicPr>
            <p:cNvPr id="19" name="Graphic 18" descr="Star with solid fill">
              <a:extLst>
                <a:ext uri="{FF2B5EF4-FFF2-40B4-BE49-F238E27FC236}">
                  <a16:creationId xmlns:a16="http://schemas.microsoft.com/office/drawing/2014/main" id="{1065D354-615D-B54C-BBDC-48CEDA85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14134" y="5904119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6F5428E-B52D-1846-8BD3-2299DE0769BA}"/>
              </a:ext>
            </a:extLst>
          </p:cNvPr>
          <p:cNvCxnSpPr>
            <a:cxnSpLocks/>
          </p:cNvCxnSpPr>
          <p:nvPr/>
        </p:nvCxnSpPr>
        <p:spPr>
          <a:xfrm flipV="1">
            <a:off x="7525680" y="4938347"/>
            <a:ext cx="213455" cy="244404"/>
          </a:xfrm>
          <a:prstGeom prst="straightConnector1">
            <a:avLst/>
          </a:prstGeom>
          <a:ln w="28575">
            <a:solidFill>
              <a:srgbClr val="D7864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577E8B-6A04-F248-8573-6443FDF38621}"/>
              </a:ext>
            </a:extLst>
          </p:cNvPr>
          <p:cNvGrpSpPr/>
          <p:nvPr/>
        </p:nvGrpSpPr>
        <p:grpSpPr>
          <a:xfrm>
            <a:off x="6130620" y="4840120"/>
            <a:ext cx="1563359" cy="541732"/>
            <a:chOff x="6130620" y="4840120"/>
            <a:chExt cx="1563359" cy="541732"/>
          </a:xfrm>
        </p:grpSpPr>
        <p:sp>
          <p:nvSpPr>
            <p:cNvPr id="26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8C31C16-8FFC-394E-BDD4-CF12F10A5942}"/>
                </a:ext>
              </a:extLst>
            </p:cNvPr>
            <p:cNvSpPr/>
            <p:nvPr/>
          </p:nvSpPr>
          <p:spPr>
            <a:xfrm>
              <a:off x="6130620" y="4840120"/>
              <a:ext cx="1260954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Cefn</a:t>
              </a:r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 </a:t>
              </a:r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Mawr</a:t>
              </a:r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 </a:t>
              </a:r>
            </a:p>
          </p:txBody>
        </p:sp>
        <p:pic>
          <p:nvPicPr>
            <p:cNvPr id="27" name="Graphic 26" descr="Star with solid fill">
              <a:extLst>
                <a:ext uri="{FF2B5EF4-FFF2-40B4-BE49-F238E27FC236}">
                  <a16:creationId xmlns:a16="http://schemas.microsoft.com/office/drawing/2014/main" id="{7161B9C4-5F76-9145-8972-E94C7ABD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67069" y="4954942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4F356E4-AFE1-F646-8941-61D79E80738F}"/>
              </a:ext>
            </a:extLst>
          </p:cNvPr>
          <p:cNvSpPr txBox="1"/>
          <p:nvPr/>
        </p:nvSpPr>
        <p:spPr>
          <a:xfrm>
            <a:off x="8981606" y="2052995"/>
            <a:ext cx="2760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Quicksand" pitchFamily="2" charset="77"/>
              </a:rPr>
              <a:t>© </a:t>
            </a:r>
            <a:r>
              <a:rPr lang="en-GB" sz="800" dirty="0">
                <a:solidFill>
                  <a:schemeClr val="bg1"/>
                </a:solidFill>
                <a:latin typeface="Quicksand" pitchFamily="2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Rept0n1x</a:t>
            </a:r>
            <a:r>
              <a:rPr lang="en-GB" sz="800" dirty="0">
                <a:solidFill>
                  <a:schemeClr val="bg1"/>
                </a:solidFill>
                <a:latin typeface="Quicksand" pitchFamily="2" charset="77"/>
              </a:rPr>
              <a:t>, </a:t>
            </a:r>
            <a:r>
              <a:rPr lang="en-GB" sz="800" dirty="0">
                <a:solidFill>
                  <a:schemeClr val="bg1"/>
                </a:solidFill>
                <a:latin typeface="Quicksand" pitchFamily="2" charset="77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3.0</a:t>
            </a:r>
            <a:r>
              <a:rPr lang="en-GB" sz="800" dirty="0">
                <a:solidFill>
                  <a:schemeClr val="bg1"/>
                </a:solidFill>
                <a:latin typeface="Quicksand" pitchFamily="2" charset="77"/>
              </a:rPr>
              <a:t>, via Wikimedia Commons</a:t>
            </a:r>
            <a:endParaRPr lang="en-US" sz="800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FB2632-636A-294C-96E8-282CD1815D72}"/>
              </a:ext>
            </a:extLst>
          </p:cNvPr>
          <p:cNvSpPr txBox="1"/>
          <p:nvPr/>
        </p:nvSpPr>
        <p:spPr>
          <a:xfrm>
            <a:off x="642954" y="2908224"/>
            <a:ext cx="1529828" cy="400110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4E6A84"/>
                </a:solidFill>
                <a:latin typeface="Quicksand" pitchFamily="2" charset="77"/>
              </a:rPr>
              <a:t>Neuadd San </a:t>
            </a:r>
            <a:r>
              <a:rPr lang="en-GB" sz="1000" dirty="0" err="1">
                <a:solidFill>
                  <a:srgbClr val="4E6A84"/>
                </a:solidFill>
                <a:latin typeface="Quicksand" pitchFamily="2" charset="77"/>
              </a:rPr>
              <a:t>Siôr</a:t>
            </a:r>
            <a:r>
              <a:rPr lang="en-GB" sz="1000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GB" sz="1000" dirty="0" err="1">
                <a:solidFill>
                  <a:srgbClr val="4E6A84"/>
                </a:solidFill>
                <a:latin typeface="Quicksand" pitchFamily="2" charset="77"/>
              </a:rPr>
              <a:t>Lerpwl</a:t>
            </a:r>
            <a:endParaRPr lang="en-US" sz="1000" dirty="0">
              <a:solidFill>
                <a:srgbClr val="4E6A84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813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8" grpId="0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Dirgel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Chwech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- </a:t>
            </a:r>
            <a:r>
              <a:rPr lang="en-GB" sz="4000" b="1" dirty="0" err="1">
                <a:solidFill>
                  <a:srgbClr val="D78643"/>
                </a:solidFill>
                <a:latin typeface="Fredoka One" panose="02000000000000000000" pitchFamily="2" charset="77"/>
              </a:rPr>
              <a:t>Tywodfaen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1406" y="1283112"/>
            <a:ext cx="7644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… ac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wrth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gwrs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fe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gafodd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adeiladu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colofnau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Dyfrbont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Pontcysyllte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! </a:t>
            </a:r>
          </a:p>
          <a:p>
            <a:endParaRPr lang="en-GB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F01F64-CDF2-0845-8C5E-533B30A6BB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815" y="2282061"/>
            <a:ext cx="5648370" cy="4233619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25" name="Picture 24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8E5C10CD-208B-D947-9853-1357761E68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351" y="2743222"/>
            <a:ext cx="2963628" cy="523574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179C4EA-746C-9E43-BA06-691ACA1EE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726999" y="1402320"/>
            <a:ext cx="43053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9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885AF-E4CA-4643-9F70-5C1F2A681C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7283" y="958548"/>
            <a:ext cx="11382192" cy="6852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C444F7-5E5D-B842-8AB5-203B1FA367CA}"/>
              </a:ext>
            </a:extLst>
          </p:cNvPr>
          <p:cNvSpPr txBox="1"/>
          <p:nvPr/>
        </p:nvSpPr>
        <p:spPr>
          <a:xfrm>
            <a:off x="591406" y="1137349"/>
            <a:ext cx="5230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llawer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sz="2000" b="1" dirty="0" err="1">
                <a:solidFill>
                  <a:srgbClr val="4E6A84"/>
                </a:solidFill>
                <a:latin typeface="Quicksand" pitchFamily="2" charset="77"/>
              </a:rPr>
              <a:t>ddefnyddiau</a:t>
            </a:r>
            <a:r>
              <a:rPr lang="en-GB" sz="20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b="1" dirty="0" err="1">
                <a:solidFill>
                  <a:srgbClr val="4E6A84"/>
                </a:solidFill>
                <a:latin typeface="Quicksand" pitchFamily="2" charset="77"/>
              </a:rPr>
              <a:t>crai</a:t>
            </a:r>
            <a:r>
              <a:rPr lang="en-GB" sz="20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pwysig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fel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glo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calchfaen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tywodfaen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clai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llechi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i’w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Nyffryn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Dyfrdwy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endParaRPr lang="en-GB" sz="20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3CB86C-4E9E-BD48-9F6E-8C06A80734A1}"/>
              </a:ext>
            </a:extLst>
          </p:cNvPr>
          <p:cNvSpPr txBox="1"/>
          <p:nvPr/>
        </p:nvSpPr>
        <p:spPr>
          <a:xfrm>
            <a:off x="591406" y="342320"/>
            <a:ext cx="991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Defnyddiau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yn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Nyffryn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Dyfrdwy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1962C9-A65B-A346-8AE7-8BDAF16750FE}"/>
              </a:ext>
            </a:extLst>
          </p:cNvPr>
          <p:cNvGrpSpPr/>
          <p:nvPr/>
        </p:nvGrpSpPr>
        <p:grpSpPr>
          <a:xfrm>
            <a:off x="7627186" y="2495692"/>
            <a:ext cx="1501204" cy="617824"/>
            <a:chOff x="7627186" y="2495692"/>
            <a:chExt cx="1501204" cy="617824"/>
          </a:xfrm>
        </p:grpSpPr>
        <p:sp>
          <p:nvSpPr>
            <p:cNvPr id="22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0A4AFD-3B2D-474B-8CC0-5FFB9A588107}"/>
                </a:ext>
              </a:extLst>
            </p:cNvPr>
            <p:cNvSpPr/>
            <p:nvPr/>
          </p:nvSpPr>
          <p:spPr>
            <a:xfrm>
              <a:off x="8005937" y="2495692"/>
              <a:ext cx="1122453" cy="313805"/>
            </a:xfrm>
            <a:prstGeom prst="roundRect">
              <a:avLst>
                <a:gd name="adj" fmla="val 3375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  <a:latin typeface="Quicksand" pitchFamily="2" charset="77"/>
                </a:rPr>
                <a:t>Tywodfaen</a:t>
              </a:r>
              <a:endParaRPr lang="en-GB" sz="1200" b="1" dirty="0">
                <a:solidFill>
                  <a:schemeClr val="bg1"/>
                </a:solidFill>
                <a:latin typeface="Quicksand" pitchFamily="2" charset="77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44FA9F9-EB54-B541-8BD5-99C86C7B9F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2493" y="2754780"/>
              <a:ext cx="288587" cy="213293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Graphic 31" descr="Star with solid fill">
              <a:extLst>
                <a:ext uri="{FF2B5EF4-FFF2-40B4-BE49-F238E27FC236}">
                  <a16:creationId xmlns:a16="http://schemas.microsoft.com/office/drawing/2014/main" id="{9F7A5417-E590-C946-945F-B569CBF0A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27186" y="2822631"/>
              <a:ext cx="290885" cy="2908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BA2DC6-9C12-DD4A-A340-AC8A78F50503}"/>
              </a:ext>
            </a:extLst>
          </p:cNvPr>
          <p:cNvGrpSpPr/>
          <p:nvPr/>
        </p:nvGrpSpPr>
        <p:grpSpPr>
          <a:xfrm>
            <a:off x="4333505" y="2572973"/>
            <a:ext cx="3543650" cy="2678556"/>
            <a:chOff x="4333505" y="2572973"/>
            <a:chExt cx="3543650" cy="2678556"/>
          </a:xfrm>
        </p:grpSpPr>
        <p:sp>
          <p:nvSpPr>
            <p:cNvPr id="13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8FA8C2-A012-E04C-BAE6-3ECD359524B9}"/>
                </a:ext>
              </a:extLst>
            </p:cNvPr>
            <p:cNvSpPr/>
            <p:nvPr/>
          </p:nvSpPr>
          <p:spPr>
            <a:xfrm>
              <a:off x="4333505" y="2572973"/>
              <a:ext cx="1233340" cy="313805"/>
            </a:xfrm>
            <a:prstGeom prst="roundRect">
              <a:avLst>
                <a:gd name="adj" fmla="val 3375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Calchfaen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EFF547F-59C3-6140-86F6-76826D1E27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1539" y="2687811"/>
              <a:ext cx="202423" cy="578612"/>
            </a:xfrm>
            <a:prstGeom prst="line">
              <a:avLst/>
            </a:prstGeom>
            <a:ln w="2857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Graphic 39" descr="Star with solid fill">
              <a:extLst>
                <a:ext uri="{FF2B5EF4-FFF2-40B4-BE49-F238E27FC236}">
                  <a16:creationId xmlns:a16="http://schemas.microsoft.com/office/drawing/2014/main" id="{4CFA7DC5-73B6-E541-81D8-36F09DC15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26884" y="3020761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C0DBCA-09AC-3340-936F-3C3546EE5889}"/>
                </a:ext>
              </a:extLst>
            </p:cNvPr>
            <p:cNvSpPr/>
            <p:nvPr/>
          </p:nvSpPr>
          <p:spPr>
            <a:xfrm>
              <a:off x="6065321" y="4937724"/>
              <a:ext cx="1211318" cy="313805"/>
            </a:xfrm>
            <a:prstGeom prst="roundRect">
              <a:avLst>
                <a:gd name="adj" fmla="val 3375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Calchfaen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9681A59-B6D5-A04D-9167-7E32412695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1334" y="4330048"/>
              <a:ext cx="505852" cy="722514"/>
            </a:xfrm>
            <a:prstGeom prst="line">
              <a:avLst/>
            </a:prstGeom>
            <a:ln w="2857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Graphic 51" descr="Star with solid fill">
              <a:extLst>
                <a:ext uri="{FF2B5EF4-FFF2-40B4-BE49-F238E27FC236}">
                  <a16:creationId xmlns:a16="http://schemas.microsoft.com/office/drawing/2014/main" id="{E1CB8F54-8936-9649-8392-2ED36E16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99916" y="3949800"/>
              <a:ext cx="577239" cy="5772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6370B9-0460-9048-B3C8-B73663DE5F1F}"/>
              </a:ext>
            </a:extLst>
          </p:cNvPr>
          <p:cNvGrpSpPr/>
          <p:nvPr/>
        </p:nvGrpSpPr>
        <p:grpSpPr>
          <a:xfrm>
            <a:off x="1157357" y="3276906"/>
            <a:ext cx="8548272" cy="2939311"/>
            <a:chOff x="1157357" y="3276906"/>
            <a:chExt cx="8548272" cy="2939311"/>
          </a:xfrm>
        </p:grpSpPr>
        <p:sp>
          <p:nvSpPr>
            <p:cNvPr id="7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E4C990B-B761-E345-8EA2-40FB0DD92C05}"/>
                </a:ext>
              </a:extLst>
            </p:cNvPr>
            <p:cNvSpPr/>
            <p:nvPr/>
          </p:nvSpPr>
          <p:spPr>
            <a:xfrm>
              <a:off x="1157357" y="3276906"/>
              <a:ext cx="900350" cy="313805"/>
            </a:xfrm>
            <a:prstGeom prst="roundRect">
              <a:avLst>
                <a:gd name="adj" fmla="val 3375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  <a:latin typeface="Quicksand" pitchFamily="2" charset="77"/>
                </a:rPr>
                <a:t>Llechi</a:t>
              </a:r>
              <a:endParaRPr lang="en-GB" sz="1200" b="1" dirty="0">
                <a:solidFill>
                  <a:schemeClr val="bg1"/>
                </a:solidFill>
                <a:latin typeface="Quicksand" pitchFamily="2" charset="77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B42DE4E-CA1A-B943-B182-B75E1D182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8633" y="3354616"/>
              <a:ext cx="213454" cy="65605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Graphic 55" descr="Star with solid fill">
              <a:extLst>
                <a:ext uri="{FF2B5EF4-FFF2-40B4-BE49-F238E27FC236}">
                  <a16:creationId xmlns:a16="http://schemas.microsoft.com/office/drawing/2014/main" id="{BF6B3835-3CC7-7E43-AB87-5CCE6B33F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08632" y="3784019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388125B-411E-3B43-982C-AE60CDC441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39735" y="5553921"/>
              <a:ext cx="225089" cy="429898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CE46A25-11ED-1F4F-99FF-3F9AA688E969}"/>
                </a:ext>
              </a:extLst>
            </p:cNvPr>
            <p:cNvSpPr/>
            <p:nvPr/>
          </p:nvSpPr>
          <p:spPr>
            <a:xfrm>
              <a:off x="8579919" y="5902412"/>
              <a:ext cx="902935" cy="313805"/>
            </a:xfrm>
            <a:prstGeom prst="roundRect">
              <a:avLst>
                <a:gd name="adj" fmla="val 3375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  <a:latin typeface="Quicksand" pitchFamily="2" charset="77"/>
                </a:rPr>
                <a:t>Llechi</a:t>
              </a:r>
              <a:endParaRPr lang="en-GB" sz="1200" b="1" dirty="0">
                <a:solidFill>
                  <a:schemeClr val="bg1"/>
                </a:solidFill>
                <a:latin typeface="Quicksand" pitchFamily="2" charset="77"/>
              </a:endParaRPr>
            </a:p>
          </p:txBody>
        </p:sp>
        <p:pic>
          <p:nvPicPr>
            <p:cNvPr id="80" name="Graphic 79" descr="Star with solid fill">
              <a:extLst>
                <a:ext uri="{FF2B5EF4-FFF2-40B4-BE49-F238E27FC236}">
                  <a16:creationId xmlns:a16="http://schemas.microsoft.com/office/drawing/2014/main" id="{82D79C84-893F-4F48-9A07-10EDA35D0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28390" y="5191631"/>
              <a:ext cx="577239" cy="5772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C829B3-7549-EB4C-BAE6-8CDB41DCAE30}"/>
              </a:ext>
            </a:extLst>
          </p:cNvPr>
          <p:cNvGrpSpPr/>
          <p:nvPr/>
        </p:nvGrpSpPr>
        <p:grpSpPr>
          <a:xfrm>
            <a:off x="6153458" y="2430118"/>
            <a:ext cx="3615523" cy="1027816"/>
            <a:chOff x="6153458" y="2430118"/>
            <a:chExt cx="3615523" cy="102781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8004165-83C7-8B40-8401-CB7E025C20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29769" y="2652594"/>
              <a:ext cx="463972" cy="315480"/>
            </a:xfrm>
            <a:prstGeom prst="line">
              <a:avLst/>
            </a:prstGeom>
            <a:ln w="28575">
              <a:solidFill>
                <a:srgbClr val="7B53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Graphic 35" descr="Star with solid fill">
              <a:extLst>
                <a:ext uri="{FF2B5EF4-FFF2-40B4-BE49-F238E27FC236}">
                  <a16:creationId xmlns:a16="http://schemas.microsoft.com/office/drawing/2014/main" id="{055DB691-070D-DA4C-ADA2-3DEDF4D67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02339" y="2754780"/>
              <a:ext cx="359966" cy="3599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1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E21B389-85CF-3E41-95A2-B94762ADA852}"/>
                </a:ext>
              </a:extLst>
            </p:cNvPr>
            <p:cNvSpPr/>
            <p:nvPr/>
          </p:nvSpPr>
          <p:spPr>
            <a:xfrm>
              <a:off x="6153458" y="2430118"/>
              <a:ext cx="944254" cy="315480"/>
            </a:xfrm>
            <a:prstGeom prst="roundRect">
              <a:avLst>
                <a:gd name="adj" fmla="val 33750"/>
              </a:avLst>
            </a:prstGeom>
            <a:solidFill>
              <a:srgbClr val="7B5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  <a:latin typeface="Quicksand" pitchFamily="2" charset="77"/>
                </a:rPr>
                <a:t>Clai</a:t>
              </a:r>
              <a:endParaRPr lang="en-GB" sz="1200" b="1" dirty="0">
                <a:solidFill>
                  <a:schemeClr val="bg1"/>
                </a:solidFill>
                <a:latin typeface="Quicksand" pitchFamily="2" charset="77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5E19EBE-2842-C946-ADDE-C33AAEDF85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9920" y="3172942"/>
              <a:ext cx="288587" cy="146030"/>
            </a:xfrm>
            <a:prstGeom prst="line">
              <a:avLst/>
            </a:prstGeom>
            <a:ln w="28575">
              <a:solidFill>
                <a:srgbClr val="7B53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Graphic 85" descr="Star with solid fill">
              <a:extLst>
                <a:ext uri="{FF2B5EF4-FFF2-40B4-BE49-F238E27FC236}">
                  <a16:creationId xmlns:a16="http://schemas.microsoft.com/office/drawing/2014/main" id="{6737FF9A-8561-D849-B5FB-2549AAAE5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5532" y="3097968"/>
              <a:ext cx="359966" cy="3599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13EEA05-F755-8A4C-AF5C-7307E8715A56}"/>
                </a:ext>
              </a:extLst>
            </p:cNvPr>
            <p:cNvSpPr/>
            <p:nvPr/>
          </p:nvSpPr>
          <p:spPr>
            <a:xfrm>
              <a:off x="8824727" y="2989173"/>
              <a:ext cx="944254" cy="315480"/>
            </a:xfrm>
            <a:prstGeom prst="roundRect">
              <a:avLst>
                <a:gd name="adj" fmla="val 33750"/>
              </a:avLst>
            </a:prstGeom>
            <a:solidFill>
              <a:srgbClr val="7B5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  <a:latin typeface="Quicksand" pitchFamily="2" charset="77"/>
                </a:rPr>
                <a:t>Clai</a:t>
              </a:r>
              <a:endParaRPr lang="en-GB" sz="1200" b="1" dirty="0">
                <a:solidFill>
                  <a:schemeClr val="bg1"/>
                </a:solidFill>
                <a:latin typeface="Quicksand" pitchFamily="2" charset="77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63ED7A-25FA-FE4E-B7FF-959778B84110}"/>
              </a:ext>
            </a:extLst>
          </p:cNvPr>
          <p:cNvGrpSpPr/>
          <p:nvPr/>
        </p:nvGrpSpPr>
        <p:grpSpPr>
          <a:xfrm>
            <a:off x="7598066" y="1914196"/>
            <a:ext cx="981852" cy="946285"/>
            <a:chOff x="7598066" y="1914196"/>
            <a:chExt cx="981852" cy="946285"/>
          </a:xfrm>
        </p:grpSpPr>
        <p:sp>
          <p:nvSpPr>
            <p:cNvPr id="21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8C6EE81-2211-D445-B796-96502B819617}"/>
                </a:ext>
              </a:extLst>
            </p:cNvPr>
            <p:cNvSpPr/>
            <p:nvPr/>
          </p:nvSpPr>
          <p:spPr>
            <a:xfrm>
              <a:off x="7727381" y="1914196"/>
              <a:ext cx="852537" cy="313805"/>
            </a:xfrm>
            <a:prstGeom prst="roundRect">
              <a:avLst>
                <a:gd name="adj" fmla="val 3375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Haearn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2D65F3D-6442-A741-8998-F6B2E31872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3296" y="2203287"/>
              <a:ext cx="173287" cy="526779"/>
            </a:xfrm>
            <a:prstGeom prst="line">
              <a:avLst/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Graphic 47" descr="Star with solid fill">
              <a:extLst>
                <a:ext uri="{FF2B5EF4-FFF2-40B4-BE49-F238E27FC236}">
                  <a16:creationId xmlns:a16="http://schemas.microsoft.com/office/drawing/2014/main" id="{DD3196D5-2070-894A-8634-73EB5ECC2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98066" y="2569596"/>
              <a:ext cx="290885" cy="2908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C48359-8823-2742-8B4F-CDAA24332585}"/>
              </a:ext>
            </a:extLst>
          </p:cNvPr>
          <p:cNvGrpSpPr/>
          <p:nvPr/>
        </p:nvGrpSpPr>
        <p:grpSpPr>
          <a:xfrm>
            <a:off x="6890178" y="1547090"/>
            <a:ext cx="4359168" cy="4721158"/>
            <a:chOff x="6890178" y="1547090"/>
            <a:chExt cx="4359168" cy="472115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DCDD715-6F66-694D-9A7E-BB6A43AB10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93741" y="1813727"/>
              <a:ext cx="351038" cy="105959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Graphic 27" descr="Star with solid fill">
              <a:extLst>
                <a:ext uri="{FF2B5EF4-FFF2-40B4-BE49-F238E27FC236}">
                  <a16:creationId xmlns:a16="http://schemas.microsoft.com/office/drawing/2014/main" id="{495D7F35-BB0D-9740-9409-F1364A197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89470" y="2729876"/>
              <a:ext cx="290885" cy="2908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D910AF5-FE1B-284F-A2A0-1F25919E9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8210" y="3429000"/>
              <a:ext cx="566283" cy="84739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Graphic 65" descr="Star with solid fill">
              <a:extLst>
                <a:ext uri="{FF2B5EF4-FFF2-40B4-BE49-F238E27FC236}">
                  <a16:creationId xmlns:a16="http://schemas.microsoft.com/office/drawing/2014/main" id="{845EB09D-1148-2A4E-BCA2-80952A410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10174" y="4006742"/>
              <a:ext cx="491142" cy="4911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E4FC899-0E74-C542-892B-3525570871B5}"/>
                </a:ext>
              </a:extLst>
            </p:cNvPr>
            <p:cNvCxnSpPr>
              <a:cxnSpLocks/>
              <a:stCxn id="61" idx="0"/>
            </p:cNvCxnSpPr>
            <p:nvPr/>
          </p:nvCxnSpPr>
          <p:spPr>
            <a:xfrm flipH="1" flipV="1">
              <a:off x="10626950" y="5097633"/>
              <a:ext cx="214234" cy="85681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Graphic 72" descr="Star with solid fill">
              <a:extLst>
                <a:ext uri="{FF2B5EF4-FFF2-40B4-BE49-F238E27FC236}">
                  <a16:creationId xmlns:a16="http://schemas.microsoft.com/office/drawing/2014/main" id="{E36B63D1-A584-5D4E-8B85-695DC0373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9812143">
              <a:off x="10498245" y="4990770"/>
              <a:ext cx="290885" cy="2908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970BB42-EEFD-FF40-8011-11E3D56748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95860" y="5109897"/>
              <a:ext cx="0" cy="84454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Graphic 75" descr="Star with solid fill">
              <a:extLst>
                <a:ext uri="{FF2B5EF4-FFF2-40B4-BE49-F238E27FC236}">
                  <a16:creationId xmlns:a16="http://schemas.microsoft.com/office/drawing/2014/main" id="{D678011C-5341-3541-AE19-9C22F5BA7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0789327">
              <a:off x="10847208" y="4949183"/>
              <a:ext cx="290885" cy="2908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E401F4D-825C-AA49-968C-6A5D25AD2E8E}"/>
                </a:ext>
              </a:extLst>
            </p:cNvPr>
            <p:cNvSpPr/>
            <p:nvPr/>
          </p:nvSpPr>
          <p:spPr>
            <a:xfrm>
              <a:off x="6890178" y="1547090"/>
              <a:ext cx="944254" cy="313805"/>
            </a:xfrm>
            <a:prstGeom prst="roundRect">
              <a:avLst>
                <a:gd name="adj" fmla="val 33750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Quicksand" pitchFamily="2" charset="77"/>
                </a:rPr>
                <a:t>Glo</a:t>
              </a:r>
            </a:p>
          </p:txBody>
        </p:sp>
        <p:sp>
          <p:nvSpPr>
            <p:cNvPr id="60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24BA5E1-4FAF-FA4B-A061-C554BB8E8624}"/>
                </a:ext>
              </a:extLst>
            </p:cNvPr>
            <p:cNvSpPr/>
            <p:nvPr/>
          </p:nvSpPr>
          <p:spPr>
            <a:xfrm>
              <a:off x="10295419" y="3132934"/>
              <a:ext cx="827136" cy="313805"/>
            </a:xfrm>
            <a:prstGeom prst="roundRect">
              <a:avLst>
                <a:gd name="adj" fmla="val 33750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Quicksand" pitchFamily="2" charset="77"/>
                </a:rPr>
                <a:t>Glo</a:t>
              </a:r>
            </a:p>
          </p:txBody>
        </p:sp>
        <p:sp>
          <p:nvSpPr>
            <p:cNvPr id="61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CFADD2-2E5E-9840-90A6-52885A5EE6BC}"/>
                </a:ext>
              </a:extLst>
            </p:cNvPr>
            <p:cNvSpPr/>
            <p:nvPr/>
          </p:nvSpPr>
          <p:spPr>
            <a:xfrm>
              <a:off x="10433022" y="5954443"/>
              <a:ext cx="816324" cy="313805"/>
            </a:xfrm>
            <a:prstGeom prst="roundRect">
              <a:avLst>
                <a:gd name="adj" fmla="val 33750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Quicksand" pitchFamily="2" charset="77"/>
                </a:rPr>
                <a:t>Glo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357AE-1F70-8D46-8A79-3DAF82C07FD5}"/>
              </a:ext>
            </a:extLst>
          </p:cNvPr>
          <p:cNvSpPr txBox="1"/>
          <p:nvPr/>
        </p:nvSpPr>
        <p:spPr>
          <a:xfrm>
            <a:off x="4535507" y="4531487"/>
            <a:ext cx="299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Quicksand" pitchFamily="2" charset="77"/>
              </a:rPr>
              <a:t>LLANGOLLEN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AF883F-8B65-134E-9057-40DF110EB89B}"/>
              </a:ext>
            </a:extLst>
          </p:cNvPr>
          <p:cNvSpPr txBox="1"/>
          <p:nvPr/>
        </p:nvSpPr>
        <p:spPr>
          <a:xfrm>
            <a:off x="10021291" y="4176908"/>
            <a:ext cx="121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 dirty="0">
                <a:solidFill>
                  <a:schemeClr val="bg1"/>
                </a:solidFill>
                <a:latin typeface="Quicksand" pitchFamily="2" charset="77"/>
              </a:rPr>
              <a:t>Y WAUN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3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E43AF261-1392-CC40-8679-138EBF103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22" y="-5635545"/>
            <a:ext cx="11473342" cy="1407353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7D992B3-72B2-F345-A893-F64A6C2605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363795">
            <a:off x="6695170" y="2172377"/>
            <a:ext cx="1791885" cy="21793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9CA1D72-219E-ED47-88BB-3E2BF625FABD}"/>
              </a:ext>
            </a:extLst>
          </p:cNvPr>
          <p:cNvGrpSpPr/>
          <p:nvPr/>
        </p:nvGrpSpPr>
        <p:grpSpPr>
          <a:xfrm>
            <a:off x="286493" y="2083837"/>
            <a:ext cx="4672965" cy="6593404"/>
            <a:chOff x="2440064" y="1559855"/>
            <a:chExt cx="4672965" cy="659340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799421E-E306-3142-9973-994441852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2440064" y="1559855"/>
              <a:ext cx="4672965" cy="65934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2806C9-D67F-3B4F-9BFC-4A281CC6FC1C}"/>
                </a:ext>
              </a:extLst>
            </p:cNvPr>
            <p:cNvSpPr txBox="1"/>
            <p:nvPr/>
          </p:nvSpPr>
          <p:spPr>
            <a:xfrm>
              <a:off x="2786291" y="1922837"/>
              <a:ext cx="4109762" cy="492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3200" dirty="0">
                <a:solidFill>
                  <a:schemeClr val="bg1"/>
                </a:solidFill>
                <a:latin typeface="Fredoka One" panose="02000000000000000000" pitchFamily="2" charset="77"/>
              </a:endParaRPr>
            </a:p>
            <a:p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Wrth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i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drefi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a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dinasoedd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diwydiannol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dyfu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yng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Nghanolbarth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a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Gogledd-orllewin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Lloegr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,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roedd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y </a:t>
              </a:r>
              <a:r>
                <a:rPr lang="en-US" sz="2200" b="1" dirty="0" err="1">
                  <a:solidFill>
                    <a:schemeClr val="bg1"/>
                  </a:solidFill>
                  <a:latin typeface="Quicksand" pitchFamily="2" charset="77"/>
                </a:rPr>
                <a:t>galw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am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ddefnyddiau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crai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yn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Quicksand" pitchFamily="2" charset="77"/>
                </a:rPr>
                <a:t>cynyddu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.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Trwy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gysylltu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â’r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ardaloedd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hynny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,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roedd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y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gamlas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yn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caniatáu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i’r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defnyddiau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gael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eu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cludo’n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rhad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i’r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marchnadoedd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oedd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yn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Quicksand" pitchFamily="2" charset="77"/>
                </a:rPr>
                <a:t>tyfu</a:t>
              </a:r>
              <a:r>
                <a:rPr lang="en-US" sz="2200" dirty="0">
                  <a:solidFill>
                    <a:schemeClr val="bg1"/>
                  </a:solidFill>
                  <a:latin typeface="Quicksand" pitchFamily="2" charset="77"/>
                </a:rPr>
                <a:t>. </a:t>
              </a:r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0472759-1DDB-A94B-BC48-2BB790689E9D}"/>
              </a:ext>
            </a:extLst>
          </p:cNvPr>
          <p:cNvGrpSpPr/>
          <p:nvPr/>
        </p:nvGrpSpPr>
        <p:grpSpPr>
          <a:xfrm>
            <a:off x="5803095" y="2073821"/>
            <a:ext cx="1146343" cy="352642"/>
            <a:chOff x="5803095" y="2073821"/>
            <a:chExt cx="1146343" cy="3526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17A5D3E-2477-424B-998D-6E6BB998A8AD}"/>
                </a:ext>
              </a:extLst>
            </p:cNvPr>
            <p:cNvCxnSpPr>
              <a:cxnSpLocks/>
            </p:cNvCxnSpPr>
            <p:nvPr/>
          </p:nvCxnSpPr>
          <p:spPr>
            <a:xfrm>
              <a:off x="6641393" y="2228706"/>
              <a:ext cx="308045" cy="197757"/>
            </a:xfrm>
            <a:prstGeom prst="straightConnector1">
              <a:avLst/>
            </a:prstGeom>
            <a:ln w="28575">
              <a:solidFill>
                <a:srgbClr val="FFD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A3DA9850-A1D2-3140-A39F-99DEE98296D0}"/>
                </a:ext>
              </a:extLst>
            </p:cNvPr>
            <p:cNvSpPr/>
            <p:nvPr/>
          </p:nvSpPr>
          <p:spPr>
            <a:xfrm>
              <a:off x="5803095" y="2073821"/>
              <a:ext cx="1033617" cy="28882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4E6A84"/>
                  </a:solidFill>
                  <a:latin typeface="Quicksand" pitchFamily="2" charset="77"/>
                </a:rPr>
                <a:t>Lerpwl</a:t>
              </a:r>
              <a:endParaRPr lang="en-US" sz="1200" dirty="0">
                <a:solidFill>
                  <a:srgbClr val="4E6A84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E406B55-46FD-AE42-A055-19BB85B5B155}"/>
              </a:ext>
            </a:extLst>
          </p:cNvPr>
          <p:cNvGrpSpPr/>
          <p:nvPr/>
        </p:nvGrpSpPr>
        <p:grpSpPr>
          <a:xfrm>
            <a:off x="7666714" y="1939424"/>
            <a:ext cx="1190911" cy="524994"/>
            <a:chOff x="7666714" y="1939424"/>
            <a:chExt cx="1190911" cy="5249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284BA79A-71D3-FB4F-89B4-056F2AB95C11}"/>
                </a:ext>
              </a:extLst>
            </p:cNvPr>
            <p:cNvSpPr/>
            <p:nvPr/>
          </p:nvSpPr>
          <p:spPr>
            <a:xfrm>
              <a:off x="7666714" y="1939424"/>
              <a:ext cx="1190911" cy="28882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4E6A84"/>
                  </a:solidFill>
                  <a:latin typeface="Quicksand" pitchFamily="2" charset="77"/>
                </a:rPr>
                <a:t>Manceinion</a:t>
              </a:r>
              <a:endParaRPr lang="en-US" sz="1200" dirty="0">
                <a:solidFill>
                  <a:srgbClr val="4E6A84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5BE95DA-75B0-DA46-A1EE-1447987B17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1041" y="2181232"/>
              <a:ext cx="244677" cy="283186"/>
            </a:xfrm>
            <a:prstGeom prst="straightConnector1">
              <a:avLst/>
            </a:prstGeom>
            <a:ln w="28575">
              <a:solidFill>
                <a:srgbClr val="FFD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61F6C1-6843-FD4A-B96E-40F621A37854}"/>
              </a:ext>
            </a:extLst>
          </p:cNvPr>
          <p:cNvGrpSpPr/>
          <p:nvPr/>
        </p:nvGrpSpPr>
        <p:grpSpPr>
          <a:xfrm>
            <a:off x="5968625" y="2567301"/>
            <a:ext cx="1052213" cy="288826"/>
            <a:chOff x="5968625" y="2567301"/>
            <a:chExt cx="1052213" cy="2888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257ED2B1-5178-0E46-BAE8-25318B144F7B}"/>
                </a:ext>
              </a:extLst>
            </p:cNvPr>
            <p:cNvSpPr/>
            <p:nvPr/>
          </p:nvSpPr>
          <p:spPr>
            <a:xfrm>
              <a:off x="5968625" y="2567301"/>
              <a:ext cx="896023" cy="28882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4E6A84"/>
                  </a:solidFill>
                  <a:latin typeface="Quicksand" pitchFamily="2" charset="77"/>
                </a:rPr>
                <a:t>Caer</a:t>
              </a:r>
              <a:endParaRPr lang="en-US" sz="1200" dirty="0">
                <a:solidFill>
                  <a:srgbClr val="4E6A84"/>
                </a:solidFill>
                <a:highlight>
                  <a:srgbClr val="FFD966"/>
                </a:highlight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58F75CE-3BFA-1E4A-84EB-2978CA12C0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4681" y="2667873"/>
              <a:ext cx="286157" cy="75327"/>
            </a:xfrm>
            <a:prstGeom prst="straightConnector1">
              <a:avLst/>
            </a:prstGeom>
            <a:ln w="28575">
              <a:solidFill>
                <a:srgbClr val="FFD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CF36099-8C96-2A40-9D89-7960E93CFD2E}"/>
              </a:ext>
            </a:extLst>
          </p:cNvPr>
          <p:cNvGrpSpPr/>
          <p:nvPr/>
        </p:nvGrpSpPr>
        <p:grpSpPr>
          <a:xfrm>
            <a:off x="7851041" y="3247867"/>
            <a:ext cx="1720839" cy="288826"/>
            <a:chOff x="7851041" y="3247867"/>
            <a:chExt cx="1720839" cy="2888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BD571329-7537-214D-B24D-5DD98BF22AA1}"/>
                </a:ext>
              </a:extLst>
            </p:cNvPr>
            <p:cNvSpPr/>
            <p:nvPr/>
          </p:nvSpPr>
          <p:spPr>
            <a:xfrm>
              <a:off x="8143369" y="3247867"/>
              <a:ext cx="1428511" cy="28882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4E6A84"/>
                  </a:solidFill>
                  <a:latin typeface="Quicksand" pitchFamily="2" charset="77"/>
                </a:rPr>
                <a:t>Stoke-on-Trent</a:t>
              </a:r>
              <a:endParaRPr lang="en-US" sz="1200" dirty="0">
                <a:solidFill>
                  <a:srgbClr val="4E6A84"/>
                </a:solidFill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2F01AF0-C09D-4344-90C8-045D01E5A9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51041" y="3313195"/>
              <a:ext cx="448187" cy="115805"/>
            </a:xfrm>
            <a:prstGeom prst="straightConnector1">
              <a:avLst/>
            </a:prstGeom>
            <a:ln w="28575">
              <a:solidFill>
                <a:srgbClr val="FFD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B90949F-A05F-DD41-97C8-EFC3BCFB1821}"/>
              </a:ext>
            </a:extLst>
          </p:cNvPr>
          <p:cNvGrpSpPr/>
          <p:nvPr/>
        </p:nvGrpSpPr>
        <p:grpSpPr>
          <a:xfrm>
            <a:off x="5710546" y="3219657"/>
            <a:ext cx="1030398" cy="400158"/>
            <a:chOff x="5710546" y="3219657"/>
            <a:chExt cx="1030398" cy="4001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546F5E47-9F7F-D949-A590-CEDC31A1B2D7}"/>
                </a:ext>
              </a:extLst>
            </p:cNvPr>
            <p:cNvSpPr/>
            <p:nvPr/>
          </p:nvSpPr>
          <p:spPr>
            <a:xfrm>
              <a:off x="5710546" y="3330989"/>
              <a:ext cx="1030398" cy="28882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4E6A84"/>
                  </a:solidFill>
                  <a:latin typeface="Quicksand" pitchFamily="2" charset="77"/>
                </a:rPr>
                <a:t>Llangollen</a:t>
              </a:r>
              <a:endParaRPr lang="en-US" sz="1200" dirty="0">
                <a:solidFill>
                  <a:srgbClr val="4E6A84"/>
                </a:solidFill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8416E4-CA36-DA4F-88ED-5BAF67C3B1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7479" y="3219657"/>
              <a:ext cx="217633" cy="185085"/>
            </a:xfrm>
            <a:prstGeom prst="straightConnector1">
              <a:avLst/>
            </a:prstGeom>
            <a:ln w="28575">
              <a:solidFill>
                <a:srgbClr val="FFD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1D38AD-CD33-ED46-B625-B9F80F8B788C}"/>
              </a:ext>
            </a:extLst>
          </p:cNvPr>
          <p:cNvGrpSpPr/>
          <p:nvPr/>
        </p:nvGrpSpPr>
        <p:grpSpPr>
          <a:xfrm>
            <a:off x="6124513" y="3436813"/>
            <a:ext cx="1203213" cy="1114755"/>
            <a:chOff x="6124513" y="3436813"/>
            <a:chExt cx="1203213" cy="1114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D4285A0F-F98F-9A40-AE7A-1B54DF34FF53}"/>
                </a:ext>
              </a:extLst>
            </p:cNvPr>
            <p:cNvSpPr/>
            <p:nvPr/>
          </p:nvSpPr>
          <p:spPr>
            <a:xfrm>
              <a:off x="6124513" y="4010839"/>
              <a:ext cx="1203213" cy="540729"/>
            </a:xfrm>
            <a:prstGeom prst="roundRect">
              <a:avLst>
                <a:gd name="adj" fmla="val 33750"/>
              </a:avLst>
            </a:prstGeom>
            <a:solidFill>
              <a:srgbClr val="D786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y-GB" sz="1400" b="1" dirty="0">
                  <a:latin typeface="Quicksand" pitchFamily="2" charset="77"/>
                </a:rPr>
                <a:t>Camlas Llangollen</a:t>
              </a:r>
              <a:endParaRPr lang="en-GB" sz="1400" b="1" dirty="0">
                <a:latin typeface="Quicksand" pitchFamily="2" charset="77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493D3A4-EFA3-D045-B0C7-FB3EC0BEA9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0170" y="3436813"/>
              <a:ext cx="140937" cy="655594"/>
            </a:xfrm>
            <a:prstGeom prst="straightConnector1">
              <a:avLst/>
            </a:prstGeom>
            <a:ln w="28575">
              <a:solidFill>
                <a:srgbClr val="D7864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10ED144-BECF-324B-A5C1-55F669B0080E}"/>
              </a:ext>
            </a:extLst>
          </p:cNvPr>
          <p:cNvGrpSpPr/>
          <p:nvPr/>
        </p:nvGrpSpPr>
        <p:grpSpPr>
          <a:xfrm>
            <a:off x="7967116" y="4064431"/>
            <a:ext cx="1190911" cy="580089"/>
            <a:chOff x="7967116" y="4064431"/>
            <a:chExt cx="1190911" cy="5800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E298AC1-E167-ED48-86C5-466D4AD032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67116" y="4064431"/>
              <a:ext cx="122339" cy="310363"/>
            </a:xfrm>
            <a:prstGeom prst="straightConnector1">
              <a:avLst/>
            </a:prstGeom>
            <a:ln w="28575">
              <a:solidFill>
                <a:srgbClr val="FFD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5142C8E2-C3C6-304D-88EE-50755514FF1F}"/>
                </a:ext>
              </a:extLst>
            </p:cNvPr>
            <p:cNvSpPr/>
            <p:nvPr/>
          </p:nvSpPr>
          <p:spPr>
            <a:xfrm>
              <a:off x="7967116" y="4355694"/>
              <a:ext cx="1190911" cy="28882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4E6A84"/>
                  </a:solidFill>
                  <a:latin typeface="Quicksand" pitchFamily="2" charset="77"/>
                </a:rPr>
                <a:t>Birmingham</a:t>
              </a:r>
              <a:endParaRPr lang="en-US" sz="1200" dirty="0">
                <a:solidFill>
                  <a:srgbClr val="4E6A8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sky, outdoor, cheese&#10;&#10;Description automatically generated">
            <a:extLst>
              <a:ext uri="{FF2B5EF4-FFF2-40B4-BE49-F238E27FC236}">
                <a16:creationId xmlns:a16="http://schemas.microsoft.com/office/drawing/2014/main" id="{52271C78-DFED-7F4B-9FE6-CCA1E61A64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59A14-D827-DD4B-A7CC-6E5AB469E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2" y="714462"/>
            <a:ext cx="10160000" cy="571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F0E477-D05C-8043-AC86-7523A2596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26" y="799808"/>
            <a:ext cx="10160000" cy="5715000"/>
          </a:xfrm>
          <a:prstGeom prst="rect">
            <a:avLst/>
          </a:prstGeom>
        </p:spPr>
      </p:pic>
      <p:pic>
        <p:nvPicPr>
          <p:cNvPr id="13" name="Picture 12" descr="A statue of a person holding a suitcase&#10;&#10;Description automatically generated with low confidence">
            <a:extLst>
              <a:ext uri="{FF2B5EF4-FFF2-40B4-BE49-F238E27FC236}">
                <a16:creationId xmlns:a16="http://schemas.microsoft.com/office/drawing/2014/main" id="{7EC30A87-07E1-004D-9092-12410EB0A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055" y="2317896"/>
            <a:ext cx="2578100" cy="4711700"/>
          </a:xfrm>
          <a:prstGeom prst="rect">
            <a:avLst/>
          </a:prstGeom>
        </p:spPr>
      </p:pic>
      <p:pic>
        <p:nvPicPr>
          <p:cNvPr id="15" name="Picture 14" descr="A person wearing a costume&#10;&#10;Description automatically generated with low confidence">
            <a:extLst>
              <a:ext uri="{FF2B5EF4-FFF2-40B4-BE49-F238E27FC236}">
                <a16:creationId xmlns:a16="http://schemas.microsoft.com/office/drawing/2014/main" id="{9817FD77-E4D3-6A41-BA7A-1C39EDDCF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095" y="2097513"/>
            <a:ext cx="4610100" cy="5588000"/>
          </a:xfrm>
          <a:prstGeom prst="rect">
            <a:avLst/>
          </a:prstGeom>
        </p:spPr>
      </p:pic>
      <p:pic>
        <p:nvPicPr>
          <p:cNvPr id="17" name="Picture 16" descr="A picture containing person, dark, posing&#10;&#10;Description automatically generated">
            <a:extLst>
              <a:ext uri="{FF2B5EF4-FFF2-40B4-BE49-F238E27FC236}">
                <a16:creationId xmlns:a16="http://schemas.microsoft.com/office/drawing/2014/main" id="{7B78EC99-2B01-BE4E-991F-4FAB25F8C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11789" y="1287273"/>
            <a:ext cx="5740400" cy="5613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087949-37EA-8245-8BCE-2A4539E9F3CB}"/>
              </a:ext>
            </a:extLst>
          </p:cNvPr>
          <p:cNvSpPr/>
          <p:nvPr/>
        </p:nvSpPr>
        <p:spPr>
          <a:xfrm>
            <a:off x="421761" y="5846808"/>
            <a:ext cx="3722400" cy="36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018A6C-E7DA-A04D-B019-AE58875BCFD4}"/>
              </a:ext>
            </a:extLst>
          </p:cNvPr>
          <p:cNvGrpSpPr/>
          <p:nvPr/>
        </p:nvGrpSpPr>
        <p:grpSpPr>
          <a:xfrm>
            <a:off x="8330192" y="3132760"/>
            <a:ext cx="3690496" cy="6593404"/>
            <a:chOff x="3760924" y="1931125"/>
            <a:chExt cx="3690496" cy="659340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3DE2649-99BA-8047-8421-DFC4AAB77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3760924" y="1931125"/>
              <a:ext cx="3690496" cy="659340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595D39-4F6C-EA45-9027-DC4783050CFC}"/>
                </a:ext>
              </a:extLst>
            </p:cNvPr>
            <p:cNvSpPr txBox="1"/>
            <p:nvPr/>
          </p:nvSpPr>
          <p:spPr>
            <a:xfrm>
              <a:off x="3876332" y="2476874"/>
              <a:ext cx="356094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3200" dirty="0">
                <a:solidFill>
                  <a:schemeClr val="bg1"/>
                </a:solidFill>
                <a:latin typeface="Fredoka One" panose="02000000000000000000" pitchFamily="2" charset="77"/>
              </a:endParaRPr>
            </a:p>
            <a:p>
              <a:r>
                <a:rPr lang="en-GB" sz="2400" b="1" dirty="0" err="1">
                  <a:solidFill>
                    <a:schemeClr val="bg1"/>
                  </a:solidFill>
                  <a:latin typeface="Quicksand" pitchFamily="2" charset="77"/>
                </a:rPr>
                <a:t>Ehangodd</a:t>
              </a:r>
              <a:r>
                <a:rPr lang="en-GB" sz="2400" b="1" dirty="0">
                  <a:solidFill>
                    <a:schemeClr val="bg1"/>
                  </a:solidFill>
                  <a:latin typeface="Quicksand" pitchFamily="2" charset="77"/>
                </a:rPr>
                <a:t> y </a:t>
              </a:r>
              <a:r>
                <a:rPr lang="en-GB" sz="2400" b="1" dirty="0" err="1">
                  <a:solidFill>
                    <a:schemeClr val="bg1"/>
                  </a:solidFill>
                  <a:latin typeface="Quicksand" pitchFamily="2" charset="77"/>
                </a:rPr>
                <a:t>diwydiannau</a:t>
              </a:r>
              <a:r>
                <a:rPr lang="en-GB" sz="2400" b="1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400" dirty="0">
                  <a:solidFill>
                    <a:schemeClr val="bg1"/>
                  </a:solidFill>
                  <a:latin typeface="Quicksand" pitchFamily="2" charset="77"/>
                </a:rPr>
                <a:t>a </a:t>
              </a:r>
              <a:r>
                <a:rPr lang="en-GB" sz="2400" dirty="0" err="1">
                  <a:solidFill>
                    <a:schemeClr val="bg1"/>
                  </a:solidFill>
                  <a:latin typeface="Quicksand" pitchFamily="2" charset="77"/>
                </a:rPr>
                <a:t>thyfodd</a:t>
              </a:r>
              <a:r>
                <a:rPr lang="en-GB" sz="2400" dirty="0">
                  <a:solidFill>
                    <a:schemeClr val="bg1"/>
                  </a:solidFill>
                  <a:latin typeface="Quicksand" pitchFamily="2" charset="77"/>
                </a:rPr>
                <a:t> trefi a </a:t>
              </a:r>
              <a:r>
                <a:rPr lang="en-GB" sz="2400" dirty="0" err="1">
                  <a:solidFill>
                    <a:schemeClr val="bg1"/>
                  </a:solidFill>
                  <a:latin typeface="Quicksand" pitchFamily="2" charset="77"/>
                </a:rPr>
                <a:t>phentrefi</a:t>
              </a:r>
              <a:r>
                <a:rPr lang="en-GB" sz="24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Quicksand" pitchFamily="2" charset="77"/>
                </a:rPr>
                <a:t>i</a:t>
              </a:r>
              <a:r>
                <a:rPr lang="en-GB" sz="24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Quicksand" pitchFamily="2" charset="77"/>
                </a:rPr>
                <a:t>ddal</a:t>
              </a:r>
              <a:r>
                <a:rPr lang="en-GB" sz="24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Quicksand" pitchFamily="2" charset="77"/>
                </a:rPr>
                <a:t>mwy</a:t>
              </a:r>
              <a:r>
                <a:rPr lang="en-GB" sz="2400" dirty="0">
                  <a:solidFill>
                    <a:schemeClr val="bg1"/>
                  </a:solidFill>
                  <a:latin typeface="Quicksand" pitchFamily="2" charset="77"/>
                </a:rPr>
                <a:t> a </a:t>
              </a:r>
              <a:r>
                <a:rPr lang="en-GB" sz="2400" dirty="0" err="1">
                  <a:solidFill>
                    <a:schemeClr val="bg1"/>
                  </a:solidFill>
                  <a:latin typeface="Quicksand" pitchFamily="2" charset="77"/>
                </a:rPr>
                <a:t>mwy</a:t>
              </a:r>
              <a:r>
                <a:rPr lang="en-GB" sz="2400" dirty="0">
                  <a:solidFill>
                    <a:schemeClr val="bg1"/>
                  </a:solidFill>
                  <a:latin typeface="Quicksand" pitchFamily="2" charset="77"/>
                </a:rPr>
                <a:t> o </a:t>
              </a:r>
              <a:r>
                <a:rPr lang="en-GB" sz="2400" dirty="0" err="1">
                  <a:solidFill>
                    <a:schemeClr val="bg1"/>
                  </a:solidFill>
                  <a:latin typeface="Quicksand" pitchFamily="2" charset="77"/>
                </a:rPr>
                <a:t>weithwyr</a:t>
              </a:r>
              <a:r>
                <a:rPr lang="en-GB" sz="2400" dirty="0">
                  <a:solidFill>
                    <a:schemeClr val="bg1"/>
                  </a:solidFill>
                  <a:latin typeface="Quicksand" pitchFamily="2" charset="77"/>
                </a:rPr>
                <a:t>.</a:t>
              </a:r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0129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27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4282 L 0.20807 0.073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152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087949-37EA-8245-8BCE-2A4539E9F3CB}"/>
              </a:ext>
            </a:extLst>
          </p:cNvPr>
          <p:cNvSpPr/>
          <p:nvPr/>
        </p:nvSpPr>
        <p:spPr>
          <a:xfrm>
            <a:off x="421761" y="5846808"/>
            <a:ext cx="3722400" cy="36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95D39-4F6C-EA45-9027-DC4783050CFC}"/>
              </a:ext>
            </a:extLst>
          </p:cNvPr>
          <p:cNvSpPr txBox="1"/>
          <p:nvPr/>
        </p:nvSpPr>
        <p:spPr>
          <a:xfrm>
            <a:off x="8517634" y="3678509"/>
            <a:ext cx="3488907" cy="3222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chemeClr val="bg1"/>
              </a:solidFill>
              <a:latin typeface="Fredoka One" panose="02000000000000000000" pitchFamily="2" charset="7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Industries grew along with towns and villages to house the growing workforce.</a:t>
            </a:r>
            <a:endParaRPr lang="en-GB" sz="2400" dirty="0">
              <a:solidFill>
                <a:schemeClr val="bg1"/>
              </a:solidFill>
              <a:latin typeface="Quicksan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200" dirty="0">
              <a:solidFill>
                <a:schemeClr val="bg1"/>
              </a:solidFill>
              <a:latin typeface="Quicksand" pitchFamily="2" charset="77"/>
            </a:endParaRPr>
          </a:p>
          <a:p>
            <a:endParaRPr lang="en-GB" sz="2200" dirty="0">
              <a:solidFill>
                <a:schemeClr val="bg1"/>
              </a:solidFill>
              <a:latin typeface="Quicksand" pitchFamily="2" charset="77"/>
            </a:endParaRP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F4BAF9-B155-2B41-B746-65A088A46998}"/>
              </a:ext>
            </a:extLst>
          </p:cNvPr>
          <p:cNvSpPr txBox="1"/>
          <p:nvPr/>
        </p:nvSpPr>
        <p:spPr>
          <a:xfrm>
            <a:off x="591406" y="342320"/>
            <a:ext cx="991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Diwydiannau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yn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Nyffryn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Dyfrdwy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E3AF9D-7791-2C4B-B23A-0C5337C30E05}"/>
              </a:ext>
            </a:extLst>
          </p:cNvPr>
          <p:cNvGrpSpPr/>
          <p:nvPr/>
        </p:nvGrpSpPr>
        <p:grpSpPr>
          <a:xfrm>
            <a:off x="158173" y="699211"/>
            <a:ext cx="3169831" cy="4976635"/>
            <a:chOff x="158173" y="699211"/>
            <a:chExt cx="3169831" cy="49766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CACCF7-57AA-944A-BD37-483BDA055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173" y="699211"/>
              <a:ext cx="3169831" cy="4976635"/>
            </a:xfrm>
            <a:prstGeom prst="rect">
              <a:avLst/>
            </a:prstGeom>
          </p:spPr>
        </p:pic>
        <p:sp>
          <p:nvSpPr>
            <p:cNvPr id="28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5199870-E06E-7747-AA00-3D82DF46AD19}"/>
                </a:ext>
              </a:extLst>
            </p:cNvPr>
            <p:cNvSpPr/>
            <p:nvPr/>
          </p:nvSpPr>
          <p:spPr>
            <a:xfrm>
              <a:off x="766009" y="4506098"/>
              <a:ext cx="1430284" cy="450764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 err="1">
                  <a:solidFill>
                    <a:srgbClr val="4E6A84"/>
                  </a:solidFill>
                  <a:latin typeface="Quicksand" pitchFamily="2" charset="77"/>
                </a:rPr>
                <a:t>Llechi</a:t>
              </a:r>
              <a:endParaRPr lang="en-GB" sz="20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90FCBA-2B7E-5941-909E-F82273AD86C5}"/>
              </a:ext>
            </a:extLst>
          </p:cNvPr>
          <p:cNvGrpSpPr/>
          <p:nvPr/>
        </p:nvGrpSpPr>
        <p:grpSpPr>
          <a:xfrm>
            <a:off x="3830065" y="941897"/>
            <a:ext cx="3175000" cy="4267200"/>
            <a:chOff x="3830065" y="941897"/>
            <a:chExt cx="3175000" cy="42672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10DB28-7A09-0B49-B46D-BF7CB8895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65" y="941897"/>
              <a:ext cx="3175000" cy="4267200"/>
            </a:xfrm>
            <a:prstGeom prst="rect">
              <a:avLst/>
            </a:prstGeom>
          </p:spPr>
        </p:pic>
        <p:sp>
          <p:nvSpPr>
            <p:cNvPr id="30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DE0C78B-168F-8A43-811B-C241847F8C4E}"/>
                </a:ext>
              </a:extLst>
            </p:cNvPr>
            <p:cNvSpPr/>
            <p:nvPr/>
          </p:nvSpPr>
          <p:spPr>
            <a:xfrm>
              <a:off x="4397925" y="2738611"/>
              <a:ext cx="1211318" cy="37095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 err="1">
                  <a:solidFill>
                    <a:srgbClr val="4E6A84"/>
                  </a:solidFill>
                  <a:latin typeface="Quicksand" pitchFamily="2" charset="77"/>
                </a:rPr>
                <a:t>Haearn</a:t>
              </a:r>
              <a:endParaRPr lang="en-GB" sz="20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4B1D8A-2A7D-A34F-AF4C-53F8FA775C92}"/>
              </a:ext>
            </a:extLst>
          </p:cNvPr>
          <p:cNvGrpSpPr/>
          <p:nvPr/>
        </p:nvGrpSpPr>
        <p:grpSpPr>
          <a:xfrm>
            <a:off x="5609243" y="1206511"/>
            <a:ext cx="3175000" cy="4254500"/>
            <a:chOff x="5601500" y="1566442"/>
            <a:chExt cx="3175000" cy="4254500"/>
          </a:xfrm>
        </p:grpSpPr>
        <p:pic>
          <p:nvPicPr>
            <p:cNvPr id="26" name="Picture 25" descr="A picture containing standing, posing&#10;&#10;Description automatically generated">
              <a:extLst>
                <a:ext uri="{FF2B5EF4-FFF2-40B4-BE49-F238E27FC236}">
                  <a16:creationId xmlns:a16="http://schemas.microsoft.com/office/drawing/2014/main" id="{A7E97451-43AE-0243-A5FC-F281DA85C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1500" y="1566442"/>
              <a:ext cx="3175000" cy="4254500"/>
            </a:xfrm>
            <a:prstGeom prst="rect">
              <a:avLst/>
            </a:prstGeom>
          </p:spPr>
        </p:pic>
        <p:sp>
          <p:nvSpPr>
            <p:cNvPr id="31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B00605D-889B-894F-92C0-41458E050C6B}"/>
                </a:ext>
              </a:extLst>
            </p:cNvPr>
            <p:cNvSpPr/>
            <p:nvPr/>
          </p:nvSpPr>
          <p:spPr>
            <a:xfrm>
              <a:off x="6758706" y="4420265"/>
              <a:ext cx="1746421" cy="454467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 err="1">
                  <a:solidFill>
                    <a:srgbClr val="4E6A84"/>
                  </a:solidFill>
                  <a:latin typeface="Quicksand" pitchFamily="2" charset="77"/>
                </a:rPr>
                <a:t>Calchfaen</a:t>
              </a:r>
              <a:endParaRPr lang="en-GB" sz="20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281EC3-0335-CE41-A294-78524FD29994}"/>
              </a:ext>
            </a:extLst>
          </p:cNvPr>
          <p:cNvGrpSpPr/>
          <p:nvPr/>
        </p:nvGrpSpPr>
        <p:grpSpPr>
          <a:xfrm>
            <a:off x="9100345" y="-97796"/>
            <a:ext cx="3114176" cy="4064000"/>
            <a:chOff x="8667585" y="-508231"/>
            <a:chExt cx="3114176" cy="40640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59CE31E-5CC1-C648-808B-4CEC40B4F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667585" y="-508231"/>
              <a:ext cx="3114176" cy="4064000"/>
            </a:xfrm>
            <a:prstGeom prst="rect">
              <a:avLst/>
            </a:prstGeom>
          </p:spPr>
        </p:pic>
        <p:sp>
          <p:nvSpPr>
            <p:cNvPr id="32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8526CA4-45D9-4A40-8504-C66F0ABF7073}"/>
                </a:ext>
              </a:extLst>
            </p:cNvPr>
            <p:cNvSpPr/>
            <p:nvPr/>
          </p:nvSpPr>
          <p:spPr>
            <a:xfrm>
              <a:off x="8902234" y="1861979"/>
              <a:ext cx="2046589" cy="461187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 err="1">
                  <a:solidFill>
                    <a:srgbClr val="4E6A84"/>
                  </a:solidFill>
                  <a:latin typeface="Quicksand" pitchFamily="2" charset="77"/>
                </a:rPr>
                <a:t>Tywodfaen</a:t>
              </a:r>
              <a:endParaRPr lang="en-GB" sz="20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3D1F28-8C95-7A44-B41F-E5416477614E}"/>
              </a:ext>
            </a:extLst>
          </p:cNvPr>
          <p:cNvGrpSpPr/>
          <p:nvPr/>
        </p:nvGrpSpPr>
        <p:grpSpPr>
          <a:xfrm>
            <a:off x="2195891" y="3227031"/>
            <a:ext cx="3066419" cy="3670471"/>
            <a:chOff x="2195891" y="3227031"/>
            <a:chExt cx="3066419" cy="3670471"/>
          </a:xfrm>
        </p:grpSpPr>
        <p:pic>
          <p:nvPicPr>
            <p:cNvPr id="19" name="Picture 18" descr="A person wearing a costume&#10;&#10;Description automatically generated with low confidence">
              <a:extLst>
                <a:ext uri="{FF2B5EF4-FFF2-40B4-BE49-F238E27FC236}">
                  <a16:creationId xmlns:a16="http://schemas.microsoft.com/office/drawing/2014/main" id="{40659A70-71DE-DB4B-9634-29991217E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4171" y="3227031"/>
              <a:ext cx="3028139" cy="3670471"/>
            </a:xfrm>
            <a:prstGeom prst="rect">
              <a:avLst/>
            </a:prstGeom>
          </p:spPr>
        </p:pic>
        <p:sp>
          <p:nvSpPr>
            <p:cNvPr id="20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4AEF703-9746-F741-8B4F-7A0F967A74B7}"/>
                </a:ext>
              </a:extLst>
            </p:cNvPr>
            <p:cNvSpPr/>
            <p:nvPr/>
          </p:nvSpPr>
          <p:spPr>
            <a:xfrm>
              <a:off x="2195891" y="6096000"/>
              <a:ext cx="1211318" cy="426158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E6A84"/>
                  </a:solidFill>
                  <a:latin typeface="Quicksand" pitchFamily="2" charset="77"/>
                </a:rPr>
                <a:t>Glo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EC718C-9B47-F148-9789-6188BB9A23AD}"/>
              </a:ext>
            </a:extLst>
          </p:cNvPr>
          <p:cNvGrpSpPr/>
          <p:nvPr/>
        </p:nvGrpSpPr>
        <p:grpSpPr>
          <a:xfrm>
            <a:off x="7514346" y="2376816"/>
            <a:ext cx="4197925" cy="4500935"/>
            <a:chOff x="7874315" y="2357065"/>
            <a:chExt cx="4197925" cy="450093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480FC10-67CD-DA48-AE43-62BF30D90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315" y="2357065"/>
              <a:ext cx="3435828" cy="4500935"/>
            </a:xfrm>
            <a:prstGeom prst="rect">
              <a:avLst/>
            </a:prstGeom>
          </p:spPr>
        </p:pic>
        <p:sp>
          <p:nvSpPr>
            <p:cNvPr id="22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E464B27-F823-2547-8729-3AB12464656A}"/>
                </a:ext>
              </a:extLst>
            </p:cNvPr>
            <p:cNvSpPr/>
            <p:nvPr/>
          </p:nvSpPr>
          <p:spPr>
            <a:xfrm>
              <a:off x="9776164" y="4937110"/>
              <a:ext cx="2296076" cy="523901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 err="1">
                  <a:solidFill>
                    <a:srgbClr val="4E6A84"/>
                  </a:solidFill>
                  <a:latin typeface="Quicksand" pitchFamily="2" charset="77"/>
                </a:rPr>
                <a:t>Brics</a:t>
              </a:r>
              <a:r>
                <a:rPr lang="en-GB" sz="2000" b="1" dirty="0">
                  <a:solidFill>
                    <a:srgbClr val="4E6A84"/>
                  </a:solidFill>
                  <a:latin typeface="Quicksand" pitchFamily="2" charset="77"/>
                </a:rPr>
                <a:t> a </a:t>
              </a:r>
              <a:r>
                <a:rPr lang="en-GB" sz="2000" b="1" dirty="0" err="1">
                  <a:solidFill>
                    <a:srgbClr val="4E6A84"/>
                  </a:solidFill>
                  <a:latin typeface="Quicksand" pitchFamily="2" charset="77"/>
                </a:rPr>
                <a:t>Theils</a:t>
              </a:r>
              <a:endParaRPr lang="en-GB" sz="20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803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885AF-E4CA-4643-9F70-5C1F2A681C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7283" y="1290279"/>
            <a:ext cx="11382192" cy="6852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C444F7-5E5D-B842-8AB5-203B1FA367CA}"/>
              </a:ext>
            </a:extLst>
          </p:cNvPr>
          <p:cNvSpPr txBox="1"/>
          <p:nvPr/>
        </p:nvSpPr>
        <p:spPr>
          <a:xfrm>
            <a:off x="580981" y="992389"/>
            <a:ext cx="627994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Ehangodd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chwareli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a’r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pyllau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glo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 ac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adeiladwyd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tramffyrdd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i’w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cysylltu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â’r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gamlas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solidFill>
                <a:srgbClr val="4E6A84"/>
              </a:solidFill>
              <a:latin typeface="Quicksan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3CB86C-4E9E-BD48-9F6E-8C06A80734A1}"/>
              </a:ext>
            </a:extLst>
          </p:cNvPr>
          <p:cNvSpPr txBox="1"/>
          <p:nvPr/>
        </p:nvSpPr>
        <p:spPr>
          <a:xfrm>
            <a:off x="591406" y="342320"/>
            <a:ext cx="991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Diwydiannau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yn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Nyffryn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Dyfrdwy</a:t>
            </a:r>
            <a:endParaRPr lang="en-GB" sz="4000" b="1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4C990B-B761-E345-8EA2-40FB0DD92C05}"/>
              </a:ext>
            </a:extLst>
          </p:cNvPr>
          <p:cNvSpPr/>
          <p:nvPr/>
        </p:nvSpPr>
        <p:spPr>
          <a:xfrm>
            <a:off x="638875" y="3609291"/>
            <a:ext cx="1361782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Chwarel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Lechi</a:t>
            </a:r>
            <a:endParaRPr lang="en-GB" sz="1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1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D13103-07F3-FA49-ACE9-653D4A6EBB55}"/>
              </a:ext>
            </a:extLst>
          </p:cNvPr>
          <p:cNvSpPr/>
          <p:nvPr/>
        </p:nvSpPr>
        <p:spPr>
          <a:xfrm>
            <a:off x="2058474" y="3393682"/>
            <a:ext cx="1196427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Melin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Lechi</a:t>
            </a:r>
            <a:endParaRPr lang="en-GB" sz="1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3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8FA8C2-A012-E04C-BAE6-3ECD359524B9}"/>
              </a:ext>
            </a:extLst>
          </p:cNvPr>
          <p:cNvSpPr/>
          <p:nvPr/>
        </p:nvSpPr>
        <p:spPr>
          <a:xfrm>
            <a:off x="3720954" y="2945894"/>
            <a:ext cx="1845891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Chwareli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Calchfaen</a:t>
            </a:r>
            <a:endParaRPr lang="en-GB" sz="1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20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D52455-7C1E-6643-9300-DB91ADC2642C}"/>
              </a:ext>
            </a:extLst>
          </p:cNvPr>
          <p:cNvSpPr/>
          <p:nvPr/>
        </p:nvSpPr>
        <p:spPr>
          <a:xfrm>
            <a:off x="6400291" y="1904331"/>
            <a:ext cx="1211318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Pyllau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Glo</a:t>
            </a:r>
          </a:p>
        </p:txBody>
      </p:sp>
      <p:sp>
        <p:nvSpPr>
          <p:cNvPr id="21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C6EE81-2211-D445-B796-96502B819617}"/>
              </a:ext>
            </a:extLst>
          </p:cNvPr>
          <p:cNvSpPr/>
          <p:nvPr/>
        </p:nvSpPr>
        <p:spPr>
          <a:xfrm>
            <a:off x="7547813" y="2190896"/>
            <a:ext cx="1378258" cy="392307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Gweithfeydd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Haearn</a:t>
            </a:r>
            <a:endParaRPr lang="en-GB" sz="1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22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0A4AFD-3B2D-474B-8CC0-5FFB9A588107}"/>
              </a:ext>
            </a:extLst>
          </p:cNvPr>
          <p:cNvSpPr/>
          <p:nvPr/>
        </p:nvSpPr>
        <p:spPr>
          <a:xfrm>
            <a:off x="8005937" y="2819185"/>
            <a:ext cx="2029134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Chwareli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Tywodfaen</a:t>
            </a:r>
            <a:endParaRPr lang="en-GB" sz="1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CDD715-6F66-694D-9A7E-BB6A43AB1061}"/>
              </a:ext>
            </a:extLst>
          </p:cNvPr>
          <p:cNvCxnSpPr>
            <a:cxnSpLocks/>
          </p:cNvCxnSpPr>
          <p:nvPr/>
        </p:nvCxnSpPr>
        <p:spPr>
          <a:xfrm flipH="1" flipV="1">
            <a:off x="7266387" y="2142945"/>
            <a:ext cx="278390" cy="851954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D65F3D-6442-A741-8998-F6B2E31872E9}"/>
              </a:ext>
            </a:extLst>
          </p:cNvPr>
          <p:cNvCxnSpPr>
            <a:cxnSpLocks/>
          </p:cNvCxnSpPr>
          <p:nvPr/>
        </p:nvCxnSpPr>
        <p:spPr>
          <a:xfrm flipV="1">
            <a:off x="7544777" y="2523326"/>
            <a:ext cx="159091" cy="471573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44FA9F9-EB54-B541-8BD5-99C86C7B9F17}"/>
              </a:ext>
            </a:extLst>
          </p:cNvPr>
          <p:cNvCxnSpPr>
            <a:cxnSpLocks/>
          </p:cNvCxnSpPr>
          <p:nvPr/>
        </p:nvCxnSpPr>
        <p:spPr>
          <a:xfrm flipV="1">
            <a:off x="7782493" y="3072833"/>
            <a:ext cx="288587" cy="213293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phic 31" descr="Star with solid fill">
            <a:extLst>
              <a:ext uri="{FF2B5EF4-FFF2-40B4-BE49-F238E27FC236}">
                <a16:creationId xmlns:a16="http://schemas.microsoft.com/office/drawing/2014/main" id="{9F7A5417-E590-C946-945F-B569CBF0A8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7186" y="3140684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004165-83C7-8B40-8401-CB7E025C20F9}"/>
              </a:ext>
            </a:extLst>
          </p:cNvPr>
          <p:cNvCxnSpPr>
            <a:cxnSpLocks/>
          </p:cNvCxnSpPr>
          <p:nvPr/>
        </p:nvCxnSpPr>
        <p:spPr>
          <a:xfrm flipH="1" flipV="1">
            <a:off x="6729769" y="2835474"/>
            <a:ext cx="484877" cy="184088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EFF547F-59C3-6140-86F6-76826D1E2785}"/>
              </a:ext>
            </a:extLst>
          </p:cNvPr>
          <p:cNvCxnSpPr>
            <a:cxnSpLocks/>
          </p:cNvCxnSpPr>
          <p:nvPr/>
        </p:nvCxnSpPr>
        <p:spPr>
          <a:xfrm flipH="1" flipV="1">
            <a:off x="5125246" y="3168678"/>
            <a:ext cx="195276" cy="411699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39" descr="Star with solid fill">
            <a:extLst>
              <a:ext uri="{FF2B5EF4-FFF2-40B4-BE49-F238E27FC236}">
                <a16:creationId xmlns:a16="http://schemas.microsoft.com/office/drawing/2014/main" id="{4CFA7DC5-73B6-E541-81D8-36F09DC15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3787" y="3306575"/>
            <a:ext cx="426910" cy="426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1110693-F179-F243-942F-CA739A2B2F34}"/>
              </a:ext>
            </a:extLst>
          </p:cNvPr>
          <p:cNvCxnSpPr>
            <a:cxnSpLocks/>
          </p:cNvCxnSpPr>
          <p:nvPr/>
        </p:nvCxnSpPr>
        <p:spPr>
          <a:xfrm flipH="1" flipV="1">
            <a:off x="2533654" y="3607137"/>
            <a:ext cx="313285" cy="1092810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42" descr="Star with solid fill">
            <a:extLst>
              <a:ext uri="{FF2B5EF4-FFF2-40B4-BE49-F238E27FC236}">
                <a16:creationId xmlns:a16="http://schemas.microsoft.com/office/drawing/2014/main" id="{A136F015-E1D3-8740-89E9-6957627F0A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3863" y="4517860"/>
            <a:ext cx="426910" cy="426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42DE4E-CA1A-B943-B182-B75E1D182127}"/>
              </a:ext>
            </a:extLst>
          </p:cNvPr>
          <p:cNvCxnSpPr>
            <a:cxnSpLocks/>
          </p:cNvCxnSpPr>
          <p:nvPr/>
        </p:nvCxnSpPr>
        <p:spPr>
          <a:xfrm flipH="1" flipV="1">
            <a:off x="1851583" y="3687001"/>
            <a:ext cx="213454" cy="656057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0DBCA-09AC-3340-936F-3C3546EE5889}"/>
              </a:ext>
            </a:extLst>
          </p:cNvPr>
          <p:cNvSpPr/>
          <p:nvPr/>
        </p:nvSpPr>
        <p:spPr>
          <a:xfrm>
            <a:off x="5430748" y="5310645"/>
            <a:ext cx="1845891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Chwareli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Calchfaen</a:t>
            </a:r>
            <a:endParaRPr lang="en-GB" sz="1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9681A59-B6D5-A04D-9167-7E324126951B}"/>
              </a:ext>
            </a:extLst>
          </p:cNvPr>
          <p:cNvCxnSpPr>
            <a:cxnSpLocks/>
          </p:cNvCxnSpPr>
          <p:nvPr/>
        </p:nvCxnSpPr>
        <p:spPr>
          <a:xfrm flipH="1">
            <a:off x="7025917" y="4612201"/>
            <a:ext cx="505852" cy="789429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Graphic 55" descr="Star with solid fill">
            <a:extLst>
              <a:ext uri="{FF2B5EF4-FFF2-40B4-BE49-F238E27FC236}">
                <a16:creationId xmlns:a16="http://schemas.microsoft.com/office/drawing/2014/main" id="{BF6B3835-3CC7-7E43-AB87-5CCE6B33F7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53170">
            <a:off x="1848407" y="4133597"/>
            <a:ext cx="426910" cy="426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09C6CA-62F4-544D-A822-6F8F3AEE7D34}"/>
              </a:ext>
            </a:extLst>
          </p:cNvPr>
          <p:cNvSpPr/>
          <p:nvPr/>
        </p:nvSpPr>
        <p:spPr>
          <a:xfrm>
            <a:off x="7394361" y="5108472"/>
            <a:ext cx="1493576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Odynnau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Calch</a:t>
            </a:r>
            <a:endParaRPr lang="en-GB" sz="1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D131576-BCA8-9E41-A892-983E310378D1}"/>
              </a:ext>
            </a:extLst>
          </p:cNvPr>
          <p:cNvCxnSpPr>
            <a:cxnSpLocks/>
          </p:cNvCxnSpPr>
          <p:nvPr/>
        </p:nvCxnSpPr>
        <p:spPr>
          <a:xfrm flipH="1" flipV="1">
            <a:off x="7852640" y="4108417"/>
            <a:ext cx="313285" cy="1092810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FB39473-ABD8-A748-9E7A-1A5647F131B9}"/>
              </a:ext>
            </a:extLst>
          </p:cNvPr>
          <p:cNvCxnSpPr>
            <a:cxnSpLocks/>
          </p:cNvCxnSpPr>
          <p:nvPr/>
        </p:nvCxnSpPr>
        <p:spPr>
          <a:xfrm flipH="1" flipV="1">
            <a:off x="8081518" y="4165847"/>
            <a:ext cx="84407" cy="957162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phic 61" descr="Star with solid fill">
            <a:extLst>
              <a:ext uri="{FF2B5EF4-FFF2-40B4-BE49-F238E27FC236}">
                <a16:creationId xmlns:a16="http://schemas.microsoft.com/office/drawing/2014/main" id="{E8FED6C1-0244-324E-8370-EBE776B8EB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3868" y="3708566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raphic 62" descr="Star with solid fill">
            <a:extLst>
              <a:ext uri="{FF2B5EF4-FFF2-40B4-BE49-F238E27FC236}">
                <a16:creationId xmlns:a16="http://schemas.microsoft.com/office/drawing/2014/main" id="{93F842C4-D578-A34B-826B-B9C252F485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1584" y="3801321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D23C9AD-4D90-2443-8C88-0C168E688341}"/>
              </a:ext>
            </a:extLst>
          </p:cNvPr>
          <p:cNvSpPr/>
          <p:nvPr/>
        </p:nvSpPr>
        <p:spPr>
          <a:xfrm>
            <a:off x="10562390" y="3880256"/>
            <a:ext cx="1211318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Pyllau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Glo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910AF5-FE1B-284F-A2A0-1F25919E9A45}"/>
              </a:ext>
            </a:extLst>
          </p:cNvPr>
          <p:cNvCxnSpPr>
            <a:cxnSpLocks/>
          </p:cNvCxnSpPr>
          <p:nvPr/>
        </p:nvCxnSpPr>
        <p:spPr>
          <a:xfrm flipV="1">
            <a:off x="9886747" y="4165847"/>
            <a:ext cx="1442399" cy="450109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Graphic 65" descr="Star with solid fill">
            <a:extLst>
              <a:ext uri="{FF2B5EF4-FFF2-40B4-BE49-F238E27FC236}">
                <a16:creationId xmlns:a16="http://schemas.microsoft.com/office/drawing/2014/main" id="{845EB09D-1148-2A4E-BCA2-80952A4108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7140" y="4471584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E4FC899-0E74-C542-892B-3525570871B5}"/>
              </a:ext>
            </a:extLst>
          </p:cNvPr>
          <p:cNvCxnSpPr>
            <a:cxnSpLocks/>
          </p:cNvCxnSpPr>
          <p:nvPr/>
        </p:nvCxnSpPr>
        <p:spPr>
          <a:xfrm flipH="1" flipV="1">
            <a:off x="10668239" y="5642086"/>
            <a:ext cx="271995" cy="921278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313D88-8038-3242-84D7-674276DF5167}"/>
              </a:ext>
            </a:extLst>
          </p:cNvPr>
          <p:cNvSpPr/>
          <p:nvPr/>
        </p:nvSpPr>
        <p:spPr>
          <a:xfrm>
            <a:off x="10038028" y="6311462"/>
            <a:ext cx="1211318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Pyllau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Glo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970BB42-EEFD-FF40-8011-11E3D5674811}"/>
              </a:ext>
            </a:extLst>
          </p:cNvPr>
          <p:cNvCxnSpPr>
            <a:cxnSpLocks/>
          </p:cNvCxnSpPr>
          <p:nvPr/>
        </p:nvCxnSpPr>
        <p:spPr>
          <a:xfrm flipV="1">
            <a:off x="10909044" y="5482818"/>
            <a:ext cx="86816" cy="936676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388125B-411E-3B43-982C-AE60CDC44110}"/>
              </a:ext>
            </a:extLst>
          </p:cNvPr>
          <p:cNvCxnSpPr>
            <a:cxnSpLocks/>
          </p:cNvCxnSpPr>
          <p:nvPr/>
        </p:nvCxnSpPr>
        <p:spPr>
          <a:xfrm flipV="1">
            <a:off x="9239735" y="5926842"/>
            <a:ext cx="225089" cy="429898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E46A25-11ED-1F4F-99FF-3F9AA688E969}"/>
              </a:ext>
            </a:extLst>
          </p:cNvPr>
          <p:cNvSpPr/>
          <p:nvPr/>
        </p:nvSpPr>
        <p:spPr>
          <a:xfrm>
            <a:off x="8165925" y="6275333"/>
            <a:ext cx="1406890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Chwarel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Lechi</a:t>
            </a:r>
            <a:endParaRPr lang="en-GB" sz="1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80" name="Graphic 79" descr="Star with solid fill">
            <a:extLst>
              <a:ext uri="{FF2B5EF4-FFF2-40B4-BE49-F238E27FC236}">
                <a16:creationId xmlns:a16="http://schemas.microsoft.com/office/drawing/2014/main" id="{82D79C84-893F-4F48-9A07-10EDA35D02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390" y="5564552"/>
            <a:ext cx="577239" cy="577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C8EBDD-7341-AC45-806E-39B715E79CBA}"/>
              </a:ext>
            </a:extLst>
          </p:cNvPr>
          <p:cNvSpPr/>
          <p:nvPr/>
        </p:nvSpPr>
        <p:spPr>
          <a:xfrm>
            <a:off x="8930201" y="3367681"/>
            <a:ext cx="1263619" cy="426909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Gweithfeydd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Brics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Theils</a:t>
            </a:r>
            <a:endParaRPr lang="en-GB" sz="1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5E19EBE-2842-C946-ADDE-C33AAEDF8541}"/>
              </a:ext>
            </a:extLst>
          </p:cNvPr>
          <p:cNvCxnSpPr>
            <a:cxnSpLocks/>
            <a:endCxn id="82" idx="1"/>
          </p:cNvCxnSpPr>
          <p:nvPr/>
        </p:nvCxnSpPr>
        <p:spPr>
          <a:xfrm flipV="1">
            <a:off x="8579920" y="3581136"/>
            <a:ext cx="350281" cy="111772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Graphic 85" descr="Star with solid fill">
            <a:extLst>
              <a:ext uri="{FF2B5EF4-FFF2-40B4-BE49-F238E27FC236}">
                <a16:creationId xmlns:a16="http://schemas.microsoft.com/office/drawing/2014/main" id="{6737FF9A-8561-D849-B5FB-2549AAAE5E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4424" y="3464056"/>
            <a:ext cx="359966" cy="35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2E4CFFBE-1D55-1A4C-AD8A-A2A2C3C8D4E8}"/>
              </a:ext>
            </a:extLst>
          </p:cNvPr>
          <p:cNvSpPr/>
          <p:nvPr/>
        </p:nvSpPr>
        <p:spPr>
          <a:xfrm>
            <a:off x="580981" y="1776257"/>
            <a:ext cx="5764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D78643"/>
                </a:solidFill>
                <a:latin typeface="Quicksand" pitchFamily="2" charset="77"/>
              </a:rPr>
              <a:t>Agorwyd</a:t>
            </a:r>
            <a:r>
              <a:rPr lang="en-US" b="1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b="1" dirty="0" err="1">
                <a:solidFill>
                  <a:srgbClr val="D78643"/>
                </a:solidFill>
                <a:latin typeface="Quicksand" pitchFamily="2" charset="77"/>
              </a:rPr>
              <a:t>gweithfeydd</a:t>
            </a:r>
            <a:r>
              <a:rPr lang="en-US" b="1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b="1" dirty="0" err="1">
                <a:solidFill>
                  <a:srgbClr val="D78643"/>
                </a:solidFill>
                <a:latin typeface="Quicksand" pitchFamily="2" charset="77"/>
              </a:rPr>
              <a:t>haearn</a:t>
            </a:r>
            <a:r>
              <a:rPr lang="en-US" b="1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dirty="0">
                <a:solidFill>
                  <a:srgbClr val="D78643"/>
                </a:solidFill>
                <a:latin typeface="Quicksand" pitchFamily="2" charset="77"/>
              </a:rPr>
              <a:t>a</a:t>
            </a:r>
            <a:r>
              <a:rPr lang="en-US" b="1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b="1" dirty="0" err="1">
                <a:solidFill>
                  <a:srgbClr val="D78643"/>
                </a:solidFill>
                <a:latin typeface="Quicksand" pitchFamily="2" charset="77"/>
              </a:rPr>
              <a:t>gweithfeydd</a:t>
            </a:r>
            <a:r>
              <a:rPr lang="en-US" b="1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b="1" dirty="0" err="1">
                <a:solidFill>
                  <a:srgbClr val="D78643"/>
                </a:solidFill>
                <a:latin typeface="Quicksand" pitchFamily="2" charset="77"/>
              </a:rPr>
              <a:t>brics</a:t>
            </a:r>
            <a:r>
              <a:rPr lang="en-US" b="1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b="1" dirty="0" err="1">
                <a:solidFill>
                  <a:srgbClr val="D78643"/>
                </a:solidFill>
                <a:latin typeface="Quicksand" pitchFamily="2" charset="77"/>
              </a:rPr>
              <a:t>gan</a:t>
            </a:r>
            <a:r>
              <a:rPr lang="en-US" b="1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itchFamily="2" charset="77"/>
              </a:rPr>
              <a:t>ddefnyddio’r</a:t>
            </a:r>
            <a:r>
              <a:rPr lang="en-US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itchFamily="2" charset="77"/>
              </a:rPr>
              <a:t>haearnfaen</a:t>
            </a:r>
            <a:r>
              <a:rPr lang="en-US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itchFamily="2" charset="77"/>
              </a:rPr>
              <a:t>a’r</a:t>
            </a:r>
            <a:r>
              <a:rPr lang="en-US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itchFamily="2" charset="77"/>
              </a:rPr>
              <a:t>clai</a:t>
            </a:r>
            <a:r>
              <a:rPr lang="en-US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itchFamily="2" charset="77"/>
              </a:rPr>
              <a:t>lleol</a:t>
            </a:r>
            <a:r>
              <a:rPr lang="en-US" dirty="0">
                <a:solidFill>
                  <a:srgbClr val="D78643"/>
                </a:solidFill>
                <a:latin typeface="Quicksand" pitchFamily="2" charset="77"/>
              </a:rPr>
              <a:t>. </a:t>
            </a:r>
            <a:r>
              <a:rPr lang="en-US" dirty="0" err="1">
                <a:solidFill>
                  <a:srgbClr val="D78643"/>
                </a:solidFill>
                <a:latin typeface="Quicksand" pitchFamily="2" charset="77"/>
              </a:rPr>
              <a:t>Adeiladwyd</a:t>
            </a:r>
            <a:r>
              <a:rPr lang="en-US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b="1" dirty="0" err="1">
                <a:solidFill>
                  <a:srgbClr val="D78643"/>
                </a:solidFill>
                <a:latin typeface="Quicksand" pitchFamily="2" charset="77"/>
              </a:rPr>
              <a:t>odynnau</a:t>
            </a:r>
            <a:r>
              <a:rPr lang="en-US" b="1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b="1" dirty="0" err="1">
                <a:solidFill>
                  <a:srgbClr val="D78643"/>
                </a:solidFill>
                <a:latin typeface="Quicksand" pitchFamily="2" charset="77"/>
              </a:rPr>
              <a:t>calch</a:t>
            </a:r>
            <a:r>
              <a:rPr lang="en-US" b="1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itchFamily="2" charset="77"/>
              </a:rPr>
              <a:t>wrth</a:t>
            </a:r>
            <a:r>
              <a:rPr lang="en-US" dirty="0">
                <a:solidFill>
                  <a:srgbClr val="D78643"/>
                </a:solidFill>
                <a:latin typeface="Quicksand" pitchFamily="2" charset="77"/>
              </a:rPr>
              <a:t> </a:t>
            </a:r>
            <a:br>
              <a:rPr lang="en-US" dirty="0">
                <a:solidFill>
                  <a:srgbClr val="D78643"/>
                </a:solidFill>
                <a:latin typeface="Quicksand" pitchFamily="2" charset="77"/>
              </a:rPr>
            </a:br>
            <a:r>
              <a:rPr lang="en-US" dirty="0" err="1">
                <a:solidFill>
                  <a:srgbClr val="D78643"/>
                </a:solidFill>
                <a:latin typeface="Quicksand" pitchFamily="2" charset="77"/>
              </a:rPr>
              <a:t>ochr</a:t>
            </a:r>
            <a:r>
              <a:rPr lang="en-US" dirty="0">
                <a:solidFill>
                  <a:srgbClr val="D78643"/>
                </a:solidFill>
                <a:latin typeface="Quicksand" pitchFamily="2" charset="77"/>
              </a:rPr>
              <a:t> y </a:t>
            </a:r>
            <a:r>
              <a:rPr lang="en-US" dirty="0" err="1">
                <a:solidFill>
                  <a:srgbClr val="D78643"/>
                </a:solidFill>
                <a:latin typeface="Quicksand" pitchFamily="2" charset="77"/>
              </a:rPr>
              <a:t>gamlas</a:t>
            </a:r>
            <a:r>
              <a:rPr lang="en-US" dirty="0">
                <a:solidFill>
                  <a:srgbClr val="D78643"/>
                </a:solidFill>
                <a:latin typeface="Quicksand" pitchFamily="2" charset="77"/>
              </a:rPr>
              <a:t>.</a:t>
            </a:r>
            <a:endParaRPr lang="en-US" sz="1600" dirty="0">
              <a:solidFill>
                <a:srgbClr val="D78643"/>
              </a:solidFill>
              <a:latin typeface="Quicksand" pitchFamily="2" charset="77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0F8F1CC-2E94-6140-8A38-C248EA4053CC}"/>
              </a:ext>
            </a:extLst>
          </p:cNvPr>
          <p:cNvCxnSpPr>
            <a:cxnSpLocks/>
          </p:cNvCxnSpPr>
          <p:nvPr/>
        </p:nvCxnSpPr>
        <p:spPr>
          <a:xfrm flipH="1" flipV="1">
            <a:off x="5456101" y="3127223"/>
            <a:ext cx="344443" cy="206954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Graphic 68" descr="Star with solid fill">
            <a:extLst>
              <a:ext uri="{FF2B5EF4-FFF2-40B4-BE49-F238E27FC236}">
                <a16:creationId xmlns:a16="http://schemas.microsoft.com/office/drawing/2014/main" id="{37919B75-A46D-F144-BD61-CA97BE97CF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9554" y="4187972"/>
            <a:ext cx="577239" cy="577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B44364-4BCF-2B45-8F6A-F34C9252F07D}"/>
              </a:ext>
            </a:extLst>
          </p:cNvPr>
          <p:cNvCxnSpPr>
            <a:cxnSpLocks/>
          </p:cNvCxnSpPr>
          <p:nvPr/>
        </p:nvCxnSpPr>
        <p:spPr>
          <a:xfrm>
            <a:off x="10316811" y="5303827"/>
            <a:ext cx="0" cy="172174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ACC0FA2-EDD4-D345-96A7-9FE76BC78C5C}"/>
              </a:ext>
            </a:extLst>
          </p:cNvPr>
          <p:cNvCxnSpPr>
            <a:cxnSpLocks/>
          </p:cNvCxnSpPr>
          <p:nvPr/>
        </p:nvCxnSpPr>
        <p:spPr>
          <a:xfrm flipH="1">
            <a:off x="9536201" y="5509133"/>
            <a:ext cx="801305" cy="233054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69AFC7E-879D-C944-97B6-0D13FF577391}"/>
              </a:ext>
            </a:extLst>
          </p:cNvPr>
          <p:cNvCxnSpPr>
            <a:cxnSpLocks/>
          </p:cNvCxnSpPr>
          <p:nvPr/>
        </p:nvCxnSpPr>
        <p:spPr>
          <a:xfrm flipH="1">
            <a:off x="688767" y="1724858"/>
            <a:ext cx="1311890" cy="0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2F7E40-A450-2842-A45B-56B6927036F8}"/>
              </a:ext>
            </a:extLst>
          </p:cNvPr>
          <p:cNvCxnSpPr>
            <a:cxnSpLocks/>
          </p:cNvCxnSpPr>
          <p:nvPr/>
        </p:nvCxnSpPr>
        <p:spPr>
          <a:xfrm>
            <a:off x="2176427" y="4446420"/>
            <a:ext cx="196472" cy="131758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 descr="A picture containing cheese&#10;&#10;Description automatically generated">
            <a:extLst>
              <a:ext uri="{FF2B5EF4-FFF2-40B4-BE49-F238E27FC236}">
                <a16:creationId xmlns:a16="http://schemas.microsoft.com/office/drawing/2014/main" id="{C154861F-EA1E-D645-A15B-84A9B93193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284" y="3090920"/>
            <a:ext cx="1136288" cy="653366"/>
          </a:xfrm>
          <a:prstGeom prst="rect">
            <a:avLst/>
          </a:prstGeom>
        </p:spPr>
      </p:pic>
      <p:pic>
        <p:nvPicPr>
          <p:cNvPr id="101" name="Picture 100" descr="A picture containing text&#10;&#10;Description automatically generated">
            <a:extLst>
              <a:ext uri="{FF2B5EF4-FFF2-40B4-BE49-F238E27FC236}">
                <a16:creationId xmlns:a16="http://schemas.microsoft.com/office/drawing/2014/main" id="{9C0FD730-A5CC-0445-8C04-3FACC2298B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416" y="1901995"/>
            <a:ext cx="1074183" cy="617656"/>
          </a:xfrm>
          <a:prstGeom prst="rect">
            <a:avLst/>
          </a:prstGeom>
        </p:spPr>
      </p:pic>
      <p:pic>
        <p:nvPicPr>
          <p:cNvPr id="108" name="Picture 107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DF2E353A-6BE8-674D-8831-0E747F09AE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098" y="1498368"/>
            <a:ext cx="540329" cy="685802"/>
          </a:xfrm>
          <a:prstGeom prst="rect">
            <a:avLst/>
          </a:prstGeom>
        </p:spPr>
      </p:pic>
      <p:pic>
        <p:nvPicPr>
          <p:cNvPr id="110" name="Picture 109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9A75826B-1232-BE4E-B892-613FC0355C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309" y="2730624"/>
            <a:ext cx="557445" cy="707526"/>
          </a:xfrm>
          <a:prstGeom prst="rect">
            <a:avLst/>
          </a:prstGeom>
        </p:spPr>
      </p:pic>
      <p:pic>
        <p:nvPicPr>
          <p:cNvPr id="111" name="Picture 110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EF6BD265-5256-3C4E-9C2D-9EEFC74188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863" y="3847398"/>
            <a:ext cx="540329" cy="685802"/>
          </a:xfrm>
          <a:prstGeom prst="rect">
            <a:avLst/>
          </a:prstGeom>
        </p:spPr>
      </p:pic>
      <p:pic>
        <p:nvPicPr>
          <p:cNvPr id="118" name="Picture 117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3A80D100-D4A6-1A4F-9AFC-1A1A5D8077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197" y="4717015"/>
            <a:ext cx="639749" cy="811988"/>
          </a:xfrm>
          <a:prstGeom prst="rect">
            <a:avLst/>
          </a:prstGeom>
        </p:spPr>
      </p:pic>
      <p:pic>
        <p:nvPicPr>
          <p:cNvPr id="119" name="Picture 118" descr="A picture containing lit, dark&#10;&#10;Description automatically generated">
            <a:extLst>
              <a:ext uri="{FF2B5EF4-FFF2-40B4-BE49-F238E27FC236}">
                <a16:creationId xmlns:a16="http://schemas.microsoft.com/office/drawing/2014/main" id="{71AB702D-B94D-A645-91B5-9BD5945B96A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071" y="3334177"/>
            <a:ext cx="850652" cy="489125"/>
          </a:xfrm>
          <a:prstGeom prst="rect">
            <a:avLst/>
          </a:prstGeom>
        </p:spPr>
      </p:pic>
      <p:sp>
        <p:nvSpPr>
          <p:cNvPr id="121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4A25CE3-6317-8940-85B8-DD21AEB70C53}"/>
              </a:ext>
            </a:extLst>
          </p:cNvPr>
          <p:cNvSpPr/>
          <p:nvPr/>
        </p:nvSpPr>
        <p:spPr>
          <a:xfrm>
            <a:off x="5613353" y="2610148"/>
            <a:ext cx="1267321" cy="426909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Gweithfeydd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Brics</a:t>
            </a:r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Theils</a:t>
            </a:r>
            <a:endParaRPr lang="en-GB" sz="1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122" name="Picture 121" descr="A picture containing lit, dark&#10;&#10;Description automatically generated">
            <a:extLst>
              <a:ext uri="{FF2B5EF4-FFF2-40B4-BE49-F238E27FC236}">
                <a16:creationId xmlns:a16="http://schemas.microsoft.com/office/drawing/2014/main" id="{EF248B47-55DD-914B-A37B-0CD0D00FA1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725" y="2318144"/>
            <a:ext cx="766189" cy="440559"/>
          </a:xfrm>
          <a:prstGeom prst="rect">
            <a:avLst/>
          </a:prstGeom>
        </p:spPr>
      </p:pic>
      <p:pic>
        <p:nvPicPr>
          <p:cNvPr id="124" name="Picture 123" descr="A picture containing cheese&#10;&#10;Description automatically generated">
            <a:extLst>
              <a:ext uri="{FF2B5EF4-FFF2-40B4-BE49-F238E27FC236}">
                <a16:creationId xmlns:a16="http://schemas.microsoft.com/office/drawing/2014/main" id="{545D096D-CBAE-B241-9B87-D839E783A67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155" y="6146185"/>
            <a:ext cx="1010136" cy="580828"/>
          </a:xfrm>
          <a:prstGeom prst="rect">
            <a:avLst/>
          </a:prstGeom>
        </p:spPr>
      </p:pic>
      <p:pic>
        <p:nvPicPr>
          <p:cNvPr id="125" name="Picture 124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55685CD3-E4B9-C84A-B7CD-409FD6C41E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552" y="6033716"/>
            <a:ext cx="540329" cy="685802"/>
          </a:xfrm>
          <a:prstGeom prst="rect">
            <a:avLst/>
          </a:prstGeom>
        </p:spPr>
      </p:pic>
      <p:pic>
        <p:nvPicPr>
          <p:cNvPr id="126" name="Picture 125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79509490-23B2-AE47-A020-40F178E1F0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201" y="4923420"/>
            <a:ext cx="533152" cy="676693"/>
          </a:xfrm>
          <a:prstGeom prst="rect">
            <a:avLst/>
          </a:prstGeom>
        </p:spPr>
      </p:pic>
      <p:pic>
        <p:nvPicPr>
          <p:cNvPr id="128" name="Picture 127" descr="A picture containing cheese&#10;&#10;Description automatically generated">
            <a:extLst>
              <a:ext uri="{FF2B5EF4-FFF2-40B4-BE49-F238E27FC236}">
                <a16:creationId xmlns:a16="http://schemas.microsoft.com/office/drawing/2014/main" id="{E5B79C44-8113-424F-B23D-4DB3B6B059D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128" y="2210823"/>
            <a:ext cx="1370756" cy="788184"/>
          </a:xfrm>
          <a:prstGeom prst="rect">
            <a:avLst/>
          </a:prstGeom>
        </p:spPr>
      </p:pic>
      <p:sp>
        <p:nvSpPr>
          <p:cNvPr id="129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2A2894-2EE5-7B4C-AE23-A444F436C27F}"/>
              </a:ext>
            </a:extLst>
          </p:cNvPr>
          <p:cNvSpPr/>
          <p:nvPr/>
        </p:nvSpPr>
        <p:spPr>
          <a:xfrm>
            <a:off x="9886747" y="575436"/>
            <a:ext cx="2049833" cy="642779"/>
          </a:xfrm>
          <a:prstGeom prst="roundRect">
            <a:avLst>
              <a:gd name="adj" fmla="val 33750"/>
            </a:avLst>
          </a:prstGeom>
          <a:solidFill>
            <a:srgbClr val="9FB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               = </a:t>
            </a:r>
            <a:r>
              <a:rPr lang="en-GB" sz="1200" b="1" dirty="0" err="1">
                <a:solidFill>
                  <a:srgbClr val="4E6A84"/>
                </a:solidFill>
                <a:latin typeface="Quicksand" pitchFamily="2" charset="77"/>
              </a:rPr>
              <a:t>Tramffordd</a:t>
            </a:r>
            <a:endParaRPr lang="en-GB" sz="1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C418F4C3-DE58-6743-B7DC-1A4411E5552A}"/>
              </a:ext>
            </a:extLst>
          </p:cNvPr>
          <p:cNvCxnSpPr>
            <a:cxnSpLocks/>
          </p:cNvCxnSpPr>
          <p:nvPr/>
        </p:nvCxnSpPr>
        <p:spPr>
          <a:xfrm flipH="1">
            <a:off x="10042743" y="901891"/>
            <a:ext cx="561583" cy="0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6344B566-9BAB-8544-8F99-05B98741CB50}"/>
              </a:ext>
            </a:extLst>
          </p:cNvPr>
          <p:cNvSpPr txBox="1"/>
          <p:nvPr/>
        </p:nvSpPr>
        <p:spPr>
          <a:xfrm>
            <a:off x="4380478" y="4508853"/>
            <a:ext cx="299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LLANGOLLEN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E5455EE-A515-1340-BAA1-D9312D088594}"/>
              </a:ext>
            </a:extLst>
          </p:cNvPr>
          <p:cNvCxnSpPr>
            <a:cxnSpLocks/>
          </p:cNvCxnSpPr>
          <p:nvPr/>
        </p:nvCxnSpPr>
        <p:spPr>
          <a:xfrm flipV="1">
            <a:off x="2406146" y="4583202"/>
            <a:ext cx="381598" cy="10394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3BCA7DC-CF93-8D40-9532-EE1167F126D7}"/>
              </a:ext>
            </a:extLst>
          </p:cNvPr>
          <p:cNvCxnSpPr>
            <a:cxnSpLocks/>
          </p:cNvCxnSpPr>
          <p:nvPr/>
        </p:nvCxnSpPr>
        <p:spPr>
          <a:xfrm>
            <a:off x="5323545" y="3651464"/>
            <a:ext cx="213641" cy="325579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F7811E0-A6B1-0540-BDAF-010429E7E802}"/>
              </a:ext>
            </a:extLst>
          </p:cNvPr>
          <p:cNvCxnSpPr>
            <a:cxnSpLocks/>
          </p:cNvCxnSpPr>
          <p:nvPr/>
        </p:nvCxnSpPr>
        <p:spPr>
          <a:xfrm>
            <a:off x="5800544" y="3368448"/>
            <a:ext cx="20230" cy="383686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2423DFA-AEE2-AE46-A486-E2446C84F18E}"/>
              </a:ext>
            </a:extLst>
          </p:cNvPr>
          <p:cNvCxnSpPr>
            <a:cxnSpLocks/>
          </p:cNvCxnSpPr>
          <p:nvPr/>
        </p:nvCxnSpPr>
        <p:spPr>
          <a:xfrm flipH="1">
            <a:off x="8393302" y="3687001"/>
            <a:ext cx="161610" cy="181330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36405AA-7DC6-B443-AED4-77A9DBDF5BD1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7657397" y="3999451"/>
            <a:ext cx="191914" cy="320372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98410F0-522A-6340-BF5C-D8E2B18D6CEB}"/>
              </a:ext>
            </a:extLst>
          </p:cNvPr>
          <p:cNvCxnSpPr>
            <a:cxnSpLocks/>
          </p:cNvCxnSpPr>
          <p:nvPr/>
        </p:nvCxnSpPr>
        <p:spPr>
          <a:xfrm>
            <a:off x="9998025" y="5066677"/>
            <a:ext cx="302175" cy="255378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3F134DC-A02D-F44D-A215-3F702AD557D9}"/>
              </a:ext>
            </a:extLst>
          </p:cNvPr>
          <p:cNvCxnSpPr>
            <a:cxnSpLocks/>
          </p:cNvCxnSpPr>
          <p:nvPr/>
        </p:nvCxnSpPr>
        <p:spPr>
          <a:xfrm flipH="1">
            <a:off x="7236249" y="3007973"/>
            <a:ext cx="315594" cy="365948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7E8E224-A660-8840-A14F-67304B8C356E}"/>
              </a:ext>
            </a:extLst>
          </p:cNvPr>
          <p:cNvCxnSpPr>
            <a:cxnSpLocks/>
          </p:cNvCxnSpPr>
          <p:nvPr/>
        </p:nvCxnSpPr>
        <p:spPr>
          <a:xfrm flipH="1">
            <a:off x="7266387" y="3370533"/>
            <a:ext cx="434056" cy="114484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Graphic 122" descr="Star with solid fill">
            <a:extLst>
              <a:ext uri="{FF2B5EF4-FFF2-40B4-BE49-F238E27FC236}">
                <a16:creationId xmlns:a16="http://schemas.microsoft.com/office/drawing/2014/main" id="{C36A8F3E-5169-4648-BA46-DACF8E50BA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6573" y="2846737"/>
            <a:ext cx="359966" cy="35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0C1E6B2-0B8E-B040-B1CB-B6C7906E39BC}"/>
              </a:ext>
            </a:extLst>
          </p:cNvPr>
          <p:cNvCxnSpPr>
            <a:cxnSpLocks/>
          </p:cNvCxnSpPr>
          <p:nvPr/>
        </p:nvCxnSpPr>
        <p:spPr>
          <a:xfrm flipH="1">
            <a:off x="10621474" y="5476001"/>
            <a:ext cx="369645" cy="229802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Graphic 130" descr="Star with solid fill">
            <a:extLst>
              <a:ext uri="{FF2B5EF4-FFF2-40B4-BE49-F238E27FC236}">
                <a16:creationId xmlns:a16="http://schemas.microsoft.com/office/drawing/2014/main" id="{1B15D1C0-D417-8048-A158-4DC03BE30D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812143">
            <a:off x="10518870" y="5480742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2" name="Graphic 131" descr="Star with solid fill">
            <a:extLst>
              <a:ext uri="{FF2B5EF4-FFF2-40B4-BE49-F238E27FC236}">
                <a16:creationId xmlns:a16="http://schemas.microsoft.com/office/drawing/2014/main" id="{BC884230-07B9-B648-8600-468EB5183A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5232" y="3121768"/>
            <a:ext cx="426910" cy="426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Graphic 80" descr="Star with solid fill">
            <a:extLst>
              <a:ext uri="{FF2B5EF4-FFF2-40B4-BE49-F238E27FC236}">
                <a16:creationId xmlns:a16="http://schemas.microsoft.com/office/drawing/2014/main" id="{C5A206C0-917F-AB43-856C-5AB160AF44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4360" y="2812496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raphic 90" descr="Star with solid fill">
            <a:extLst>
              <a:ext uri="{FF2B5EF4-FFF2-40B4-BE49-F238E27FC236}">
                <a16:creationId xmlns:a16="http://schemas.microsoft.com/office/drawing/2014/main" id="{2A3C429F-B8D0-6C4F-8ECF-7E00A65CF6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89327">
            <a:off x="10847208" y="5306202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83796B9-F8C7-4945-BA31-443C4BA977B0}"/>
              </a:ext>
            </a:extLst>
          </p:cNvPr>
          <p:cNvSpPr txBox="1"/>
          <p:nvPr/>
        </p:nvSpPr>
        <p:spPr>
          <a:xfrm>
            <a:off x="10117828" y="4587103"/>
            <a:ext cx="1211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Y WAUN</a:t>
            </a:r>
          </a:p>
        </p:txBody>
      </p:sp>
    </p:spTree>
    <p:extLst>
      <p:ext uri="{BB962C8B-B14F-4D97-AF65-F5344CB8AC3E}">
        <p14:creationId xmlns:p14="http://schemas.microsoft.com/office/powerpoint/2010/main" val="60130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C82EE0E-86D4-9944-A10C-CC20F43BD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 descr="A picture containing weapon, dark&#10;&#10;Description automatically generated">
            <a:extLst>
              <a:ext uri="{FF2B5EF4-FFF2-40B4-BE49-F238E27FC236}">
                <a16:creationId xmlns:a16="http://schemas.microsoft.com/office/drawing/2014/main" id="{DC3ABFC2-1AD7-A84E-80D8-4EBB7A0EE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58" y="2574112"/>
            <a:ext cx="2895600" cy="269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9F38CA-0BAC-0743-89E5-B6915E10B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454" y="3830038"/>
            <a:ext cx="990600" cy="1257300"/>
          </a:xfrm>
          <a:prstGeom prst="rect">
            <a:avLst/>
          </a:prstGeom>
        </p:spPr>
      </p:pic>
      <p:pic>
        <p:nvPicPr>
          <p:cNvPr id="11" name="Picture 10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04A308A9-41F7-A742-AD59-8E7162F28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232" y="3782972"/>
            <a:ext cx="990600" cy="1257300"/>
          </a:xfrm>
          <a:prstGeom prst="rect">
            <a:avLst/>
          </a:prstGeom>
        </p:spPr>
      </p:pic>
      <p:pic>
        <p:nvPicPr>
          <p:cNvPr id="13" name="Picture 12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34502576-9833-884C-BFB6-FEC195CD6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23586">
            <a:off x="6608984" y="3782972"/>
            <a:ext cx="990600" cy="1257300"/>
          </a:xfrm>
          <a:prstGeom prst="rect">
            <a:avLst/>
          </a:prstGeom>
        </p:spPr>
      </p:pic>
      <p:pic>
        <p:nvPicPr>
          <p:cNvPr id="14" name="Picture 13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1567F5EF-078E-2749-9B76-36A5978F4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18540">
            <a:off x="5462838" y="3879312"/>
            <a:ext cx="939240" cy="1257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5E8887-6207-CB4D-9CB0-D7C565382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558" y="3920312"/>
            <a:ext cx="990600" cy="1257300"/>
          </a:xfrm>
          <a:prstGeom prst="rect">
            <a:avLst/>
          </a:prstGeom>
        </p:spPr>
      </p:pic>
      <p:pic>
        <p:nvPicPr>
          <p:cNvPr id="18" name="Picture 17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085E6EF0-C4BB-3E44-A112-1E903B8322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6593">
            <a:off x="4546183" y="3887007"/>
            <a:ext cx="932565" cy="1183640"/>
          </a:xfrm>
          <a:prstGeom prst="rect">
            <a:avLst/>
          </a:prstGeom>
        </p:spPr>
      </p:pic>
      <p:pic>
        <p:nvPicPr>
          <p:cNvPr id="19" name="Picture 18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01F83C81-6EE3-1A49-B906-0E9102417D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2218">
            <a:off x="4929831" y="4164846"/>
            <a:ext cx="932565" cy="1183640"/>
          </a:xfrm>
          <a:prstGeom prst="rect">
            <a:avLst/>
          </a:prstGeom>
        </p:spPr>
      </p:pic>
      <p:pic>
        <p:nvPicPr>
          <p:cNvPr id="26" name="Picture 25" descr="A picture containing text, indoor, boat&#10;&#10;Description automatically generated">
            <a:extLst>
              <a:ext uri="{FF2B5EF4-FFF2-40B4-BE49-F238E27FC236}">
                <a16:creationId xmlns:a16="http://schemas.microsoft.com/office/drawing/2014/main" id="{77473879-D0CC-E143-B013-1CDC3E07C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5960" y="857603"/>
            <a:ext cx="10160000" cy="5715000"/>
          </a:xfrm>
          <a:prstGeom prst="rect">
            <a:avLst/>
          </a:prstGeom>
        </p:spPr>
      </p:pic>
      <p:sp>
        <p:nvSpPr>
          <p:cNvPr id="29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D231123-9720-9445-B69C-513B60F04189}"/>
              </a:ext>
            </a:extLst>
          </p:cNvPr>
          <p:cNvSpPr/>
          <p:nvPr/>
        </p:nvSpPr>
        <p:spPr>
          <a:xfrm>
            <a:off x="-704832" y="253556"/>
            <a:ext cx="5820530" cy="2131495"/>
          </a:xfrm>
          <a:prstGeom prst="roundRect">
            <a:avLst>
              <a:gd name="adj" fmla="val 33750"/>
            </a:avLst>
          </a:prstGeom>
          <a:solidFill>
            <a:srgbClr val="FFD96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42C3B2-1090-4F4E-BBB9-C02395966FF6}"/>
              </a:ext>
            </a:extLst>
          </p:cNvPr>
          <p:cNvSpPr txBox="1"/>
          <p:nvPr/>
        </p:nvSpPr>
        <p:spPr>
          <a:xfrm>
            <a:off x="192009" y="338223"/>
            <a:ext cx="468201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US" sz="2000" b="1" dirty="0" err="1">
                <a:solidFill>
                  <a:srgbClr val="4E6A84"/>
                </a:solidFill>
                <a:latin typeface="Quicksand" pitchFamily="2" charset="77"/>
              </a:rPr>
              <a:t>defnyddiau</a:t>
            </a:r>
            <a:r>
              <a:rPr lang="en-US" sz="20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b="1" dirty="0" err="1">
                <a:solidFill>
                  <a:srgbClr val="4E6A84"/>
                </a:solidFill>
                <a:latin typeface="Quicksand" pitchFamily="2" charset="77"/>
              </a:rPr>
              <a:t>crai</a:t>
            </a:r>
            <a:r>
              <a:rPr lang="en-US" sz="20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ger y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gamlas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defnyddio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mewn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nifer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ffyrdd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Roedden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nhw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neu’r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pethau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oedd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gwneud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ohonynt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b="1" dirty="0" err="1">
                <a:solidFill>
                  <a:srgbClr val="4E6A84"/>
                </a:solidFill>
                <a:latin typeface="Quicksand" pitchFamily="2" charset="77"/>
              </a:rPr>
              <a:t>cludo</a:t>
            </a:r>
            <a:r>
              <a:rPr lang="en-US" sz="20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US" sz="20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b="1" dirty="0" err="1">
                <a:solidFill>
                  <a:srgbClr val="4E6A84"/>
                </a:solidFill>
                <a:latin typeface="Quicksand" pitchFamily="2" charset="77"/>
              </a:rPr>
              <a:t>hyd</a:t>
            </a:r>
            <a:r>
              <a:rPr lang="en-US" sz="2000" b="1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US" sz="2000" b="1" dirty="0" err="1">
                <a:solidFill>
                  <a:srgbClr val="4E6A84"/>
                </a:solidFill>
                <a:latin typeface="Quicksand" pitchFamily="2" charset="77"/>
              </a:rPr>
              <a:t>gamlas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ac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weithiau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mynd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0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 bell.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41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4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5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5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5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5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5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6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6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6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C215E0B-CE52-CA41-B574-CBC4BD74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35A4D3-201C-BC42-AD80-5F413BDA1991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Cwis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Defnyddiau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Crai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2DA6D3-58CC-C745-A187-BB40B86A6A0D}"/>
              </a:ext>
            </a:extLst>
          </p:cNvPr>
          <p:cNvSpPr txBox="1"/>
          <p:nvPr/>
        </p:nvSpPr>
        <p:spPr>
          <a:xfrm>
            <a:off x="591406" y="1053097"/>
            <a:ext cx="10364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Dewch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ni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chwarae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gêm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weld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allwch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chi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ddyfalu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b="1" dirty="0" err="1">
                <a:solidFill>
                  <a:srgbClr val="4E6A84"/>
                </a:solidFill>
                <a:latin typeface="Quicksand" pitchFamily="2" charset="77"/>
              </a:rPr>
              <a:t>beth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roedd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defnyddiau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crai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yma’n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defnyddio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i’w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wneud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US" sz="2400" b="1" dirty="0" err="1">
                <a:solidFill>
                  <a:srgbClr val="4E6A84"/>
                </a:solidFill>
                <a:latin typeface="Quicksand" pitchFamily="2" charset="77"/>
              </a:rPr>
              <a:t>ble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roedden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nhw’n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cyrraedd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pen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itchFamily="2" charset="77"/>
              </a:rPr>
              <a:t>taith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sz="2400" dirty="0">
              <a:solidFill>
                <a:srgbClr val="4E6A84"/>
              </a:solidFill>
              <a:latin typeface="Quicksand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66C9C9-BB75-DE41-8738-A758AA257057}"/>
              </a:ext>
            </a:extLst>
          </p:cNvPr>
          <p:cNvGrpSpPr/>
          <p:nvPr/>
        </p:nvGrpSpPr>
        <p:grpSpPr>
          <a:xfrm>
            <a:off x="4568371" y="2196196"/>
            <a:ext cx="5509044" cy="6593404"/>
            <a:chOff x="7428200" y="1648272"/>
            <a:chExt cx="5509044" cy="6593404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0DECD5C-B59C-E04A-892E-A8B040A2C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7428200" y="1648272"/>
              <a:ext cx="5509044" cy="659340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FF5F7C-CCAB-E64F-BBBE-C66A0B918794}"/>
                </a:ext>
              </a:extLst>
            </p:cNvPr>
            <p:cNvSpPr txBox="1"/>
            <p:nvPr/>
          </p:nvSpPr>
          <p:spPr>
            <a:xfrm>
              <a:off x="7733163" y="2447572"/>
              <a:ext cx="4899118" cy="269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solidFill>
                    <a:schemeClr val="bg1"/>
                  </a:solidFill>
                  <a:latin typeface="Fredoka One" panose="02000000000000000000" pitchFamily="2" charset="77"/>
                </a:rPr>
                <a:t>Cyfarwyddiadau</a:t>
              </a:r>
              <a:endParaRPr lang="en-GB" sz="3200" dirty="0">
                <a:solidFill>
                  <a:schemeClr val="bg1"/>
                </a:solidFill>
                <a:latin typeface="Fredoka One" panose="02000000000000000000" pitchFamily="2" charset="77"/>
              </a:endParaRPr>
            </a:p>
            <a:p>
              <a:endParaRPr lang="en-GB" sz="900" dirty="0">
                <a:solidFill>
                  <a:schemeClr val="bg1"/>
                </a:solidFill>
                <a:latin typeface="Delius" panose="02000603000000000000" pitchFamily="2" charset="0"/>
              </a:endParaRP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Cliciwch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ar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bob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sgwâr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i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ddatgelu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rhan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o’r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llun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–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ar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ôl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pob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clic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,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ceisiwch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ddyfalu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beth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yw’r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defnydd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200" dirty="0" err="1">
                  <a:solidFill>
                    <a:schemeClr val="bg1"/>
                  </a:solidFill>
                  <a:latin typeface="Quicksand" pitchFamily="2" charset="77"/>
                </a:rPr>
                <a:t>crai</a:t>
              </a: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. </a:t>
              </a:r>
            </a:p>
            <a:p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US" dirty="0"/>
            </a:p>
          </p:txBody>
        </p:sp>
      </p:grpSp>
      <p:pic>
        <p:nvPicPr>
          <p:cNvPr id="18" name="Picture 17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C6537B2F-109C-C94A-93EA-8700E475E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4" y="2196196"/>
            <a:ext cx="4286491" cy="7572800"/>
          </a:xfrm>
          <a:prstGeom prst="rect">
            <a:avLst/>
          </a:prstGeom>
        </p:spPr>
      </p:pic>
      <p:pic>
        <p:nvPicPr>
          <p:cNvPr id="20" name="Picture 19" descr="A picture containing cheese&#10;&#10;Description automatically generated">
            <a:extLst>
              <a:ext uri="{FF2B5EF4-FFF2-40B4-BE49-F238E27FC236}">
                <a16:creationId xmlns:a16="http://schemas.microsoft.com/office/drawing/2014/main" id="{4E52C39F-A822-AA45-81C5-4C3C694C4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3353" y="5370450"/>
            <a:ext cx="3282833" cy="1887628"/>
          </a:xfrm>
          <a:prstGeom prst="rect">
            <a:avLst/>
          </a:prstGeom>
        </p:spPr>
      </p:pic>
      <p:pic>
        <p:nvPicPr>
          <p:cNvPr id="21" name="Picture 20" descr="A picture containing cheese&#10;&#10;Description automatically generated">
            <a:extLst>
              <a:ext uri="{FF2B5EF4-FFF2-40B4-BE49-F238E27FC236}">
                <a16:creationId xmlns:a16="http://schemas.microsoft.com/office/drawing/2014/main" id="{FAE2B72B-A699-B540-B093-93A23171C5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142" y="6022034"/>
            <a:ext cx="2206526" cy="1268753"/>
          </a:xfrm>
          <a:prstGeom prst="rect">
            <a:avLst/>
          </a:prstGeom>
        </p:spPr>
      </p:pic>
      <p:pic>
        <p:nvPicPr>
          <p:cNvPr id="22" name="Picture 21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E5EDB12A-B54C-0048-A40B-FC89EE0503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72008">
            <a:off x="5338239" y="5551890"/>
            <a:ext cx="1187782" cy="1507568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E1260F42-A4AE-5D4C-8138-413594363B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031" y="6056708"/>
            <a:ext cx="2085926" cy="1199407"/>
          </a:xfrm>
          <a:prstGeom prst="rect">
            <a:avLst/>
          </a:prstGeom>
        </p:spPr>
      </p:pic>
      <p:pic>
        <p:nvPicPr>
          <p:cNvPr id="27" name="Picture 26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C0A4C63C-8DBF-384E-9AA6-53A67FE3A0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95727">
            <a:off x="7317594" y="5442352"/>
            <a:ext cx="1350782" cy="1714453"/>
          </a:xfrm>
          <a:prstGeom prst="rect">
            <a:avLst/>
          </a:prstGeom>
        </p:spPr>
      </p:pic>
      <p:pic>
        <p:nvPicPr>
          <p:cNvPr id="28" name="Picture 27" descr="A picture containing lit, dark&#10;&#10;Description automatically generated">
            <a:extLst>
              <a:ext uri="{FF2B5EF4-FFF2-40B4-BE49-F238E27FC236}">
                <a16:creationId xmlns:a16="http://schemas.microsoft.com/office/drawing/2014/main" id="{6DFC580D-2DBF-2942-8B79-78B93DA9D6B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5729">
            <a:off x="9344640" y="6165819"/>
            <a:ext cx="1845091" cy="10609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8C8EB96-AD50-8448-88FC-3FA566346EF0}"/>
              </a:ext>
            </a:extLst>
          </p:cNvPr>
          <p:cNvGrpSpPr/>
          <p:nvPr/>
        </p:nvGrpSpPr>
        <p:grpSpPr>
          <a:xfrm>
            <a:off x="9670400" y="4980611"/>
            <a:ext cx="2787272" cy="1020394"/>
            <a:chOff x="9670400" y="4980611"/>
            <a:chExt cx="2787272" cy="102039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CDB626B-309D-C741-96E3-A5536C648301}"/>
                </a:ext>
              </a:extLst>
            </p:cNvPr>
            <p:cNvSpPr/>
            <p:nvPr/>
          </p:nvSpPr>
          <p:spPr>
            <a:xfrm>
              <a:off x="9670400" y="4980611"/>
              <a:ext cx="2787272" cy="829193"/>
            </a:xfrm>
            <a:prstGeom prst="roundRect">
              <a:avLst>
                <a:gd name="adj" fmla="val 31569"/>
              </a:avLst>
            </a:prstGeom>
            <a:solidFill>
              <a:srgbClr val="FFD966"/>
            </a:solidFill>
            <a:ln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5BA0B4C-65BA-4841-9037-C5D015BD819B}"/>
                </a:ext>
              </a:extLst>
            </p:cNvPr>
            <p:cNvSpPr txBox="1"/>
            <p:nvPr/>
          </p:nvSpPr>
          <p:spPr>
            <a:xfrm>
              <a:off x="10101849" y="5058808"/>
              <a:ext cx="1924373" cy="942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2000" b="1" dirty="0" err="1">
                  <a:solidFill>
                    <a:srgbClr val="4E6A84"/>
                  </a:solidFill>
                  <a:latin typeface="Quicksand" pitchFamily="2" charset="77"/>
                </a:rPr>
                <a:t>Dewch</a:t>
              </a:r>
              <a:r>
                <a:rPr lang="en-GB" sz="2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2000" b="1" dirty="0" err="1">
                  <a:solidFill>
                    <a:srgbClr val="4E6A84"/>
                  </a:solidFill>
                  <a:latin typeface="Quicksand" pitchFamily="2" charset="77"/>
                </a:rPr>
                <a:t>i</a:t>
              </a:r>
              <a:r>
                <a:rPr lang="en-GB" sz="2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2000" b="1" dirty="0" err="1">
                  <a:solidFill>
                    <a:srgbClr val="4E6A84"/>
                  </a:solidFill>
                  <a:latin typeface="Quicksand" pitchFamily="2" charset="77"/>
                </a:rPr>
                <a:t>ni</a:t>
              </a:r>
              <a:r>
                <a:rPr lang="en-GB" sz="2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2000" b="1" dirty="0" err="1">
                  <a:solidFill>
                    <a:srgbClr val="4E6A84"/>
                  </a:solidFill>
                  <a:latin typeface="Quicksand" pitchFamily="2" charset="77"/>
                </a:rPr>
                <a:t>chwarae</a:t>
              </a:r>
              <a:r>
                <a:rPr lang="en-GB" sz="2000" b="1" dirty="0">
                  <a:solidFill>
                    <a:srgbClr val="4E6A84"/>
                  </a:solidFill>
                  <a:latin typeface="Quicksand" pitchFamily="2" charset="77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7834</TotalTime>
  <Words>1154</Words>
  <Application>Microsoft Macintosh PowerPoint</Application>
  <PresentationFormat>Widescreen</PresentationFormat>
  <Paragraphs>180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Fredoka One</vt:lpstr>
      <vt:lpstr>Quicksand</vt:lpstr>
      <vt:lpstr>Calibri</vt:lpstr>
      <vt:lpstr>Arial</vt:lpstr>
      <vt:lpstr>Delius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BUCKINGHAM Matt</dc:creator>
  <cp:lastModifiedBy>BUCKINGHAM Matt</cp:lastModifiedBy>
  <cp:revision>199</cp:revision>
  <dcterms:created xsi:type="dcterms:W3CDTF">2021-04-09T09:19:43Z</dcterms:created>
  <dcterms:modified xsi:type="dcterms:W3CDTF">2021-08-24T08:20:54Z</dcterms:modified>
</cp:coreProperties>
</file>