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82" r:id="rId4"/>
    <p:sldId id="283" r:id="rId5"/>
    <p:sldId id="286" r:id="rId6"/>
    <p:sldId id="287" r:id="rId7"/>
    <p:sldId id="288" r:id="rId8"/>
    <p:sldId id="273" r:id="rId9"/>
    <p:sldId id="289" r:id="rId10"/>
    <p:sldId id="290" r:id="rId11"/>
    <p:sldId id="291" r:id="rId12"/>
    <p:sldId id="278" r:id="rId13"/>
    <p:sldId id="294" r:id="rId14"/>
    <p:sldId id="296" r:id="rId15"/>
    <p:sldId id="280" r:id="rId16"/>
    <p:sldId id="297" r:id="rId17"/>
    <p:sldId id="281" r:id="rId18"/>
    <p:sldId id="299" r:id="rId19"/>
    <p:sldId id="30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redoka One" panose="02000000000000000000" pitchFamily="2" charset="77"/>
      <p:regular r:id="rId28"/>
    </p:embeddedFont>
    <p:embeddedFont>
      <p:font typeface="Quicksand" pitchFamily="2" charset="77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6A84"/>
    <a:srgbClr val="D78643"/>
    <a:srgbClr val="FFD966"/>
    <a:srgbClr val="9FB7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7"/>
    <p:restoredTop sz="96327"/>
  </p:normalViewPr>
  <p:slideViewPr>
    <p:cSldViewPr snapToGrid="0" snapToObjects="1">
      <p:cViewPr varScale="1">
        <p:scale>
          <a:sx n="157" d="100"/>
          <a:sy n="157" d="100"/>
        </p:scale>
        <p:origin x="19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FF550-6CCC-6D42-8C55-16A967EC6B42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D0B7-899F-5F4F-9C5B-B2EB92D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7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1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54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92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1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3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59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75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4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18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4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3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8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E843-8CC2-CC4F-8B30-1B57D83C5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9E2C1-7E0F-0545-B06C-C8D1AAB65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95891-1207-0149-AB2F-B433CDC3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A014-4D67-5242-A30C-BE48B9A5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268-13D6-6F40-AC51-5ABB43FE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62CF-D45B-9141-B20E-4C176C3D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F889-84B9-B34F-A9DE-599A26AD4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0DC8-44EC-E647-A33C-ED94514F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055-1679-514A-AFAB-494C0C5A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B6BBB-621E-7146-9C17-C09BD6D7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EC239-7AEA-D941-954C-B89A3BFED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C08AB-D41E-1140-93BF-DE8BE547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857C-F586-E94B-9C4E-05E9844A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7182-D204-F84C-BBAB-83F96D7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006-6A51-A243-8B5D-572D3E26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ADD3-F3E5-A543-8132-09054602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AFF9-638D-3D43-B4BB-CA9A21CB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F06A-4538-BC4F-8EB9-8BFE7436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3514E-9AD8-CB44-8EC6-0390B6DD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0D8B0-78FC-ED4A-9D1C-8E421FD5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722-53B2-5A4D-A7FE-E5464CF8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D9D-7503-F049-8B0C-EA9A69AA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860D-7905-D74E-B613-F77DE6EB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F172-1552-E746-B533-20CC363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90920-12A4-D349-8329-D93511D8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A9E9-14C6-4A4F-A0F8-155A1757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1EC3-936B-A14F-B07E-670A572E6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1331-D2EE-EB42-A255-67F3F6EC4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7E606-5536-594A-98F5-B8E1D0CE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2028E-01B8-1644-BB97-1B97B3D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27062-9634-574A-9DD2-21E101B0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A955-215A-0B41-BCEC-274011D8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5751-666F-ED43-9B27-5CADAD76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4E86-F47C-124F-9345-484B0A986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8D237-1D8E-4644-8357-E6208A06F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66BB6-B5AA-B148-9427-6ADE5BEC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BF301-6C4A-E540-9238-EC7FC6CC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59486-E59F-7144-AB9F-A9430017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002D8-54C0-3044-A2F2-61B8AF49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CEEB-1DC0-7D49-8639-1DED863D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8613E-120D-EA40-9D12-B9D6B3EB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A77B-3049-8041-A091-6515307A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1FFF-0243-5142-8F33-A35ED74A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47DD-70A1-7F4D-B8FC-DF762B81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E9C60-CDD3-6D44-B2C7-BD6F3FDC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1A74-2F62-7A47-B900-F7D6FDF4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A6FE-B4DB-CE43-904D-9254465A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CDEC1-2FB5-234D-AA43-B5F3EF2A0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1C37-ACE6-7948-99E6-D74FDB6C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39E47-F9F6-5143-9C5D-91508CBD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CB3A-646A-8244-868D-23A35A53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FE8DA-4D6C-B14B-B2D1-2F868B7B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6E6C-924A-1145-A69A-4246AD71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21A70-173E-654C-AFAD-93EEE974C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597-4520-B049-A7D5-1C9F0E65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08F87-DE71-7342-8104-10AAE8F2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871ED-A3C1-024B-BF16-B9D3F308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7F34-786B-BC4F-BEAA-CE7FE79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EB7D3-6EF6-644B-A910-D8272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7908-C676-4C49-9A97-6AC391DB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C515-4A98-5D4E-8399-67632AC3F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27BB-4C9B-DF4D-AFC7-7222272056AA}" type="datetimeFigureOut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B7C0-FAE0-304C-8E0D-9BB994874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3FB6-555A-F24F-94BB-E5DEBE89F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69.png"/><Relationship Id="rId5" Type="http://schemas.openxmlformats.org/officeDocument/2006/relationships/image" Target="../media/image13.png"/><Relationship Id="rId10" Type="http://schemas.openxmlformats.org/officeDocument/2006/relationships/image" Target="../media/image68.png"/><Relationship Id="rId4" Type="http://schemas.openxmlformats.org/officeDocument/2006/relationships/image" Target="../media/image11.sv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6.sv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reemaptools.com/" TargetMode="Externa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em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EB38C1D-44EF-5F42-98F9-5ACA34A4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510" y="3298627"/>
            <a:ext cx="12344400" cy="3632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5F41C-9AFF-5D40-9543-6B1C69EFF0AB}"/>
              </a:ext>
            </a:extLst>
          </p:cNvPr>
          <p:cNvSpPr txBox="1"/>
          <p:nvPr/>
        </p:nvSpPr>
        <p:spPr>
          <a:xfrm>
            <a:off x="3117600" y="342320"/>
            <a:ext cx="8617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Tasg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Syrfëwr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: Pa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heriau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oedd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yn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wynebu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adeiladwyr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39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camlesi</a:t>
            </a:r>
            <a:r>
              <a:rPr lang="en-GB" sz="3900" b="1" dirty="0">
                <a:solidFill>
                  <a:srgbClr val="4E6A84"/>
                </a:solidFill>
                <a:latin typeface="Fredoka One" panose="02000000000000000000" pitchFamily="2" charset="77"/>
              </a:rPr>
              <a:t>?</a:t>
            </a:r>
            <a:endParaRPr lang="en-US" sz="39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F9C89F-7ECF-534D-9248-0A05BBE1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95" y="-264435"/>
            <a:ext cx="3291110" cy="2602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D554E0-70FD-FB44-B9D9-E41FF5F39ADB}"/>
              </a:ext>
            </a:extLst>
          </p:cNvPr>
          <p:cNvSpPr txBox="1"/>
          <p:nvPr/>
        </p:nvSpPr>
        <p:spPr>
          <a:xfrm>
            <a:off x="336411" y="6194433"/>
            <a:ext cx="1139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Quicksand" pitchFamily="2" charset="77"/>
              </a:rPr>
              <a:t>www.pontcysyllte-aqueduct.co.uk</a:t>
            </a:r>
            <a:endParaRPr lang="en-GB" dirty="0">
              <a:solidFill>
                <a:schemeClr val="bg1"/>
              </a:solidFill>
              <a:latin typeface="Quicksand" pitchFamily="2" charset="77"/>
            </a:endParaRPr>
          </a:p>
          <a:p>
            <a:pPr algn="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E9E09-D69F-2B46-B3DB-88F0F16D5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5034" y="885833"/>
            <a:ext cx="3810000" cy="5791200"/>
          </a:xfrm>
          <a:prstGeom prst="rect">
            <a:avLst/>
          </a:prstGeom>
        </p:spPr>
      </p:pic>
      <p:pic>
        <p:nvPicPr>
          <p:cNvPr id="8" name="Picture 7" descr="A picture containing suit, dressed&#10;&#10;Description automatically generated">
            <a:extLst>
              <a:ext uri="{FF2B5EF4-FFF2-40B4-BE49-F238E27FC236}">
                <a16:creationId xmlns:a16="http://schemas.microsoft.com/office/drawing/2014/main" id="{A8B54C50-2F7E-5B46-859A-33205A2AD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127" y="1832039"/>
            <a:ext cx="3175000" cy="4826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DBCB47A-E32E-EE42-9A17-6E6A5C46CD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06312" y="1953736"/>
            <a:ext cx="5765798" cy="400049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F5EE0FD-E6E3-AC4B-9675-88BF8C4034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5711" y="2025464"/>
            <a:ext cx="4800600" cy="1790700"/>
          </a:xfrm>
          <a:prstGeom prst="rect">
            <a:avLst/>
          </a:prstGeom>
        </p:spPr>
      </p:pic>
      <p:sp>
        <p:nvSpPr>
          <p:cNvPr id="1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92278-63F2-9644-BEAA-0EA2CD032D19}"/>
              </a:ext>
            </a:extLst>
          </p:cNvPr>
          <p:cNvSpPr/>
          <p:nvPr/>
        </p:nvSpPr>
        <p:spPr>
          <a:xfrm rot="21064597">
            <a:off x="4566078" y="5160355"/>
            <a:ext cx="1781673" cy="6526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John Duncombe</a:t>
            </a:r>
          </a:p>
        </p:txBody>
      </p:sp>
      <p:sp>
        <p:nvSpPr>
          <p:cNvPr id="14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D59F56-F3DB-DC4B-8E46-B73FCF485AB6}"/>
              </a:ext>
            </a:extLst>
          </p:cNvPr>
          <p:cNvSpPr/>
          <p:nvPr/>
        </p:nvSpPr>
        <p:spPr>
          <a:xfrm rot="315818">
            <a:off x="10231862" y="4381897"/>
            <a:ext cx="1781673" cy="6526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William Turner</a:t>
            </a:r>
          </a:p>
        </p:txBody>
      </p:sp>
    </p:spTree>
    <p:extLst>
      <p:ext uri="{BB962C8B-B14F-4D97-AF65-F5344CB8AC3E}">
        <p14:creationId xmlns:p14="http://schemas.microsoft.com/office/powerpoint/2010/main" val="36904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C9708-CA50-7B4E-9832-7E6405E05045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Ymchwiliad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a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Rhagchwiliad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F76CA-A8CC-2045-9D9A-206DFF9741E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8539" y="2755099"/>
            <a:ext cx="7726496" cy="3671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E37FA5-3B63-7341-9E77-E3B2F3CEE029}"/>
              </a:ext>
            </a:extLst>
          </p:cNvPr>
          <p:cNvSpPr txBox="1"/>
          <p:nvPr/>
        </p:nvSpPr>
        <p:spPr>
          <a:xfrm>
            <a:off x="591407" y="1222466"/>
            <a:ext cx="1095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Beth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yw’r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pellter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rhwng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mewn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llinell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syth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?</a:t>
            </a:r>
            <a:endParaRPr lang="en-GB" sz="4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80A574-87C3-B246-A0C7-78713E1970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0081" y="3309775"/>
            <a:ext cx="3488376" cy="35482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611834E-9DA8-2B45-94CE-A9B893FC0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3916" y="1125548"/>
            <a:ext cx="48006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C9708-CA50-7B4E-9832-7E6405E05045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Ditectifs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Dirwedd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37FA5-3B63-7341-9E77-E3B2F3CEE029}"/>
              </a:ext>
            </a:extLst>
          </p:cNvPr>
          <p:cNvSpPr txBox="1"/>
          <p:nvPr/>
        </p:nvSpPr>
        <p:spPr>
          <a:xfrm>
            <a:off x="591407" y="1222466"/>
            <a:ext cx="7021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Hoffem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chi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ddychmygu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bod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helpu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Duncombe a Turner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gynllunio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camlas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drwy’r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dirwedd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rhwng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4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C1E74-C779-6F46-8168-E2ADFE071B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34033" y="187286"/>
            <a:ext cx="3063058" cy="46558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7939BB-1BF8-CF41-995E-B58869F29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995029" y="2515181"/>
            <a:ext cx="5765800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6 -0.07107 L -0.19948 0.276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Ditectifs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Dirwedd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  <a:p>
            <a:endParaRPr lang="en-GB" sz="4000" b="1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3DE46-B98C-7145-9F2B-0E2EEB1A63A3}"/>
              </a:ext>
            </a:extLst>
          </p:cNvPr>
          <p:cNvSpPr txBox="1"/>
          <p:nvPr/>
        </p:nvSpPr>
        <p:spPr>
          <a:xfrm>
            <a:off x="591406" y="1222466"/>
            <a:ext cx="63858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Mae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map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cyfoes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dangos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llawer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un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rhwystrau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byddai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Duncombe a Turner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wedi’u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gweld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dirwedd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Mae’r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ffotograffau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dangos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rhai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hystyried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  <a:p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  <a:p>
            <a:r>
              <a:rPr lang="cy-GB" sz="2400" dirty="0">
                <a:solidFill>
                  <a:srgbClr val="4E6A84"/>
                </a:solidFill>
                <a:latin typeface="Quicksand" pitchFamily="2" charset="77"/>
              </a:rPr>
              <a:t>Defnyddiwch y map i adnabod rhwystrau posib ar hyd y llwybr ac i ddod o hyd i’r llwybr gorau ar gyfer y gamlas. </a:t>
            </a:r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  <a:p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  <a:p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Nodwch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: Mae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eich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map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hefyd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dangos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go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iawn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gamlas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a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nodweddion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eraill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mwy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newydd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fel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ffyrdd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modern a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rheilffyrdd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ond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hoffem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chi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anwybyddu’r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rhain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 am </a:t>
            </a:r>
            <a:r>
              <a:rPr lang="en-GB" dirty="0" err="1">
                <a:solidFill>
                  <a:srgbClr val="D78643"/>
                </a:solidFill>
                <a:latin typeface="Quicksand" pitchFamily="2" charset="77"/>
              </a:rPr>
              <a:t>rŵan</a:t>
            </a:r>
            <a:r>
              <a:rPr lang="en-GB" dirty="0">
                <a:solidFill>
                  <a:srgbClr val="D78643"/>
                </a:solidFill>
                <a:latin typeface="Quicksand" pitchFamily="2" charset="77"/>
              </a:rPr>
              <a:t>. </a:t>
            </a:r>
          </a:p>
        </p:txBody>
      </p:sp>
      <p:pic>
        <p:nvPicPr>
          <p:cNvPr id="4" name="Picture 3" descr="A picture containing outdoor, tree, mountain, sky&#10;&#10;Description automatically generated">
            <a:extLst>
              <a:ext uri="{FF2B5EF4-FFF2-40B4-BE49-F238E27FC236}">
                <a16:creationId xmlns:a16="http://schemas.microsoft.com/office/drawing/2014/main" id="{7EE521C0-8D61-304A-A48F-9F8872838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48" y="1531"/>
            <a:ext cx="5142352" cy="68564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F4F1E4-280A-4F4D-A861-AB77E1491F63}"/>
              </a:ext>
            </a:extLst>
          </p:cNvPr>
          <p:cNvSpPr/>
          <p:nvPr/>
        </p:nvSpPr>
        <p:spPr>
          <a:xfrm>
            <a:off x="6497808" y="6603603"/>
            <a:ext cx="28665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John Clift Creative Comms BY-NC 2.0</a:t>
            </a:r>
          </a:p>
        </p:txBody>
      </p:sp>
    </p:spTree>
    <p:extLst>
      <p:ext uri="{BB962C8B-B14F-4D97-AF65-F5344CB8AC3E}">
        <p14:creationId xmlns:p14="http://schemas.microsoft.com/office/powerpoint/2010/main" val="462242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842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Ditectifs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Dirwedd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: </a:t>
            </a:r>
            <a:r>
              <a:rPr lang="en-GB" sz="40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4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GB" sz="4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Quicksand" pitchFamily="2" charset="77"/>
              </a:rPr>
              <a:t>Hystyried</a:t>
            </a:r>
            <a:r>
              <a:rPr lang="en-GB" sz="4000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  <a:p>
            <a:endParaRPr lang="en-GB" sz="4000" b="1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4F1E4-280A-4F4D-A861-AB77E1491F63}"/>
              </a:ext>
            </a:extLst>
          </p:cNvPr>
          <p:cNvSpPr/>
          <p:nvPr/>
        </p:nvSpPr>
        <p:spPr>
          <a:xfrm>
            <a:off x="6497808" y="6603603"/>
            <a:ext cx="28665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John Clift Creative Comms BY-NC 2.0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2BCD8C-8C03-3A4C-A213-4EBF490E8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15853"/>
            <a:ext cx="7568697" cy="56366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ED4819-09DF-4F4B-B0ED-012D702497B5}"/>
              </a:ext>
            </a:extLst>
          </p:cNvPr>
          <p:cNvSpPr/>
          <p:nvPr/>
        </p:nvSpPr>
        <p:spPr>
          <a:xfrm>
            <a:off x="-165254" y="6603603"/>
            <a:ext cx="9033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WCBC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38EBC1-FCBC-E34E-9CA0-819A819E9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1690" y="1220883"/>
            <a:ext cx="4410309" cy="26354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1F0520-319A-9544-9D19-6AE19A7792DC}"/>
              </a:ext>
            </a:extLst>
          </p:cNvPr>
          <p:cNvSpPr/>
          <p:nvPr/>
        </p:nvSpPr>
        <p:spPr>
          <a:xfrm>
            <a:off x="10673509" y="1248022"/>
            <a:ext cx="15184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The Corn Mill</a:t>
            </a:r>
          </a:p>
        </p:txBody>
      </p:sp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300B8E0D-4451-3D49-A1A9-E1E2809444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9720" y="4034162"/>
            <a:ext cx="4402280" cy="2831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D5B618-8A9E-7642-BB1E-B83E41D80E03}"/>
              </a:ext>
            </a:extLst>
          </p:cNvPr>
          <p:cNvSpPr/>
          <p:nvPr/>
        </p:nvSpPr>
        <p:spPr>
          <a:xfrm>
            <a:off x="10191394" y="4065675"/>
            <a:ext cx="2000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Heather Williams</a:t>
            </a:r>
          </a:p>
        </p:txBody>
      </p:sp>
    </p:spTree>
    <p:extLst>
      <p:ext uri="{BB962C8B-B14F-4D97-AF65-F5344CB8AC3E}">
        <p14:creationId xmlns:p14="http://schemas.microsoft.com/office/powerpoint/2010/main" val="381833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03DE46-B98C-7145-9F2B-0E2EEB1A63A3}"/>
              </a:ext>
            </a:extLst>
          </p:cNvPr>
          <p:cNvSpPr txBox="1"/>
          <p:nvPr/>
        </p:nvSpPr>
        <p:spPr>
          <a:xfrm>
            <a:off x="591405" y="1222466"/>
            <a:ext cx="11130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Ceisiwch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adnabod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naturiol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ac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wedi’u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gan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map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syth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ydych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wedi’i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wneud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rhwng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  <a:p>
            <a:endParaRPr lang="en-GB" sz="1400" dirty="0">
              <a:solidFill>
                <a:srgbClr val="4E6A84"/>
              </a:solidFill>
              <a:latin typeface="Quicksand" pitchFamily="2" charset="77"/>
            </a:endParaRPr>
          </a:p>
          <a:p>
            <a:r>
              <a:rPr lang="cy-GB" b="1" dirty="0">
                <a:solidFill>
                  <a:srgbClr val="D78643"/>
                </a:solidFill>
                <a:latin typeface="Quicksand" pitchFamily="2" charset="77"/>
              </a:rPr>
              <a:t>Allwch chi ddod o hyd i unrhyw un o’r rhain ar hyd y llwybr? </a:t>
            </a:r>
            <a:endParaRPr lang="en-GB" b="1" dirty="0">
              <a:solidFill>
                <a:srgbClr val="D78643"/>
              </a:solidFill>
              <a:latin typeface="Quicksand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F4F1E4-280A-4F4D-A861-AB77E1491F63}"/>
              </a:ext>
            </a:extLst>
          </p:cNvPr>
          <p:cNvSpPr/>
          <p:nvPr/>
        </p:nvSpPr>
        <p:spPr>
          <a:xfrm>
            <a:off x="6497808" y="6603603"/>
            <a:ext cx="28665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John Clift Creative Comms BY-NC 2.0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84AF0-E56D-194D-9696-04D66D290057}"/>
              </a:ext>
            </a:extLst>
          </p:cNvPr>
          <p:cNvSpPr txBox="1"/>
          <p:nvPr/>
        </p:nvSpPr>
        <p:spPr>
          <a:xfrm>
            <a:off x="591406" y="342320"/>
            <a:ext cx="11454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Ditectifs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Dirwedd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: </a:t>
            </a:r>
            <a:r>
              <a:rPr lang="en-GB" sz="40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4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Quicksand" pitchFamily="2" charset="77"/>
              </a:rPr>
              <a:t>i’w</a:t>
            </a:r>
            <a:r>
              <a:rPr lang="en-GB" sz="40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Quicksand" pitchFamily="2" charset="77"/>
              </a:rPr>
              <a:t>Hystyried</a:t>
            </a:r>
            <a:r>
              <a:rPr lang="en-GB" sz="4000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  <a:p>
            <a:endParaRPr lang="en-GB" sz="4000" b="1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8A8DBC98-9429-5349-8F4D-BE32E53850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06" y="2815990"/>
            <a:ext cx="1479765" cy="1375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56B0D9-B168-EB4D-9DFF-BE15EB78A4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05" y="4279397"/>
            <a:ext cx="1479764" cy="1375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FD026B-3C9B-E345-906C-5C6C1E349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627" y="4279397"/>
            <a:ext cx="1479764" cy="1375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AD63AC-7F53-0647-A4F9-869B862D2E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211" y="2815990"/>
            <a:ext cx="1479764" cy="1375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B79DE-7989-C44E-909A-5CA44EED11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210" y="4279397"/>
            <a:ext cx="1479764" cy="1375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7C226D-1AD7-7E46-BBBB-3C6707F36A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628" y="2815990"/>
            <a:ext cx="1479763" cy="1375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212C0-E412-3B48-B317-BC1F90058486}"/>
              </a:ext>
            </a:extLst>
          </p:cNvPr>
          <p:cNvSpPr txBox="1"/>
          <p:nvPr/>
        </p:nvSpPr>
        <p:spPr>
          <a:xfrm>
            <a:off x="2214391" y="3318946"/>
            <a:ext cx="154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9FB7DB"/>
                </a:solidFill>
                <a:latin typeface="Quicksand" pitchFamily="2" charset="77"/>
              </a:rPr>
              <a:t>Bryniau</a:t>
            </a:r>
            <a:endParaRPr lang="en-US" sz="2000" b="1" dirty="0">
              <a:solidFill>
                <a:srgbClr val="9FB7DB"/>
              </a:solidFill>
              <a:latin typeface="Quicksan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5EEFF-08B5-CD4D-84F3-A3D41EB3461D}"/>
              </a:ext>
            </a:extLst>
          </p:cNvPr>
          <p:cNvSpPr txBox="1"/>
          <p:nvPr/>
        </p:nvSpPr>
        <p:spPr>
          <a:xfrm>
            <a:off x="2214391" y="4782353"/>
            <a:ext cx="154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9FB7DB"/>
                </a:solidFill>
                <a:latin typeface="Quicksand" pitchFamily="2" charset="77"/>
              </a:rPr>
              <a:t>Afon</a:t>
            </a:r>
            <a:endParaRPr lang="en-US" sz="2000" b="1" dirty="0">
              <a:solidFill>
                <a:srgbClr val="9FB7DB"/>
              </a:solidFill>
              <a:latin typeface="Quicksan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C5E373-8BAC-4B48-8E42-4B392E10EB0C}"/>
              </a:ext>
            </a:extLst>
          </p:cNvPr>
          <p:cNvSpPr txBox="1"/>
          <p:nvPr/>
        </p:nvSpPr>
        <p:spPr>
          <a:xfrm>
            <a:off x="5859390" y="3318946"/>
            <a:ext cx="154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9FB7DB"/>
                </a:solidFill>
                <a:latin typeface="Quicksand" pitchFamily="2" charset="77"/>
              </a:rPr>
              <a:t>Trefi</a:t>
            </a:r>
            <a:r>
              <a:rPr lang="en-US" sz="2000" b="1" dirty="0">
                <a:solidFill>
                  <a:srgbClr val="9FB7DB"/>
                </a:solidFill>
                <a:latin typeface="Quicksand" pitchFamily="2" charset="77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65F598-7833-5342-B759-8298B2014F45}"/>
              </a:ext>
            </a:extLst>
          </p:cNvPr>
          <p:cNvSpPr txBox="1"/>
          <p:nvPr/>
        </p:nvSpPr>
        <p:spPr>
          <a:xfrm>
            <a:off x="5859390" y="4782353"/>
            <a:ext cx="1542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9FB7DB"/>
                </a:solidFill>
                <a:latin typeface="Quicksand" pitchFamily="2" charset="77"/>
              </a:rPr>
              <a:t>Ffyrdd</a:t>
            </a:r>
            <a:endParaRPr lang="en-US" sz="2000" b="1" dirty="0">
              <a:solidFill>
                <a:srgbClr val="9FB7DB"/>
              </a:solidFill>
              <a:latin typeface="Quicksand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35045-E3D2-0948-93F2-CAA232D27CA0}"/>
              </a:ext>
            </a:extLst>
          </p:cNvPr>
          <p:cNvSpPr txBox="1"/>
          <p:nvPr/>
        </p:nvSpPr>
        <p:spPr>
          <a:xfrm>
            <a:off x="9661792" y="3318946"/>
            <a:ext cx="196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9FB7DB"/>
                </a:solidFill>
                <a:latin typeface="Quicksand" pitchFamily="2" charset="77"/>
              </a:rPr>
              <a:t>Coetir</a:t>
            </a:r>
            <a:endParaRPr lang="en-US" sz="2000" b="1" dirty="0">
              <a:solidFill>
                <a:srgbClr val="9FB7DB"/>
              </a:solidFill>
              <a:latin typeface="Quicksand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5489E9-B126-D048-8D2A-DFF1D3DFE173}"/>
              </a:ext>
            </a:extLst>
          </p:cNvPr>
          <p:cNvSpPr txBox="1"/>
          <p:nvPr/>
        </p:nvSpPr>
        <p:spPr>
          <a:xfrm>
            <a:off x="9661792" y="4782353"/>
            <a:ext cx="2060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9FB7DB"/>
                </a:solidFill>
                <a:latin typeface="Quicksand" pitchFamily="2" charset="77"/>
              </a:rPr>
              <a:t>Cors</a:t>
            </a:r>
            <a:r>
              <a:rPr lang="en-US" sz="2000" b="1" dirty="0">
                <a:solidFill>
                  <a:srgbClr val="9FB7DB"/>
                </a:solidFill>
                <a:latin typeface="Quicksand" pitchFamily="2" charset="77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07FB7-7417-0E4D-8D62-462096DEF234}"/>
              </a:ext>
            </a:extLst>
          </p:cNvPr>
          <p:cNvSpPr txBox="1"/>
          <p:nvPr/>
        </p:nvSpPr>
        <p:spPr>
          <a:xfrm>
            <a:off x="580306" y="5965102"/>
            <a:ext cx="1103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D78643"/>
                </a:solidFill>
                <a:latin typeface="Quicksand" pitchFamily="2" charset="77"/>
              </a:rPr>
              <a:t>Allwch</a:t>
            </a:r>
            <a:r>
              <a:rPr lang="en-GB" sz="2000" b="1" dirty="0">
                <a:solidFill>
                  <a:srgbClr val="D78643"/>
                </a:solidFill>
                <a:latin typeface="Quicksand" pitchFamily="2" charset="77"/>
              </a:rPr>
              <a:t> chi </a:t>
            </a:r>
            <a:r>
              <a:rPr lang="en-GB" sz="2000" b="1" dirty="0" err="1">
                <a:solidFill>
                  <a:srgbClr val="D78643"/>
                </a:solidFill>
                <a:latin typeface="Quicksand" pitchFamily="2" charset="77"/>
              </a:rPr>
              <a:t>adnabod</a:t>
            </a:r>
            <a:r>
              <a:rPr lang="en-GB" sz="2000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rgbClr val="D78643"/>
                </a:solidFill>
                <a:latin typeface="Quicksand" pitchFamily="2" charset="77"/>
              </a:rPr>
              <a:t>unrhyw</a:t>
            </a:r>
            <a:r>
              <a:rPr lang="en-GB" sz="2000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rgbClr val="D78643"/>
                </a:solidFill>
                <a:latin typeface="Quicksand" pitchFamily="2" charset="77"/>
              </a:rPr>
              <a:t>rwystrau</a:t>
            </a:r>
            <a:r>
              <a:rPr lang="en-GB" sz="2000" b="1" dirty="0">
                <a:solidFill>
                  <a:srgbClr val="D78643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rgbClr val="D78643"/>
                </a:solidFill>
                <a:latin typeface="Quicksand" pitchFamily="2" charset="77"/>
              </a:rPr>
              <a:t>eraill</a:t>
            </a:r>
            <a:r>
              <a:rPr lang="en-GB" sz="2000" b="1" dirty="0">
                <a:solidFill>
                  <a:srgbClr val="D78643"/>
                </a:solidFill>
                <a:latin typeface="Quicksand" pitchFamily="2" charset="77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53647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Rhwystrau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ac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Atebion</a:t>
            </a:r>
            <a:endParaRPr lang="en-GB" sz="4000" b="1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DA6D3-58CC-C745-A187-BB40B86A6A0D}"/>
              </a:ext>
            </a:extLst>
          </p:cNvPr>
          <p:cNvSpPr txBox="1"/>
          <p:nvPr/>
        </p:nvSpPr>
        <p:spPr>
          <a:xfrm>
            <a:off x="591406" y="1189594"/>
            <a:ext cx="105106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Pa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broblemau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gall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hachosi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i’ch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prosiect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adeiladu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camlas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pha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atebion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allwch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chi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dylunio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osgoi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neu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oresgyn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rhain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?</a:t>
            </a:r>
            <a:endParaRPr lang="en-GB" sz="2400" b="1" dirty="0">
              <a:solidFill>
                <a:srgbClr val="D78643"/>
              </a:solidFill>
              <a:latin typeface="Quicksand" pitchFamily="2" charset="77"/>
            </a:endParaRPr>
          </a:p>
          <a:p>
            <a:endParaRPr lang="en-GB" sz="2400" b="1" dirty="0">
              <a:solidFill>
                <a:srgbClr val="D78643"/>
              </a:solidFill>
              <a:latin typeface="Quicksand" pitchFamily="2" charset="77"/>
            </a:endParaRPr>
          </a:p>
          <a:p>
            <a:endParaRPr lang="en-GB" sz="2400" b="1" dirty="0">
              <a:solidFill>
                <a:srgbClr val="D78643"/>
              </a:solidFill>
              <a:latin typeface="Quicksand" pitchFamily="2" charset="77"/>
            </a:endParaRPr>
          </a:p>
          <a:p>
            <a:endParaRPr lang="en-GB" sz="2800" b="1" dirty="0">
              <a:solidFill>
                <a:srgbClr val="FFD966"/>
              </a:solidFill>
              <a:latin typeface="Quicksand" pitchFamily="2" charset="77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8D0D645-6E51-7E46-B25D-C8193745C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499339"/>
              </p:ext>
            </p:extLst>
          </p:nvPr>
        </p:nvGraphicFramePr>
        <p:xfrm>
          <a:off x="536037" y="2150908"/>
          <a:ext cx="10437012" cy="4341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241">
                  <a:extLst>
                    <a:ext uri="{9D8B030D-6E8A-4147-A177-3AD203B41FA5}">
                      <a16:colId xmlns:a16="http://schemas.microsoft.com/office/drawing/2014/main" val="3725624733"/>
                    </a:ext>
                  </a:extLst>
                </a:gridCol>
                <a:gridCol w="1194865">
                  <a:extLst>
                    <a:ext uri="{9D8B030D-6E8A-4147-A177-3AD203B41FA5}">
                      <a16:colId xmlns:a16="http://schemas.microsoft.com/office/drawing/2014/main" val="1215592868"/>
                    </a:ext>
                  </a:extLst>
                </a:gridCol>
                <a:gridCol w="1192058">
                  <a:extLst>
                    <a:ext uri="{9D8B030D-6E8A-4147-A177-3AD203B41FA5}">
                      <a16:colId xmlns:a16="http://schemas.microsoft.com/office/drawing/2014/main" val="1333146250"/>
                    </a:ext>
                  </a:extLst>
                </a:gridCol>
                <a:gridCol w="1265903">
                  <a:extLst>
                    <a:ext uri="{9D8B030D-6E8A-4147-A177-3AD203B41FA5}">
                      <a16:colId xmlns:a16="http://schemas.microsoft.com/office/drawing/2014/main" val="205296408"/>
                    </a:ext>
                  </a:extLst>
                </a:gridCol>
                <a:gridCol w="5242945">
                  <a:extLst>
                    <a:ext uri="{9D8B030D-6E8A-4147-A177-3AD203B41FA5}">
                      <a16:colId xmlns:a16="http://schemas.microsoft.com/office/drawing/2014/main" val="2113323189"/>
                    </a:ext>
                  </a:extLst>
                </a:gridCol>
              </a:tblGrid>
              <a:tr h="739922">
                <a:tc>
                  <a:txBody>
                    <a:bodyPr/>
                    <a:lstStyle/>
                    <a:p>
                      <a:pPr algn="ctr"/>
                      <a:r>
                        <a:rPr lang="cy-GB" sz="2000" b="1" kern="12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  <a:ea typeface="+mn-ea"/>
                          <a:cs typeface="+mn-cs"/>
                        </a:rPr>
                        <a:t>Rhwystrau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Quicksand" pitchFamily="2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y-GB" sz="2000" b="1" kern="12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  <a:ea typeface="+mn-ea"/>
                          <a:cs typeface="+mn-cs"/>
                        </a:rPr>
                        <a:t>Nifer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</a:rPr>
                        <a:t> 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Quicksan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A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y-GB" sz="2000" b="1" kern="12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  <a:ea typeface="+mn-ea"/>
                          <a:cs typeface="+mn-cs"/>
                        </a:rPr>
                        <a:t>Ffisegol (tic)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</a:rPr>
                        <a:t> 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A8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y-GB" sz="2000" b="1" kern="12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  <a:ea typeface="+mn-ea"/>
                          <a:cs typeface="+mn-cs"/>
                        </a:rPr>
                        <a:t>Dynol (tic)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</a:rPr>
                        <a:t> 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A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y-GB" sz="2000" dirty="0">
                          <a:solidFill>
                            <a:schemeClr val="bg1"/>
                          </a:solidFill>
                          <a:effectLst/>
                          <a:latin typeface="Quicksand" pitchFamily="2" charset="77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Atebion (efallai bod mwy nag un)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666770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510975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b="1" dirty="0">
                        <a:solidFill>
                          <a:srgbClr val="4E6A84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b="1" dirty="0">
                        <a:solidFill>
                          <a:srgbClr val="4E6A84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31837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49492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b="1" dirty="0">
                        <a:solidFill>
                          <a:srgbClr val="4E6A84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b="1" dirty="0">
                        <a:solidFill>
                          <a:srgbClr val="4E6A84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043973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b="1" dirty="0">
                        <a:solidFill>
                          <a:srgbClr val="4E6A84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2000" b="1" dirty="0">
                        <a:solidFill>
                          <a:srgbClr val="4E6A84"/>
                        </a:solidFill>
                        <a:effectLst/>
                        <a:latin typeface="Quicksand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28056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5653"/>
                  </a:ext>
                </a:extLst>
              </a:tr>
              <a:tr h="514458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4E6A84"/>
                        </a:solidFill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Quicks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E6A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063183"/>
                  </a:ext>
                </a:extLst>
              </a:tr>
            </a:tbl>
          </a:graphicData>
        </a:graphic>
      </p:graphicFrame>
      <p:pic>
        <p:nvPicPr>
          <p:cNvPr id="5" name="Picture 4" descr="A picture containing stationary, pen, writing implement&#10;&#10;Description automatically generated">
            <a:extLst>
              <a:ext uri="{FF2B5EF4-FFF2-40B4-BE49-F238E27FC236}">
                <a16:creationId xmlns:a16="http://schemas.microsoft.com/office/drawing/2014/main" id="{6281A32F-4705-A64D-97D5-EDE464C9D8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97" y="3934187"/>
            <a:ext cx="2217397" cy="30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EB9BED-6AB0-FD4B-9410-E65F73A9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7136" y="3669164"/>
            <a:ext cx="4043108" cy="30242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Atebion</a:t>
            </a:r>
            <a:endParaRPr lang="en-GB" sz="4000" b="1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0583C-6B6A-9C40-8893-D3BF508E7D95}"/>
              </a:ext>
            </a:extLst>
          </p:cNvPr>
          <p:cNvSpPr txBox="1"/>
          <p:nvPr/>
        </p:nvSpPr>
        <p:spPr>
          <a:xfrm>
            <a:off x="591406" y="1057874"/>
            <a:ext cx="10172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Dyma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rai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enghreifftiau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ddechrau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ond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gallwch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adael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i’ch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dychymyg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redeg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wyllt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meddwl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am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wahanol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ffyrdd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osgoi’r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rhwystrau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243D0-53A3-5145-8ED3-D0E044A1B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00" y="4605160"/>
            <a:ext cx="3893632" cy="2088248"/>
          </a:xfrm>
          <a:prstGeom prst="rect">
            <a:avLst/>
          </a:prstGeom>
        </p:spPr>
      </p:pic>
      <p:pic>
        <p:nvPicPr>
          <p:cNvPr id="13" name="Picture 12" descr="A stone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89C1C8FF-29EA-1841-AF89-45381AC95D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00" y="2075180"/>
            <a:ext cx="3893632" cy="24271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0C9CCD-B348-1246-ADA2-C46CCCEF9547}"/>
              </a:ext>
            </a:extLst>
          </p:cNvPr>
          <p:cNvSpPr/>
          <p:nvPr/>
        </p:nvSpPr>
        <p:spPr>
          <a:xfrm>
            <a:off x="355807" y="4225206"/>
            <a:ext cx="15184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 Heather Williams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8CA554-708E-2B46-9268-FB1EAFB631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76077" y="2058365"/>
            <a:ext cx="4043108" cy="2684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0CEC12-D4F3-854B-836C-A50C24A948FB}"/>
              </a:ext>
            </a:extLst>
          </p:cNvPr>
          <p:cNvSpPr/>
          <p:nvPr/>
        </p:nvSpPr>
        <p:spPr>
          <a:xfrm>
            <a:off x="355807" y="6423042"/>
            <a:ext cx="9033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WCBC</a:t>
            </a:r>
          </a:p>
        </p:txBody>
      </p:sp>
      <p:sp>
        <p:nvSpPr>
          <p:cNvPr id="2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8EBDB0-7487-804C-865D-0FDB7D09A504}"/>
              </a:ext>
            </a:extLst>
          </p:cNvPr>
          <p:cNvSpPr/>
          <p:nvPr/>
        </p:nvSpPr>
        <p:spPr>
          <a:xfrm>
            <a:off x="3278770" y="1950835"/>
            <a:ext cx="1781673" cy="6526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Pont</a:t>
            </a:r>
          </a:p>
        </p:txBody>
      </p:sp>
      <p:sp>
        <p:nvSpPr>
          <p:cNvPr id="2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61741F-A657-6F45-8D4C-6A342DF28CB0}"/>
              </a:ext>
            </a:extLst>
          </p:cNvPr>
          <p:cNvSpPr/>
          <p:nvPr/>
        </p:nvSpPr>
        <p:spPr>
          <a:xfrm>
            <a:off x="3278770" y="4785038"/>
            <a:ext cx="1781673" cy="6526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Dyfrbont</a:t>
            </a:r>
            <a:endParaRPr lang="en-GB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3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3FA7D3-6AF8-704B-B455-0A23B083D1CA}"/>
              </a:ext>
            </a:extLst>
          </p:cNvPr>
          <p:cNvSpPr/>
          <p:nvPr/>
        </p:nvSpPr>
        <p:spPr>
          <a:xfrm>
            <a:off x="8630135" y="5452361"/>
            <a:ext cx="2423125" cy="823089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Torri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drwy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graig</a:t>
            </a:r>
            <a:endParaRPr lang="en-GB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24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0874E3-296F-5141-AD09-198FF0D5A8DF}"/>
              </a:ext>
            </a:extLst>
          </p:cNvPr>
          <p:cNvSpPr/>
          <p:nvPr/>
        </p:nvSpPr>
        <p:spPr>
          <a:xfrm>
            <a:off x="6670397" y="2243198"/>
            <a:ext cx="1781673" cy="6526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Twnnel</a:t>
            </a:r>
            <a:endParaRPr lang="en-GB" b="1" dirty="0">
              <a:solidFill>
                <a:srgbClr val="4E6A84"/>
              </a:solidFill>
              <a:latin typeface="Quicks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52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D8E3A59-0788-F64A-9E1E-F66471AB89F9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Syrfewyr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Penigamp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300F7-49E1-6847-BF6F-F81C20F575B3}"/>
              </a:ext>
            </a:extLst>
          </p:cNvPr>
          <p:cNvSpPr txBox="1"/>
          <p:nvPr/>
        </p:nvSpPr>
        <p:spPr>
          <a:xfrm>
            <a:off x="591406" y="1222466"/>
            <a:ext cx="765148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Os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ydach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chi’n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teimlo’n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hyderus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efo’r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offer map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yna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rhowch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gynnig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gweithgaredd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hwn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.</a:t>
            </a:r>
          </a:p>
          <a:p>
            <a:endParaRPr lang="en-GB" sz="1000" dirty="0">
              <a:solidFill>
                <a:srgbClr val="4E6A84"/>
              </a:solidFill>
              <a:latin typeface="Quicksand" pitchFamily="2" charset="77"/>
            </a:endParaRPr>
          </a:p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Rydych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wedi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nodi’r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problemau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sydd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angen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hosgoi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Rŵan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rhaid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chi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gynllunio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Duncombe a Turner.</a:t>
            </a:r>
          </a:p>
          <a:p>
            <a:endParaRPr lang="en-GB" sz="1000" dirty="0">
              <a:solidFill>
                <a:srgbClr val="4E6A84"/>
              </a:solidFill>
              <a:latin typeface="Quicksand" pitchFamily="2" charset="77"/>
            </a:endParaRPr>
          </a:p>
          <a:p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Ewch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ôl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i’r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map.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linell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mae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sgwariau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bach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gwyn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gallwch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glicio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arnynt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lusgo’r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llinell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osgoi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unrhyw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rwystrau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dirwedd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017D65-4633-9447-904D-42330B44E8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329" y="447601"/>
            <a:ext cx="3223265" cy="238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936A11-19C4-204B-9D2B-23F945926A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3104" y="2515127"/>
            <a:ext cx="2871931" cy="436533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86B2553-5599-EB45-8ECD-8FB6B41D7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23398" y="3721157"/>
            <a:ext cx="5765798" cy="40004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64B045-30B6-FB49-AD34-2DE59890AF45}"/>
              </a:ext>
            </a:extLst>
          </p:cNvPr>
          <p:cNvSpPr/>
          <p:nvPr/>
        </p:nvSpPr>
        <p:spPr>
          <a:xfrm>
            <a:off x="562017" y="4120374"/>
            <a:ext cx="4039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 dal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botwm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lawr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lusgo’r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sgwariau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leoliad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o’ch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dewis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Wrth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chi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ollwng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sgwâr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bydd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mwy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sgwariau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creu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bod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gallu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o’ch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dewis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Llusgwch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er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mwyn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wneud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gorau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mwyaf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diogel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camlas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</p:txBody>
      </p:sp>
      <p:sp>
        <p:nvSpPr>
          <p:cNvPr id="22" name="Round Diagonal Corner of Rectangle 21">
            <a:extLst>
              <a:ext uri="{FF2B5EF4-FFF2-40B4-BE49-F238E27FC236}">
                <a16:creationId xmlns:a16="http://schemas.microsoft.com/office/drawing/2014/main" id="{13EE95EB-CFA5-A541-BE44-44170D8EC518}"/>
              </a:ext>
            </a:extLst>
          </p:cNvPr>
          <p:cNvSpPr/>
          <p:nvPr/>
        </p:nvSpPr>
        <p:spPr>
          <a:xfrm rot="21377079">
            <a:off x="4742077" y="3632260"/>
            <a:ext cx="3216985" cy="680893"/>
          </a:xfrm>
          <a:prstGeom prst="round2DiagRect">
            <a:avLst>
              <a:gd name="adj1" fmla="val 23508"/>
              <a:gd name="adj2" fmla="val 26091"/>
            </a:avLst>
          </a:prstGeom>
          <a:solidFill>
            <a:srgbClr val="D78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Quicksand" pitchFamily="2" charset="77"/>
              </a:rPr>
              <a:t>Pa mor </a:t>
            </a:r>
            <a:r>
              <a:rPr lang="en-GB" b="1" dirty="0" err="1">
                <a:solidFill>
                  <a:schemeClr val="bg1"/>
                </a:solidFill>
                <a:latin typeface="Quicksand" pitchFamily="2" charset="77"/>
              </a:rPr>
              <a:t>hir</a:t>
            </a:r>
            <a:r>
              <a:rPr lang="en-GB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Quicksand" pitchFamily="2" charset="77"/>
              </a:rPr>
              <a:t>yw</a:t>
            </a:r>
            <a:r>
              <a:rPr lang="en-GB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Quicksand" pitchFamily="2" charset="77"/>
              </a:rPr>
              <a:t>eich</a:t>
            </a:r>
            <a:r>
              <a:rPr lang="en-GB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Quicksand" pitchFamily="2" charset="77"/>
              </a:rPr>
              <a:t>llwybr</a:t>
            </a:r>
            <a:r>
              <a:rPr lang="en-GB" b="1" dirty="0">
                <a:solidFill>
                  <a:schemeClr val="bg1"/>
                </a:solidFill>
                <a:latin typeface="Quicksand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47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78E4E15-2B8C-0449-8C84-5F3F0B2D5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" y="3314614"/>
            <a:ext cx="12344400" cy="36325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589540F-0CB1-8843-BFE1-0180B9955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02894" y="984630"/>
            <a:ext cx="7239432" cy="85258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8E3A59-0788-F64A-9E1E-F66471AB89F9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Adrodd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yn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ôl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i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Thomas Telford 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FB814-9D48-5F46-B2A3-17829A27ABEE}"/>
              </a:ext>
            </a:extLst>
          </p:cNvPr>
          <p:cNvSpPr txBox="1"/>
          <p:nvPr/>
        </p:nvSpPr>
        <p:spPr>
          <a:xfrm>
            <a:off x="799056" y="1920086"/>
            <a:ext cx="66276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Lluniwch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fap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bapur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Thomas Telford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o’ch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dewis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camlas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Dylech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gynnwys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unrhyw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nodweddion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ydych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wedi’u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hosgoi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ogystal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ag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atebion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ydych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wedi’u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creu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osgoi’r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rhwystrau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1" dirty="0">
              <a:solidFill>
                <a:srgbClr val="4E6A84"/>
              </a:solidFill>
              <a:latin typeface="Quicksand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Cymharwch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gyda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gwreiddiol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drwy’r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tirwedd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Ydach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chi’n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cytuno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â’r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hwn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? A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fyddent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wedi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gallu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dewis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arall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1" dirty="0">
              <a:solidFill>
                <a:srgbClr val="4E6A84"/>
              </a:solidFill>
              <a:latin typeface="Quicksand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Cymharwch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gyda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llwybrau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b="1" dirty="0" err="1">
                <a:solidFill>
                  <a:srgbClr val="4E6A84"/>
                </a:solidFill>
                <a:latin typeface="Quicksand" pitchFamily="2" charset="77"/>
              </a:rPr>
              <a:t>cyfoedion</a:t>
            </a:r>
            <a:r>
              <a:rPr lang="en-GB" sz="2200" b="1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Sut y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mae’n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200" dirty="0" err="1">
                <a:solidFill>
                  <a:srgbClr val="4E6A84"/>
                </a:solidFill>
                <a:latin typeface="Quicksand" pitchFamily="2" charset="77"/>
              </a:rPr>
              <a:t>wahanol</a:t>
            </a:r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b="1" dirty="0">
              <a:solidFill>
                <a:srgbClr val="4E6A84"/>
              </a:solidFill>
              <a:latin typeface="Quicksand" pitchFamily="2" charset="77"/>
            </a:endParaRPr>
          </a:p>
          <a:p>
            <a:r>
              <a:rPr lang="en-GB" sz="2200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</p:txBody>
      </p:sp>
      <p:pic>
        <p:nvPicPr>
          <p:cNvPr id="12" name="Picture 11" descr="A person in a green coat&#10;&#10;Description automatically generated with low confidence">
            <a:extLst>
              <a:ext uri="{FF2B5EF4-FFF2-40B4-BE49-F238E27FC236}">
                <a16:creationId xmlns:a16="http://schemas.microsoft.com/office/drawing/2014/main" id="{AFC8C551-8D73-2F4A-8075-D5592F6BA08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27" y="644241"/>
            <a:ext cx="2702014" cy="2702014"/>
          </a:xfrm>
          <a:prstGeom prst="rect">
            <a:avLst/>
          </a:prstGeom>
          <a:effectLst>
            <a:outerShdw blurRad="102394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writing implement, stationary, pencil&#10;&#10;Description automatically generated">
            <a:extLst>
              <a:ext uri="{FF2B5EF4-FFF2-40B4-BE49-F238E27FC236}">
                <a16:creationId xmlns:a16="http://schemas.microsoft.com/office/drawing/2014/main" id="{CBE59D2A-FAD6-2041-9E1D-FE425E8BE2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69460">
            <a:off x="-907911" y="2320226"/>
            <a:ext cx="2524129" cy="2557784"/>
          </a:xfrm>
          <a:prstGeom prst="rect">
            <a:avLst/>
          </a:prstGeom>
        </p:spPr>
      </p:pic>
      <p:sp>
        <p:nvSpPr>
          <p:cNvPr id="1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0B00DE-7FA3-B042-9433-65136D15DF74}"/>
              </a:ext>
            </a:extLst>
          </p:cNvPr>
          <p:cNvSpPr/>
          <p:nvPr/>
        </p:nvSpPr>
        <p:spPr>
          <a:xfrm rot="315818">
            <a:off x="8481791" y="1768558"/>
            <a:ext cx="1781673" cy="65268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Thomas Telford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A84843-E970-3E4F-96F1-707F2D8FB0B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7163" y="3497137"/>
            <a:ext cx="2170520" cy="32991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CD999-7B17-EB48-B7D0-23D9A21F677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3841" y="2581894"/>
            <a:ext cx="2349568" cy="347163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36E3036-A366-6A4F-8EE2-CCBC6E1D89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500830" y="3902396"/>
            <a:ext cx="3635647" cy="25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F78AAF0-F921-6242-9A14-E8B58D16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288" r="9289" b="69001"/>
          <a:stretch/>
        </p:blipFill>
        <p:spPr>
          <a:xfrm flipH="1">
            <a:off x="1" y="2275687"/>
            <a:ext cx="12191999" cy="45823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8300F7-49E1-6847-BF6F-F81C20F575B3}"/>
              </a:ext>
            </a:extLst>
          </p:cNvPr>
          <p:cNvSpPr txBox="1"/>
          <p:nvPr/>
        </p:nvSpPr>
        <p:spPr>
          <a:xfrm>
            <a:off x="591406" y="1167466"/>
            <a:ext cx="7429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solidFill>
                  <a:srgbClr val="4E6A84"/>
                </a:solidFill>
                <a:latin typeface="Quicksand" pitchFamily="2" charset="77"/>
              </a:rPr>
              <a:t>Beth am weld os allwch ddarganfod unrhyw beth am brosiectau adeiladu newydd neu ddiweddar fel ffyrdd neu adeiladau newydd sydd wedi cael eu codi yn eich ymyl chi heddiw. </a:t>
            </a:r>
            <a:endParaRPr lang="en-GB" sz="2000" dirty="0">
              <a:solidFill>
                <a:srgbClr val="4E6A84"/>
              </a:solidFill>
              <a:latin typeface="Quicksand" pitchFamily="2" charset="77"/>
            </a:endParaRPr>
          </a:p>
          <a:p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  <a:p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4" name="Picture 3" descr="A picture containing helmet&#10;&#10;Description automatically generated">
            <a:extLst>
              <a:ext uri="{FF2B5EF4-FFF2-40B4-BE49-F238E27FC236}">
                <a16:creationId xmlns:a16="http://schemas.microsoft.com/office/drawing/2014/main" id="{5F5B5F27-42F2-B646-999D-09F3160294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596" y="1167466"/>
            <a:ext cx="3357702" cy="6234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2FB88F-F4F9-6544-A981-F5C15064ECD3}"/>
              </a:ext>
            </a:extLst>
          </p:cNvPr>
          <p:cNvSpPr/>
          <p:nvPr/>
        </p:nvSpPr>
        <p:spPr>
          <a:xfrm>
            <a:off x="594913" y="3106458"/>
            <a:ext cx="5895339" cy="34778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Meddyliwch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am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sut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y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bydd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y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gwaith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adeiladu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newydd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yn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effeithio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chi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a’ch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ysgol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a’ch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Quicksand" pitchFamily="2" charset="77"/>
              </a:rPr>
              <a:t>teulu</a:t>
            </a:r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.</a:t>
            </a:r>
          </a:p>
          <a:p>
            <a:r>
              <a:rPr lang="en-GB" sz="2000" b="1" dirty="0">
                <a:solidFill>
                  <a:schemeClr val="bg1"/>
                </a:solidFill>
                <a:latin typeface="Quicksand" pitchFamily="2" charset="77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Sut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effaith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y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bydd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gael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ar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eich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ardal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leol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A’i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fydd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effaith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gadarnhaol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neu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negyddol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ar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y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gymuned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A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fydd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creu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mwy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o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swyddi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Sut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effaith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y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bydd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yn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ei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gael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ar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yr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Quicksand" pitchFamily="2" charset="77"/>
              </a:rPr>
              <a:t>amgylchedd</a:t>
            </a:r>
            <a:r>
              <a:rPr lang="en-GB" sz="2000" dirty="0">
                <a:solidFill>
                  <a:schemeClr val="bg1"/>
                </a:solidFill>
                <a:latin typeface="Quicksand" pitchFamily="2" charset="77"/>
              </a:rPr>
              <a:t>?</a:t>
            </a:r>
          </a:p>
          <a:p>
            <a:endParaRPr lang="en-GB" sz="200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9A52E-E4CD-A244-A908-D4EF47C98EED}"/>
              </a:ext>
            </a:extLst>
          </p:cNvPr>
          <p:cNvSpPr txBox="1"/>
          <p:nvPr/>
        </p:nvSpPr>
        <p:spPr>
          <a:xfrm>
            <a:off x="591406" y="342320"/>
            <a:ext cx="11708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Sut beth fyddai adeiladu camlas heddiw?</a:t>
            </a:r>
            <a:r>
              <a:rPr lang="cy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endParaRPr lang="en-GB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70FD83A-E93C-874B-BC29-836A2E01F24C}"/>
              </a:ext>
            </a:extLst>
          </p:cNvPr>
          <p:cNvSpPr/>
          <p:nvPr/>
        </p:nvSpPr>
        <p:spPr>
          <a:xfrm>
            <a:off x="6677470" y="2275687"/>
            <a:ext cx="2884114" cy="2884114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9FB7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E2211F7-C586-8B43-9013-970C4A60E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6200" y="3314614"/>
            <a:ext cx="12344400" cy="3632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93763" y="1272681"/>
            <a:ext cx="7212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Beth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eich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barn chi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yw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syrfëwr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Pa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fath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waith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ydach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chi’n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meddwl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wnawn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Pa offer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ydym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ei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800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800" dirty="0">
                <a:solidFill>
                  <a:srgbClr val="4E6A84"/>
                </a:solidFill>
                <a:latin typeface="Quicksand" pitchFamily="2" charset="77"/>
              </a:rPr>
              <a:t>?</a:t>
            </a:r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7" y="342320"/>
            <a:ext cx="7577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Beth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yw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Syrfëwr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?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617A03-4870-A04F-9361-33E3A9779952}"/>
              </a:ext>
            </a:extLst>
          </p:cNvPr>
          <p:cNvGrpSpPr/>
          <p:nvPr/>
        </p:nvGrpSpPr>
        <p:grpSpPr>
          <a:xfrm>
            <a:off x="1021026" y="3561558"/>
            <a:ext cx="4672013" cy="2398083"/>
            <a:chOff x="1021026" y="3561558"/>
            <a:chExt cx="4672013" cy="2398083"/>
          </a:xfrm>
        </p:grpSpPr>
        <p:sp>
          <p:nvSpPr>
            <p:cNvPr id="12" name="Round Diagonal Corner of Rectangle 11">
              <a:extLst>
                <a:ext uri="{FF2B5EF4-FFF2-40B4-BE49-F238E27FC236}">
                  <a16:creationId xmlns:a16="http://schemas.microsoft.com/office/drawing/2014/main" id="{6F4638B9-0204-E04E-8A00-523F6F08CEE1}"/>
                </a:ext>
              </a:extLst>
            </p:cNvPr>
            <p:cNvSpPr/>
            <p:nvPr/>
          </p:nvSpPr>
          <p:spPr>
            <a:xfrm>
              <a:off x="1021026" y="3561558"/>
              <a:ext cx="4672013" cy="2398083"/>
            </a:xfrm>
            <a:prstGeom prst="round2DiagRect">
              <a:avLst/>
            </a:prstGeom>
            <a:solidFill>
              <a:srgbClr val="D786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FA315A-F9E0-374A-B65B-DC35C9AB6E23}"/>
                </a:ext>
              </a:extLst>
            </p:cNvPr>
            <p:cNvSpPr/>
            <p:nvPr/>
          </p:nvSpPr>
          <p:spPr>
            <a:xfrm>
              <a:off x="1400046" y="3893865"/>
              <a:ext cx="417458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Beth am </a:t>
              </a:r>
              <a:r>
                <a:rPr lang="en-GB" sz="2800" dirty="0" err="1">
                  <a:solidFill>
                    <a:schemeClr val="bg1"/>
                  </a:solidFill>
                  <a:latin typeface="Quicksand" pitchFamily="2" charset="77"/>
                </a:rPr>
                <a:t>gael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800" b="1" dirty="0" err="1">
                  <a:solidFill>
                    <a:srgbClr val="FFD966"/>
                  </a:solidFill>
                  <a:latin typeface="Quicksand" pitchFamily="2" charset="77"/>
                </a:rPr>
                <a:t>trafodaeth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Quicksand" pitchFamily="2" charset="77"/>
                </a:rPr>
                <a:t>gyda’ch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Quicksand" pitchFamily="2" charset="77"/>
                </a:rPr>
                <a:t>athro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/</a:t>
              </a:r>
              <a:r>
                <a:rPr lang="en-GB" sz="2800" dirty="0" err="1">
                  <a:solidFill>
                    <a:schemeClr val="bg1"/>
                  </a:solidFill>
                  <a:latin typeface="Quicksand" pitchFamily="2" charset="77"/>
                </a:rPr>
                <a:t>athrawes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 a </a:t>
              </a:r>
              <a:r>
                <a:rPr lang="en-GB" sz="2800" dirty="0" err="1">
                  <a:solidFill>
                    <a:schemeClr val="bg1"/>
                  </a:solidFill>
                  <a:latin typeface="Quicksand" pitchFamily="2" charset="77"/>
                </a:rPr>
                <a:t>gweddill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 y </a:t>
              </a:r>
              <a:r>
                <a:rPr lang="en-GB" sz="2800" dirty="0" err="1">
                  <a:solidFill>
                    <a:schemeClr val="bg1"/>
                  </a:solidFill>
                  <a:latin typeface="Quicksand" pitchFamily="2" charset="77"/>
                </a:rPr>
                <a:t>dosbarth</a:t>
              </a:r>
              <a:r>
                <a:rPr lang="en-GB" sz="2800" dirty="0">
                  <a:solidFill>
                    <a:schemeClr val="bg1"/>
                  </a:solidFill>
                  <a:latin typeface="Quicksand" pitchFamily="2" charset="77"/>
                </a:rPr>
                <a:t>? </a:t>
              </a:r>
              <a:endParaRPr lang="en-GB" sz="2800" b="1" dirty="0">
                <a:solidFill>
                  <a:schemeClr val="bg1"/>
                </a:solidFill>
                <a:latin typeface="Quicksand" pitchFamily="2" charset="77"/>
              </a:endParaRPr>
            </a:p>
          </p:txBody>
        </p:sp>
      </p:grpSp>
      <p:pic>
        <p:nvPicPr>
          <p:cNvPr id="3" name="Picture 2" descr="A picture containing helmet&#10;&#10;Description automatically generated">
            <a:extLst>
              <a:ext uri="{FF2B5EF4-FFF2-40B4-BE49-F238E27FC236}">
                <a16:creationId xmlns:a16="http://schemas.microsoft.com/office/drawing/2014/main" id="{53884810-FB60-3E45-A38C-68EA900EF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35" y="154714"/>
            <a:ext cx="3960086" cy="73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E2211F7-C586-8B43-9013-970C4A60E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6200" y="3314614"/>
            <a:ext cx="12344400" cy="363259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269BD1A-8DCD-5348-872F-FA9FF1BA2BF6}"/>
              </a:ext>
            </a:extLst>
          </p:cNvPr>
          <p:cNvGrpSpPr/>
          <p:nvPr/>
        </p:nvGrpSpPr>
        <p:grpSpPr>
          <a:xfrm>
            <a:off x="591407" y="1270000"/>
            <a:ext cx="10339060" cy="8525883"/>
            <a:chOff x="8514850" y="928235"/>
            <a:chExt cx="4377456" cy="6656938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212A04D-3FC7-6E40-AA1A-1C4910D0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8514850" y="928235"/>
              <a:ext cx="4377456" cy="66569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22E842-CB59-0643-92ED-790C32F48A01}"/>
                </a:ext>
              </a:extLst>
            </p:cNvPr>
            <p:cNvSpPr txBox="1"/>
            <p:nvPr/>
          </p:nvSpPr>
          <p:spPr>
            <a:xfrm>
              <a:off x="8798576" y="1899997"/>
              <a:ext cx="2790301" cy="307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" b="1" dirty="0">
                  <a:solidFill>
                    <a:schemeClr val="bg1"/>
                  </a:solidFill>
                  <a:latin typeface="Quicksand" pitchFamily="2" charset="77"/>
                </a:rPr>
                <a:t>Mae </a:t>
              </a:r>
              <a:r>
                <a:rPr lang="en-GB" sz="3000" b="1" dirty="0" err="1">
                  <a:solidFill>
                    <a:schemeClr val="bg1"/>
                  </a:solidFill>
                  <a:latin typeface="Quicksand" pitchFamily="2" charset="77"/>
                </a:rPr>
                <a:t>syrfëwyr</a:t>
              </a:r>
              <a:r>
                <a:rPr lang="en-GB" sz="3000" b="1" dirty="0">
                  <a:solidFill>
                    <a:schemeClr val="bg1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yn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gweithio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gyda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pheirianwyr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ac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adeiladwyr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i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gynllunio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ac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adeiladu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ffyrdd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,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llwybrau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,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pontydd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,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rheilffyrdd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a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chamlesi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.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Maen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nhw’n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dod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o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hyd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i’r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llwybr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gorau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a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rhataf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ar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gyfer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cyswllt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cludiant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3000" b="1" dirty="0" err="1">
                  <a:solidFill>
                    <a:srgbClr val="4E6A84"/>
                  </a:solidFill>
                  <a:latin typeface="Quicksand" pitchFamily="2" charset="77"/>
                </a:rPr>
                <a:t>newydd</a:t>
              </a:r>
              <a:r>
                <a:rPr lang="en-GB" sz="3000" b="1" dirty="0">
                  <a:solidFill>
                    <a:srgbClr val="4E6A84"/>
                  </a:solidFill>
                  <a:latin typeface="Quicksand" pitchFamily="2" charset="77"/>
                </a:rPr>
                <a:t>.</a:t>
              </a:r>
              <a:endParaRPr lang="en-GB" sz="3000" dirty="0">
                <a:solidFill>
                  <a:srgbClr val="4E6A84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7" y="342320"/>
            <a:ext cx="7577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Beth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yw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Syrfëwr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?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7" name="Picture 6" descr="A picture containing helmet&#10;&#10;Description automatically generated">
            <a:extLst>
              <a:ext uri="{FF2B5EF4-FFF2-40B4-BE49-F238E27FC236}">
                <a16:creationId xmlns:a16="http://schemas.microsoft.com/office/drawing/2014/main" id="{5631583F-0D2E-A848-9CB4-51AA3C7B5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135" y="154714"/>
            <a:ext cx="3960086" cy="73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B798D8F-99DE-FB4E-9F31-526FB85A6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288" r="9289" b="69001"/>
          <a:stretch/>
        </p:blipFill>
        <p:spPr>
          <a:xfrm flipH="1">
            <a:off x="0" y="2939846"/>
            <a:ext cx="12191999" cy="391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Offer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Arolygu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3" name="Picture 2" descr="A picture containing floor&#10;&#10;Description automatically generated">
            <a:extLst>
              <a:ext uri="{FF2B5EF4-FFF2-40B4-BE49-F238E27FC236}">
                <a16:creationId xmlns:a16="http://schemas.microsoft.com/office/drawing/2014/main" id="{664E927C-E301-0749-B741-1A6F0A3F70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934" y="1663120"/>
            <a:ext cx="3505200" cy="4673600"/>
          </a:xfrm>
          <a:prstGeom prst="rect">
            <a:avLst/>
          </a:prstGeom>
        </p:spPr>
      </p:pic>
      <p:pic>
        <p:nvPicPr>
          <p:cNvPr id="5" name="Picture 4" descr="A picture containing wall, key&#10;&#10;Description automatically generated">
            <a:extLst>
              <a:ext uri="{FF2B5EF4-FFF2-40B4-BE49-F238E27FC236}">
                <a16:creationId xmlns:a16="http://schemas.microsoft.com/office/drawing/2014/main" id="{8BFBF799-8DBE-AC48-A88C-23BE04239B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554" y="342320"/>
            <a:ext cx="3302481" cy="2844800"/>
          </a:xfrm>
          <a:prstGeom prst="rect">
            <a:avLst/>
          </a:prstGeom>
        </p:spPr>
      </p:pic>
      <p:sp>
        <p:nvSpPr>
          <p:cNvPr id="1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0A193A-0215-8A49-B0C2-F2124BC1A634}"/>
              </a:ext>
            </a:extLst>
          </p:cNvPr>
          <p:cNvSpPr/>
          <p:nvPr/>
        </p:nvSpPr>
        <p:spPr>
          <a:xfrm>
            <a:off x="6783314" y="4967895"/>
            <a:ext cx="2515939" cy="92166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Waywiser</a:t>
            </a:r>
          </a:p>
          <a:p>
            <a:pPr algn="ctr"/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mesur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pellteroedd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hir</a:t>
            </a:r>
            <a:endParaRPr lang="en-GB" sz="16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A08F17-191F-AF4E-AB37-E99E87C4C59A}"/>
              </a:ext>
            </a:extLst>
          </p:cNvPr>
          <p:cNvSpPr/>
          <p:nvPr/>
        </p:nvSpPr>
        <p:spPr>
          <a:xfrm>
            <a:off x="8496262" y="3078255"/>
            <a:ext cx="3238773" cy="1282502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Cadwyn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syrfëwr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  <a:p>
            <a:pPr algn="ctr"/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mesur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pellteroedd</a:t>
            </a:r>
            <a:r>
              <a:rPr lang="en-GB" sz="16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itchFamily="2" charset="77"/>
              </a:rPr>
              <a:t>byr</a:t>
            </a:r>
            <a:endParaRPr lang="en-GB" sz="16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A2D56F-04D6-A144-821B-630ACC18FB3B}"/>
              </a:ext>
            </a:extLst>
          </p:cNvPr>
          <p:cNvSpPr/>
          <p:nvPr/>
        </p:nvSpPr>
        <p:spPr>
          <a:xfrm>
            <a:off x="9508055" y="342320"/>
            <a:ext cx="2226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Science Museum Group Collection </a:t>
            </a:r>
            <a:br>
              <a:rPr lang="en-US" sz="900" dirty="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The Board of Trustees of the Science Museum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2B9532-A6ED-574A-9A54-A9DCA98F7421}"/>
              </a:ext>
            </a:extLst>
          </p:cNvPr>
          <p:cNvSpPr/>
          <p:nvPr/>
        </p:nvSpPr>
        <p:spPr>
          <a:xfrm>
            <a:off x="4715934" y="1670035"/>
            <a:ext cx="2226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Science Museum Group Collection </a:t>
            </a:r>
            <a:br>
              <a:rPr lang="en-US" sz="900" dirty="0">
                <a:solidFill>
                  <a:schemeClr val="bg1"/>
                </a:solidFill>
                <a:latin typeface="Quicksand" pitchFamily="2" charset="77"/>
              </a:rPr>
            </a:br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The Board of Trustees of the Science Museum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FB80268-01AB-DC40-83F3-C9D4B39BD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201143" y="750122"/>
            <a:ext cx="4592280" cy="3186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DA3642-6D9C-5443-8C8D-22B48DEFC2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5069" y="2549133"/>
            <a:ext cx="2699857" cy="41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799183C-3D67-F745-858C-452D332D9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288" r="9289" b="69001"/>
          <a:stretch/>
        </p:blipFill>
        <p:spPr>
          <a:xfrm flipH="1">
            <a:off x="0" y="2939846"/>
            <a:ext cx="12191999" cy="391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Offer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Arolygu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4" name="Picture 3" descr="A picture containing gun, weapon&#10;&#10;Description automatically generated">
            <a:extLst>
              <a:ext uri="{FF2B5EF4-FFF2-40B4-BE49-F238E27FC236}">
                <a16:creationId xmlns:a16="http://schemas.microsoft.com/office/drawing/2014/main" id="{52BB230E-C7CD-B144-A8F6-C9206E17D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133" y="2979813"/>
            <a:ext cx="4385734" cy="3624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B085CF-24D9-ED43-8630-2D1A467FD225}"/>
              </a:ext>
            </a:extLst>
          </p:cNvPr>
          <p:cNvSpPr/>
          <p:nvPr/>
        </p:nvSpPr>
        <p:spPr>
          <a:xfrm>
            <a:off x="9508055" y="342320"/>
            <a:ext cx="2226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latin typeface="Quicksand" pitchFamily="2" charset="77"/>
              </a:rPr>
              <a:t>Science Museum Group Collection </a:t>
            </a:r>
            <a:br>
              <a:rPr lang="en-US" sz="900" dirty="0">
                <a:latin typeface="Quicksand" pitchFamily="2" charset="77"/>
              </a:rPr>
            </a:br>
            <a:r>
              <a:rPr lang="en-US" sz="900" dirty="0">
                <a:latin typeface="Quicksand" pitchFamily="2" charset="77"/>
              </a:rPr>
              <a:t>© The Board of Trustees of the Science Museum</a:t>
            </a:r>
          </a:p>
        </p:txBody>
      </p:sp>
      <p:sp>
        <p:nvSpPr>
          <p:cNvPr id="13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8183B7-BAAC-D143-85A0-6890D9C81977}"/>
              </a:ext>
            </a:extLst>
          </p:cNvPr>
          <p:cNvSpPr/>
          <p:nvPr/>
        </p:nvSpPr>
        <p:spPr>
          <a:xfrm>
            <a:off x="7787994" y="4742279"/>
            <a:ext cx="2515939" cy="92166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Theodolite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4CF652-48D1-9A40-B7CF-7D87B47B30D7}"/>
              </a:ext>
            </a:extLst>
          </p:cNvPr>
          <p:cNvGrpSpPr/>
          <p:nvPr/>
        </p:nvGrpSpPr>
        <p:grpSpPr>
          <a:xfrm>
            <a:off x="6331226" y="347826"/>
            <a:ext cx="5403809" cy="2946401"/>
            <a:chOff x="6331226" y="347826"/>
            <a:chExt cx="5403809" cy="2946401"/>
          </a:xfrm>
        </p:grpSpPr>
        <p:pic>
          <p:nvPicPr>
            <p:cNvPr id="7" name="Picture 6" descr="A picture containing wooden, chair&#10;&#10;Description automatically generated">
              <a:extLst>
                <a:ext uri="{FF2B5EF4-FFF2-40B4-BE49-F238E27FC236}">
                  <a16:creationId xmlns:a16="http://schemas.microsoft.com/office/drawing/2014/main" id="{FC2F6877-6847-BC4B-96ED-7AEC1A14B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17701" y="347826"/>
              <a:ext cx="3217334" cy="2946401"/>
            </a:xfrm>
            <a:prstGeom prst="rect">
              <a:avLst/>
            </a:prstGeom>
          </p:spPr>
        </p:pic>
        <p:sp>
          <p:nvSpPr>
            <p:cNvPr id="14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8D2A23-FF19-FF41-B850-E097BB0C5916}"/>
                </a:ext>
              </a:extLst>
            </p:cNvPr>
            <p:cNvSpPr/>
            <p:nvPr/>
          </p:nvSpPr>
          <p:spPr>
            <a:xfrm>
              <a:off x="6331226" y="1194057"/>
              <a:ext cx="2407713" cy="913040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err="1">
                  <a:solidFill>
                    <a:srgbClr val="4E6A84"/>
                  </a:solidFill>
                  <a:latin typeface="Quicksand" pitchFamily="2" charset="77"/>
                </a:rPr>
                <a:t>Cwmpawd</a:t>
              </a:r>
              <a:endParaRPr lang="en-GB" sz="2400" b="1" dirty="0">
                <a:solidFill>
                  <a:srgbClr val="4E6A84"/>
                </a:solidFill>
                <a:latin typeface="Quicksand" pitchFamily="2" charset="77"/>
              </a:endParaRPr>
            </a:p>
            <a:p>
              <a:pPr algn="ctr"/>
              <a:r>
                <a:rPr lang="en-GB" sz="1600" dirty="0" err="1">
                  <a:solidFill>
                    <a:srgbClr val="4E6A84"/>
                  </a:solidFill>
                  <a:latin typeface="Quicksand" pitchFamily="2" charset="77"/>
                </a:rPr>
                <a:t>ar</a:t>
              </a:r>
              <a:r>
                <a:rPr lang="en-GB" sz="1600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600" dirty="0" err="1">
                  <a:solidFill>
                    <a:srgbClr val="4E6A84"/>
                  </a:solidFill>
                  <a:latin typeface="Quicksand" pitchFamily="2" charset="77"/>
                </a:rPr>
                <a:t>gyfer</a:t>
              </a:r>
              <a:r>
                <a:rPr lang="en-GB" sz="1600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600" dirty="0" err="1">
                  <a:solidFill>
                    <a:srgbClr val="4E6A84"/>
                  </a:solidFill>
                  <a:latin typeface="Quicksand" pitchFamily="2" charset="77"/>
                </a:rPr>
                <a:t>dod</a:t>
              </a:r>
              <a:r>
                <a:rPr lang="en-GB" sz="1600" dirty="0">
                  <a:solidFill>
                    <a:srgbClr val="4E6A84"/>
                  </a:solidFill>
                  <a:latin typeface="Quicksand" pitchFamily="2" charset="77"/>
                </a:rPr>
                <a:t> o </a:t>
              </a:r>
              <a:r>
                <a:rPr lang="en-GB" sz="1600" dirty="0" err="1">
                  <a:solidFill>
                    <a:srgbClr val="4E6A84"/>
                  </a:solidFill>
                  <a:latin typeface="Quicksand" pitchFamily="2" charset="77"/>
                </a:rPr>
                <a:t>hyd</a:t>
              </a:r>
              <a:r>
                <a:rPr lang="en-GB" sz="1600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600" dirty="0" err="1">
                  <a:solidFill>
                    <a:srgbClr val="4E6A84"/>
                  </a:solidFill>
                  <a:latin typeface="Quicksand" pitchFamily="2" charset="77"/>
                </a:rPr>
                <a:t>i’r</a:t>
              </a:r>
              <a:r>
                <a:rPr lang="en-GB" sz="1600" dirty="0">
                  <a:solidFill>
                    <a:srgbClr val="4E6A84"/>
                  </a:solidFill>
                  <a:latin typeface="Quicksand" pitchFamily="2" charset="77"/>
                </a:rPr>
                <a:t> </a:t>
              </a:r>
              <a:r>
                <a:rPr lang="en-GB" sz="1600" dirty="0" err="1">
                  <a:solidFill>
                    <a:srgbClr val="4E6A84"/>
                  </a:solidFill>
                  <a:latin typeface="Quicksand" pitchFamily="2" charset="77"/>
                </a:rPr>
                <a:t>cyfeiriad</a:t>
              </a:r>
              <a:endParaRPr lang="en-GB" sz="1600" b="1" dirty="0">
                <a:solidFill>
                  <a:srgbClr val="4E6A84"/>
                </a:solidFill>
                <a:latin typeface="Quicksand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828C51-EA67-044C-82E0-06416615BA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4001" y="2543414"/>
            <a:ext cx="2958542" cy="449698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DC187E-656A-EA4A-97E0-96F34B9D72E0}"/>
              </a:ext>
            </a:extLst>
          </p:cNvPr>
          <p:cNvCxnSpPr>
            <a:cxnSpLocks/>
          </p:cNvCxnSpPr>
          <p:nvPr/>
        </p:nvCxnSpPr>
        <p:spPr>
          <a:xfrm>
            <a:off x="3720900" y="2914417"/>
            <a:ext cx="1116287" cy="1029166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2DEE5C5-0E35-B149-B599-C6829134A101}"/>
              </a:ext>
            </a:extLst>
          </p:cNvPr>
          <p:cNvSpPr/>
          <p:nvPr/>
        </p:nvSpPr>
        <p:spPr>
          <a:xfrm>
            <a:off x="4030133" y="5957670"/>
            <a:ext cx="1566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Quicksand" pitchFamily="2" charset="77"/>
              </a:rPr>
              <a:t>Science Museum Group Collection </a:t>
            </a:r>
            <a:br>
              <a:rPr lang="en-US" sz="900" dirty="0">
                <a:latin typeface="Quicksand" pitchFamily="2" charset="77"/>
              </a:rPr>
            </a:br>
            <a:r>
              <a:rPr lang="en-US" sz="900" dirty="0">
                <a:latin typeface="Quicksand" pitchFamily="2" charset="77"/>
              </a:rPr>
              <a:t>© The Board of Trustees of the Science Museum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B7171F9-2A01-9C48-B35B-C06D465C0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42582" y="901942"/>
            <a:ext cx="4097400" cy="28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Offer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Arolygu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C1922-8A4A-7440-96C7-997F60DA05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261" y="524933"/>
            <a:ext cx="3250197" cy="5990747"/>
          </a:xfrm>
          <a:prstGeom prst="rect">
            <a:avLst/>
          </a:prstGeom>
        </p:spPr>
      </p:pic>
      <p:sp>
        <p:nvSpPr>
          <p:cNvPr id="1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8BDA99-8383-7C42-98D1-3D94D2C430CC}"/>
              </a:ext>
            </a:extLst>
          </p:cNvPr>
          <p:cNvSpPr/>
          <p:nvPr/>
        </p:nvSpPr>
        <p:spPr>
          <a:xfrm>
            <a:off x="9779000" y="1050205"/>
            <a:ext cx="2223427" cy="182021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Peiriant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Mesur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Pellter</a:t>
            </a:r>
            <a:r>
              <a:rPr lang="en-US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US" sz="2400" b="1" dirty="0" err="1">
                <a:solidFill>
                  <a:srgbClr val="4E6A84"/>
                </a:solidFill>
                <a:latin typeface="Quicksand" pitchFamily="2" charset="77"/>
              </a:rPr>
              <a:t>Electronig</a:t>
            </a:r>
            <a:endParaRPr lang="en-GB" sz="24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BB061-C372-E84A-AA1A-33889BB749F7}"/>
              </a:ext>
            </a:extLst>
          </p:cNvPr>
          <p:cNvSpPr/>
          <p:nvPr/>
        </p:nvSpPr>
        <p:spPr>
          <a:xfrm>
            <a:off x="7082687" y="6284848"/>
            <a:ext cx="27713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CC BY-SA 3.0, via Wikimedia Commons </a:t>
            </a:r>
          </a:p>
        </p:txBody>
      </p:sp>
      <p:pic>
        <p:nvPicPr>
          <p:cNvPr id="8" name="Picture 7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3AD12E80-C1D0-2546-A8CD-5CBEA63BF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06" y="1356071"/>
            <a:ext cx="6500872" cy="4384309"/>
          </a:xfrm>
          <a:prstGeom prst="rect">
            <a:avLst/>
          </a:prstGeom>
        </p:spPr>
      </p:pic>
      <p:sp>
        <p:nvSpPr>
          <p:cNvPr id="13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3FDA17-E144-C342-A963-7ED7A7DFC7AD}"/>
              </a:ext>
            </a:extLst>
          </p:cNvPr>
          <p:cNvSpPr/>
          <p:nvPr/>
        </p:nvSpPr>
        <p:spPr>
          <a:xfrm>
            <a:off x="3687417" y="5208104"/>
            <a:ext cx="3605853" cy="1307576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Arolygu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defnyddio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technoleg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o’r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21ain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ganrif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289927-E0C2-0043-BF15-8C633065F370}"/>
              </a:ext>
            </a:extLst>
          </p:cNvPr>
          <p:cNvSpPr/>
          <p:nvPr/>
        </p:nvSpPr>
        <p:spPr>
          <a:xfrm>
            <a:off x="4229557" y="1370908"/>
            <a:ext cx="2862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Quicksand" pitchFamily="2" charset="77"/>
              </a:rPr>
              <a:t>© Crown Copyright: Royal Commission on the Ancient and Historical Monuments of Wales</a:t>
            </a:r>
          </a:p>
        </p:txBody>
      </p:sp>
    </p:spTree>
    <p:extLst>
      <p:ext uri="{BB962C8B-B14F-4D97-AF65-F5344CB8AC3E}">
        <p14:creationId xmlns:p14="http://schemas.microsoft.com/office/powerpoint/2010/main" val="27888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F2DBAC-E706-1640-AE80-46D2E75A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71" y="2372118"/>
            <a:ext cx="9039323" cy="4485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35A4D3-201C-BC42-AD80-5F413BDA1991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Tasg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y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Syrfëwr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EB82C2-FF10-7049-AB0D-AE58E94D7174}"/>
              </a:ext>
            </a:extLst>
          </p:cNvPr>
          <p:cNvSpPr txBox="1"/>
          <p:nvPr/>
        </p:nvSpPr>
        <p:spPr>
          <a:xfrm>
            <a:off x="591407" y="1222466"/>
            <a:ext cx="5808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Rydych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mynd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fod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syrfëwr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cynllunio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rhwng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  <a:p>
            <a:endParaRPr lang="en-GB" sz="2400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FAF9D6-3DC4-614E-BF35-013D43600A7F}"/>
              </a:ext>
            </a:extLst>
          </p:cNvPr>
          <p:cNvSpPr/>
          <p:nvPr/>
        </p:nvSpPr>
        <p:spPr>
          <a:xfrm>
            <a:off x="591406" y="4957904"/>
            <a:ext cx="5266254" cy="92166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Byddwch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hynny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drwy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ddefnyddio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mapiau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ar-lein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GB" sz="4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F3CC46-AB38-9843-B3AC-FBD520F44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69237" y="-335488"/>
            <a:ext cx="5765798" cy="4000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767898-C837-674C-BD2F-256C00998763}"/>
              </a:ext>
            </a:extLst>
          </p:cNvPr>
          <p:cNvSpPr/>
          <p:nvPr/>
        </p:nvSpPr>
        <p:spPr>
          <a:xfrm>
            <a:off x="591406" y="2695515"/>
            <a:ext cx="36780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Byddwch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angen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gwneud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gwaith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ymchwil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dirwedd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ddod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llwybr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gorau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20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2C98C9C-3FAE-DB4A-8774-729118828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3318" y="1222465"/>
            <a:ext cx="5919632" cy="4540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2DA6D3-58CC-C745-A187-BB40B86A6A0D}"/>
              </a:ext>
            </a:extLst>
          </p:cNvPr>
          <p:cNvSpPr txBox="1"/>
          <p:nvPr/>
        </p:nvSpPr>
        <p:spPr>
          <a:xfrm>
            <a:off x="591408" y="1222465"/>
            <a:ext cx="53013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I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ddechrau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rydych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angen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dod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fan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dechrau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diwedd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gamlas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Mae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Camlas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Llangollen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dechrau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sz="2400">
                <a:solidFill>
                  <a:srgbClr val="4E6A84"/>
                </a:solidFill>
                <a:latin typeface="Quicksand" pitchFamily="2" charset="77"/>
              </a:rPr>
              <a:t> ac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gorffen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Rhaeadr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Bedol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</a:p>
          <a:p>
            <a:endParaRPr lang="en-GB" sz="1200" dirty="0">
              <a:solidFill>
                <a:srgbClr val="4E6A84"/>
              </a:solidFill>
              <a:latin typeface="Quicksand" pitchFamily="2" charset="77"/>
            </a:endParaRPr>
          </a:p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Defnyddiwch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adnodd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mapio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ar-lein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  <a:hlinkClick r:id="rId6"/>
              </a:rPr>
              <a:t>freemaptools.com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ddod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sz="2400" b="1" dirty="0">
                <a:solidFill>
                  <a:srgbClr val="4E6A84"/>
                </a:solidFill>
                <a:latin typeface="Quicksand" pitchFamily="2" charset="77"/>
              </a:rPr>
              <a:t> a </a:t>
            </a:r>
            <a:r>
              <a:rPr lang="en-GB" sz="2400" b="1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endParaRPr lang="en-GB" sz="4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81E13-6784-374F-95C2-6D22F342C5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2738" y="1610078"/>
            <a:ext cx="4342910" cy="2571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C9708-CA50-7B4E-9832-7E6405E05045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Ymchwiliad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a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Rhagchwiliad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842CC-7296-764C-B067-E94B255EAAF5}"/>
              </a:ext>
            </a:extLst>
          </p:cNvPr>
          <p:cNvSpPr txBox="1"/>
          <p:nvPr/>
        </p:nvSpPr>
        <p:spPr>
          <a:xfrm>
            <a:off x="601304" y="5289064"/>
            <a:ext cx="79840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sz="3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3000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sz="3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3000" b="1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sz="3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3000" b="1" dirty="0" err="1">
                <a:solidFill>
                  <a:srgbClr val="4E6A84"/>
                </a:solidFill>
                <a:latin typeface="Quicksand" pitchFamily="2" charset="77"/>
              </a:rPr>
              <a:t>offeryn</a:t>
            </a:r>
            <a:r>
              <a:rPr lang="en-GB" sz="3000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3000" b="1" dirty="0" err="1">
                <a:solidFill>
                  <a:srgbClr val="FFD966"/>
                </a:solidFill>
                <a:latin typeface="Quicksand" pitchFamily="2" charset="77"/>
              </a:rPr>
              <a:t>Mesur</a:t>
            </a:r>
            <a:r>
              <a:rPr lang="en-GB" sz="3000" b="1" dirty="0">
                <a:solidFill>
                  <a:srgbClr val="FFD966"/>
                </a:solidFill>
                <a:latin typeface="Quicksand" pitchFamily="2" charset="77"/>
              </a:rPr>
              <a:t> </a:t>
            </a:r>
            <a:r>
              <a:rPr lang="en-GB" sz="3000" b="1" dirty="0" err="1">
                <a:solidFill>
                  <a:srgbClr val="FFD966"/>
                </a:solidFill>
                <a:latin typeface="Quicksand" pitchFamily="2" charset="77"/>
              </a:rPr>
              <a:t>Pellter</a:t>
            </a:r>
            <a:r>
              <a:rPr lang="en-GB" sz="3000" dirty="0">
                <a:solidFill>
                  <a:srgbClr val="4E6A84"/>
                </a:solidFill>
                <a:latin typeface="Quicksand" pitchFamily="2" charset="77"/>
              </a:rPr>
              <a:t>.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A225D8-96C8-1C4C-84AE-84F8559B409D}"/>
              </a:ext>
            </a:extLst>
          </p:cNvPr>
          <p:cNvCxnSpPr>
            <a:cxnSpLocks/>
          </p:cNvCxnSpPr>
          <p:nvPr/>
        </p:nvCxnSpPr>
        <p:spPr>
          <a:xfrm flipV="1">
            <a:off x="7210658" y="3674533"/>
            <a:ext cx="2356675" cy="1770639"/>
          </a:xfrm>
          <a:prstGeom prst="straightConnector1">
            <a:avLst/>
          </a:prstGeom>
          <a:ln w="95250">
            <a:solidFill>
              <a:srgbClr val="FFD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C215E0B-CE52-CA41-B574-CBC4BD74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C9708-CA50-7B4E-9832-7E6405E05045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Ymchwiliad</a:t>
            </a:r>
            <a:r>
              <a:rPr lang="en-GB" sz="4000" b="1" dirty="0">
                <a:solidFill>
                  <a:srgbClr val="4E6A84"/>
                </a:solidFill>
                <a:latin typeface="Fredoka One" panose="02000000000000000000" pitchFamily="2" charset="77"/>
              </a:rPr>
              <a:t> a </a:t>
            </a:r>
            <a:r>
              <a:rPr lang="en-GB" sz="4000" b="1" dirty="0" err="1">
                <a:solidFill>
                  <a:srgbClr val="4E6A84"/>
                </a:solidFill>
                <a:latin typeface="Fredoka One" panose="02000000000000000000" pitchFamily="2" charset="77"/>
              </a:rPr>
              <a:t>Rhagchwiliad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9724F-25BE-1C45-BFD7-C0DA9803B29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99" y="1879300"/>
            <a:ext cx="3955556" cy="203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4BA87F-4A40-E649-8A37-6C4CEEBEB3C5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99" y="4065085"/>
            <a:ext cx="3955556" cy="207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4F76CA-A8CC-2045-9D9A-206DFF9741E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1148" y="2914301"/>
            <a:ext cx="7202006" cy="3229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E37FA5-3B63-7341-9E77-E3B2F3CEE029}"/>
              </a:ext>
            </a:extLst>
          </p:cNvPr>
          <p:cNvSpPr txBox="1"/>
          <p:nvPr/>
        </p:nvSpPr>
        <p:spPr>
          <a:xfrm>
            <a:off x="591407" y="1222465"/>
            <a:ext cx="922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Teipiwch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enw’r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trefi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y bar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chwilio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ddod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o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hyd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iddyn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sz="2400" dirty="0" err="1">
                <a:solidFill>
                  <a:srgbClr val="4E6A84"/>
                </a:solidFill>
                <a:latin typeface="Quicksand" pitchFamily="2" charset="77"/>
              </a:rPr>
              <a:t>nhw</a:t>
            </a:r>
            <a:r>
              <a:rPr lang="en-GB" sz="2400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endParaRPr lang="en-GB" sz="4000" b="1" dirty="0">
              <a:solidFill>
                <a:srgbClr val="4E6A84"/>
              </a:solidFill>
              <a:latin typeface="Quicks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B3C33-138D-0B45-911C-DFC9F8A47F04}"/>
              </a:ext>
            </a:extLst>
          </p:cNvPr>
          <p:cNvSpPr txBox="1"/>
          <p:nvPr/>
        </p:nvSpPr>
        <p:spPr>
          <a:xfrm>
            <a:off x="4620774" y="1842733"/>
            <a:ext cx="7292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Cliciwch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Waun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ac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yna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,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bydd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offeryn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tynnu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llinell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syth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i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fesur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pellter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rhyngddyn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nhw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. (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gyfer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Llantysilio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byddwch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angen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chwyddo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mewn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Berwyn a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Rhaeadr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dirty="0" err="1">
                <a:solidFill>
                  <a:srgbClr val="4E6A84"/>
                </a:solidFill>
                <a:latin typeface="Quicksand" pitchFamily="2" charset="77"/>
              </a:rPr>
              <a:t>Bedol</a:t>
            </a:r>
            <a:r>
              <a:rPr lang="en-GB" dirty="0">
                <a:solidFill>
                  <a:srgbClr val="4E6A84"/>
                </a:solidFill>
                <a:latin typeface="Quicksand" pitchFamily="2" charset="77"/>
              </a:rPr>
              <a:t>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B12BE-FDB9-D044-9EA8-387C9983D532}"/>
              </a:ext>
            </a:extLst>
          </p:cNvPr>
          <p:cNvSpPr txBox="1"/>
          <p:nvPr/>
        </p:nvSpPr>
        <p:spPr>
          <a:xfrm>
            <a:off x="3120887" y="6291488"/>
            <a:ext cx="832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Gallwch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wneud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y map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yn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sgrin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lawn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drwy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ddefnyddio’r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eicon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ar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 y </a:t>
            </a:r>
            <a:r>
              <a:rPr lang="en-GB" b="1" dirty="0" err="1">
                <a:solidFill>
                  <a:srgbClr val="4E6A84"/>
                </a:solidFill>
                <a:latin typeface="Quicksand" pitchFamily="2" charset="77"/>
              </a:rPr>
              <a:t>chwith</a:t>
            </a:r>
            <a:r>
              <a:rPr lang="en-GB" b="1" dirty="0">
                <a:solidFill>
                  <a:srgbClr val="4E6A84"/>
                </a:solidFill>
                <a:latin typeface="Quicksand" pitchFamily="2" charset="77"/>
              </a:rPr>
              <a:t>. </a:t>
            </a:r>
            <a:endParaRPr lang="en-GB" dirty="0">
              <a:solidFill>
                <a:srgbClr val="4E6A84"/>
              </a:solidFill>
              <a:latin typeface="Quicksand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C87E50-D511-4541-A57A-02845DBA5E7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2515" y="6332432"/>
            <a:ext cx="3333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09AC34-2C74-874A-AD67-71FE90270E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355" y="3746179"/>
            <a:ext cx="571015" cy="8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6582</TotalTime>
  <Words>1057</Words>
  <Application>Microsoft Macintosh PowerPoint</Application>
  <PresentationFormat>Widescreen</PresentationFormat>
  <Paragraphs>128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 Light</vt:lpstr>
      <vt:lpstr>Fredoka One</vt:lpstr>
      <vt:lpstr>Quicksand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BUCKINGHAM Matt</dc:creator>
  <cp:lastModifiedBy>BUCKINGHAM Matt</cp:lastModifiedBy>
  <cp:revision>165</cp:revision>
  <dcterms:created xsi:type="dcterms:W3CDTF">2021-04-09T09:19:43Z</dcterms:created>
  <dcterms:modified xsi:type="dcterms:W3CDTF">2021-09-08T13:33:20Z</dcterms:modified>
</cp:coreProperties>
</file>