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1"/>
  </p:notesMasterIdLst>
  <p:sldIdLst>
    <p:sldId id="257" r:id="rId2"/>
    <p:sldId id="258" r:id="rId3"/>
    <p:sldId id="282" r:id="rId4"/>
    <p:sldId id="283" r:id="rId5"/>
    <p:sldId id="286" r:id="rId6"/>
    <p:sldId id="287" r:id="rId7"/>
    <p:sldId id="288" r:id="rId8"/>
    <p:sldId id="273" r:id="rId9"/>
    <p:sldId id="289" r:id="rId10"/>
    <p:sldId id="290" r:id="rId11"/>
    <p:sldId id="291" r:id="rId12"/>
    <p:sldId id="278" r:id="rId13"/>
    <p:sldId id="294" r:id="rId14"/>
    <p:sldId id="296" r:id="rId15"/>
    <p:sldId id="280" r:id="rId16"/>
    <p:sldId id="297" r:id="rId17"/>
    <p:sldId id="281" r:id="rId18"/>
    <p:sldId id="299" r:id="rId19"/>
    <p:sldId id="300"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Fredoka One" panose="02000000000000000000" pitchFamily="2" charset="77"/>
      <p:regular r:id="rId28"/>
    </p:embeddedFont>
    <p:embeddedFont>
      <p:font typeface="Quicksand" pitchFamily="2" charset="77"/>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6A84"/>
    <a:srgbClr val="FFD966"/>
    <a:srgbClr val="9FB7DB"/>
    <a:srgbClr val="D786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66"/>
    <p:restoredTop sz="96327"/>
  </p:normalViewPr>
  <p:slideViewPr>
    <p:cSldViewPr snapToGrid="0" snapToObjects="1">
      <p:cViewPr varScale="1">
        <p:scale>
          <a:sx n="208" d="100"/>
          <a:sy n="208" d="100"/>
        </p:scale>
        <p:origin x="52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FFF550-6CCC-6D42-8C55-16A967EC6B42}" type="datetimeFigureOut">
              <a:rPr lang="en-US" smtClean="0"/>
              <a:t>9/8/21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A8D0B7-899F-5F4F-9C5B-B2EB92D1A925}" type="slidenum">
              <a:rPr lang="en-US" smtClean="0"/>
              <a:t>‹#›</a:t>
            </a:fld>
            <a:endParaRPr lang="en-US"/>
          </a:p>
        </p:txBody>
      </p:sp>
    </p:spTree>
    <p:extLst>
      <p:ext uri="{BB962C8B-B14F-4D97-AF65-F5344CB8AC3E}">
        <p14:creationId xmlns:p14="http://schemas.microsoft.com/office/powerpoint/2010/main" val="2735263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a:t>
            </a:fld>
            <a:endParaRPr lang="en-US"/>
          </a:p>
        </p:txBody>
      </p:sp>
    </p:spTree>
    <p:extLst>
      <p:ext uri="{BB962C8B-B14F-4D97-AF65-F5344CB8AC3E}">
        <p14:creationId xmlns:p14="http://schemas.microsoft.com/office/powerpoint/2010/main" val="1503073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12</a:t>
            </a:fld>
            <a:endParaRPr lang="en-US"/>
          </a:p>
        </p:txBody>
      </p:sp>
    </p:spTree>
    <p:extLst>
      <p:ext uri="{BB962C8B-B14F-4D97-AF65-F5344CB8AC3E}">
        <p14:creationId xmlns:p14="http://schemas.microsoft.com/office/powerpoint/2010/main" val="188591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13</a:t>
            </a:fld>
            <a:endParaRPr lang="en-US"/>
          </a:p>
        </p:txBody>
      </p:sp>
    </p:spTree>
    <p:extLst>
      <p:ext uri="{BB962C8B-B14F-4D97-AF65-F5344CB8AC3E}">
        <p14:creationId xmlns:p14="http://schemas.microsoft.com/office/powerpoint/2010/main" val="463554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14</a:t>
            </a:fld>
            <a:endParaRPr lang="en-US"/>
          </a:p>
        </p:txBody>
      </p:sp>
    </p:spTree>
    <p:extLst>
      <p:ext uri="{BB962C8B-B14F-4D97-AF65-F5344CB8AC3E}">
        <p14:creationId xmlns:p14="http://schemas.microsoft.com/office/powerpoint/2010/main" val="3241692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15</a:t>
            </a:fld>
            <a:endParaRPr lang="en-US"/>
          </a:p>
        </p:txBody>
      </p:sp>
    </p:spTree>
    <p:extLst>
      <p:ext uri="{BB962C8B-B14F-4D97-AF65-F5344CB8AC3E}">
        <p14:creationId xmlns:p14="http://schemas.microsoft.com/office/powerpoint/2010/main" val="3832011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16</a:t>
            </a:fld>
            <a:endParaRPr lang="en-US"/>
          </a:p>
        </p:txBody>
      </p:sp>
    </p:spTree>
    <p:extLst>
      <p:ext uri="{BB962C8B-B14F-4D97-AF65-F5344CB8AC3E}">
        <p14:creationId xmlns:p14="http://schemas.microsoft.com/office/powerpoint/2010/main" val="135643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17</a:t>
            </a:fld>
            <a:endParaRPr lang="en-US"/>
          </a:p>
        </p:txBody>
      </p:sp>
    </p:spTree>
    <p:extLst>
      <p:ext uri="{BB962C8B-B14F-4D97-AF65-F5344CB8AC3E}">
        <p14:creationId xmlns:p14="http://schemas.microsoft.com/office/powerpoint/2010/main" val="519159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18</a:t>
            </a:fld>
            <a:endParaRPr lang="en-US"/>
          </a:p>
        </p:txBody>
      </p:sp>
    </p:spTree>
    <p:extLst>
      <p:ext uri="{BB962C8B-B14F-4D97-AF65-F5344CB8AC3E}">
        <p14:creationId xmlns:p14="http://schemas.microsoft.com/office/powerpoint/2010/main" val="3851575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19</a:t>
            </a:fld>
            <a:endParaRPr lang="en-US"/>
          </a:p>
        </p:txBody>
      </p:sp>
    </p:spTree>
    <p:extLst>
      <p:ext uri="{BB962C8B-B14F-4D97-AF65-F5344CB8AC3E}">
        <p14:creationId xmlns:p14="http://schemas.microsoft.com/office/powerpoint/2010/main" val="1479384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4</a:t>
            </a:fld>
            <a:endParaRPr lang="en-US"/>
          </a:p>
        </p:txBody>
      </p:sp>
    </p:spTree>
    <p:extLst>
      <p:ext uri="{BB962C8B-B14F-4D97-AF65-F5344CB8AC3E}">
        <p14:creationId xmlns:p14="http://schemas.microsoft.com/office/powerpoint/2010/main" val="1341095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5</a:t>
            </a:fld>
            <a:endParaRPr lang="en-US"/>
          </a:p>
        </p:txBody>
      </p:sp>
    </p:spTree>
    <p:extLst>
      <p:ext uri="{BB962C8B-B14F-4D97-AF65-F5344CB8AC3E}">
        <p14:creationId xmlns:p14="http://schemas.microsoft.com/office/powerpoint/2010/main" val="2138947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6</a:t>
            </a:fld>
            <a:endParaRPr lang="en-US"/>
          </a:p>
        </p:txBody>
      </p:sp>
    </p:spTree>
    <p:extLst>
      <p:ext uri="{BB962C8B-B14F-4D97-AF65-F5344CB8AC3E}">
        <p14:creationId xmlns:p14="http://schemas.microsoft.com/office/powerpoint/2010/main" val="458918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7</a:t>
            </a:fld>
            <a:endParaRPr lang="en-US"/>
          </a:p>
        </p:txBody>
      </p:sp>
    </p:spTree>
    <p:extLst>
      <p:ext uri="{BB962C8B-B14F-4D97-AF65-F5344CB8AC3E}">
        <p14:creationId xmlns:p14="http://schemas.microsoft.com/office/powerpoint/2010/main" val="350602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8</a:t>
            </a:fld>
            <a:endParaRPr lang="en-US"/>
          </a:p>
        </p:txBody>
      </p:sp>
    </p:spTree>
    <p:extLst>
      <p:ext uri="{BB962C8B-B14F-4D97-AF65-F5344CB8AC3E}">
        <p14:creationId xmlns:p14="http://schemas.microsoft.com/office/powerpoint/2010/main" val="2233649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9</a:t>
            </a:fld>
            <a:endParaRPr lang="en-US"/>
          </a:p>
        </p:txBody>
      </p:sp>
    </p:spTree>
    <p:extLst>
      <p:ext uri="{BB962C8B-B14F-4D97-AF65-F5344CB8AC3E}">
        <p14:creationId xmlns:p14="http://schemas.microsoft.com/office/powerpoint/2010/main" val="1966053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10</a:t>
            </a:fld>
            <a:endParaRPr lang="en-US"/>
          </a:p>
        </p:txBody>
      </p:sp>
    </p:spTree>
    <p:extLst>
      <p:ext uri="{BB962C8B-B14F-4D97-AF65-F5344CB8AC3E}">
        <p14:creationId xmlns:p14="http://schemas.microsoft.com/office/powerpoint/2010/main" val="2556829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0BAFE6-BCD7-BE41-B3FC-E9A49CB6A225}" type="slidenum">
              <a:rPr lang="en-US" smtClean="0"/>
              <a:t>11</a:t>
            </a:fld>
            <a:endParaRPr lang="en-US"/>
          </a:p>
        </p:txBody>
      </p:sp>
    </p:spTree>
    <p:extLst>
      <p:ext uri="{BB962C8B-B14F-4D97-AF65-F5344CB8AC3E}">
        <p14:creationId xmlns:p14="http://schemas.microsoft.com/office/powerpoint/2010/main" val="2733889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BE843-8CC2-CC4F-8B30-1B57D83C59D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AC9E2C1-7E0F-0545-B06C-C8D1AAB659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B995891-1207-0149-AB2F-B433CDC38C64}"/>
              </a:ext>
            </a:extLst>
          </p:cNvPr>
          <p:cNvSpPr>
            <a:spLocks noGrp="1"/>
          </p:cNvSpPr>
          <p:nvPr>
            <p:ph type="dt" sz="half" idx="10"/>
          </p:nvPr>
        </p:nvSpPr>
        <p:spPr/>
        <p:txBody>
          <a:bodyPr/>
          <a:lstStyle/>
          <a:p>
            <a:fld id="{411027BB-4C9B-DF4D-AFC7-7222272056AA}" type="datetimeFigureOut">
              <a:rPr lang="en-US" smtClean="0"/>
              <a:t>9/8/21</a:t>
            </a:fld>
            <a:endParaRPr lang="en-US"/>
          </a:p>
        </p:txBody>
      </p:sp>
      <p:sp>
        <p:nvSpPr>
          <p:cNvPr id="5" name="Footer Placeholder 4">
            <a:extLst>
              <a:ext uri="{FF2B5EF4-FFF2-40B4-BE49-F238E27FC236}">
                <a16:creationId xmlns:a16="http://schemas.microsoft.com/office/drawing/2014/main" id="{DDB1A014-4D67-5242-A30C-BE48B9A5DA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42268-13D6-6F40-AC51-5ABB43FE964D}"/>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3817144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F62CF-D45B-9141-B20E-4C176C3D8B8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050F889-84B9-B34F-A9DE-599A26AD4E3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F360DC8-44EC-E647-A33C-ED94514F820E}"/>
              </a:ext>
            </a:extLst>
          </p:cNvPr>
          <p:cNvSpPr>
            <a:spLocks noGrp="1"/>
          </p:cNvSpPr>
          <p:nvPr>
            <p:ph type="dt" sz="half" idx="10"/>
          </p:nvPr>
        </p:nvSpPr>
        <p:spPr/>
        <p:txBody>
          <a:bodyPr/>
          <a:lstStyle/>
          <a:p>
            <a:fld id="{411027BB-4C9B-DF4D-AFC7-7222272056AA}" type="datetimeFigureOut">
              <a:rPr lang="en-US" smtClean="0"/>
              <a:t>9/8/21</a:t>
            </a:fld>
            <a:endParaRPr lang="en-US"/>
          </a:p>
        </p:txBody>
      </p:sp>
      <p:sp>
        <p:nvSpPr>
          <p:cNvPr id="5" name="Footer Placeholder 4">
            <a:extLst>
              <a:ext uri="{FF2B5EF4-FFF2-40B4-BE49-F238E27FC236}">
                <a16:creationId xmlns:a16="http://schemas.microsoft.com/office/drawing/2014/main" id="{00102055-1679-514A-AFAB-494C0C5A7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0B6BBB-621E-7146-9C17-C09BD6D79960}"/>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630294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5EC239-7AEA-D941-954C-B89A3BFED77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16C08AB-D41E-1140-93BF-DE8BE54765F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0DB857C-F586-E94B-9C4E-05E9844A87A0}"/>
              </a:ext>
            </a:extLst>
          </p:cNvPr>
          <p:cNvSpPr>
            <a:spLocks noGrp="1"/>
          </p:cNvSpPr>
          <p:nvPr>
            <p:ph type="dt" sz="half" idx="10"/>
          </p:nvPr>
        </p:nvSpPr>
        <p:spPr/>
        <p:txBody>
          <a:bodyPr/>
          <a:lstStyle/>
          <a:p>
            <a:fld id="{411027BB-4C9B-DF4D-AFC7-7222272056AA}" type="datetimeFigureOut">
              <a:rPr lang="en-US" smtClean="0"/>
              <a:t>9/8/21</a:t>
            </a:fld>
            <a:endParaRPr lang="en-US"/>
          </a:p>
        </p:txBody>
      </p:sp>
      <p:sp>
        <p:nvSpPr>
          <p:cNvPr id="5" name="Footer Placeholder 4">
            <a:extLst>
              <a:ext uri="{FF2B5EF4-FFF2-40B4-BE49-F238E27FC236}">
                <a16:creationId xmlns:a16="http://schemas.microsoft.com/office/drawing/2014/main" id="{7B4C7182-D204-F84C-BBAB-83F96D79EE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549006-6A51-A243-8B5D-572D3E269AEA}"/>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4180433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2ADD3-F3E5-A543-8132-09054602F01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8A0AFF9-638D-3D43-B4BB-CA9A21CB3F3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93F06A-4538-BC4F-8EB9-8BFE743664DA}"/>
              </a:ext>
            </a:extLst>
          </p:cNvPr>
          <p:cNvSpPr>
            <a:spLocks noGrp="1"/>
          </p:cNvSpPr>
          <p:nvPr>
            <p:ph type="dt" sz="half" idx="10"/>
          </p:nvPr>
        </p:nvSpPr>
        <p:spPr/>
        <p:txBody>
          <a:bodyPr/>
          <a:lstStyle/>
          <a:p>
            <a:fld id="{411027BB-4C9B-DF4D-AFC7-7222272056AA}" type="datetimeFigureOut">
              <a:rPr lang="en-US" smtClean="0"/>
              <a:t>9/8/21</a:t>
            </a:fld>
            <a:endParaRPr lang="en-US"/>
          </a:p>
        </p:txBody>
      </p:sp>
      <p:sp>
        <p:nvSpPr>
          <p:cNvPr id="5" name="Footer Placeholder 4">
            <a:extLst>
              <a:ext uri="{FF2B5EF4-FFF2-40B4-BE49-F238E27FC236}">
                <a16:creationId xmlns:a16="http://schemas.microsoft.com/office/drawing/2014/main" id="{9A03514E-9AD8-CB44-8EC6-0390B6DD81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0D8B0-78FC-ED4A-9D1C-8E421FD541CB}"/>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4143869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FB722-53B2-5A4D-A7FE-E5464CF836E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1BD2D9D-7503-F049-8B0C-EA9A69AABA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C88860D-7905-D74E-B613-F77DE6EBFD67}"/>
              </a:ext>
            </a:extLst>
          </p:cNvPr>
          <p:cNvSpPr>
            <a:spLocks noGrp="1"/>
          </p:cNvSpPr>
          <p:nvPr>
            <p:ph type="dt" sz="half" idx="10"/>
          </p:nvPr>
        </p:nvSpPr>
        <p:spPr/>
        <p:txBody>
          <a:bodyPr/>
          <a:lstStyle/>
          <a:p>
            <a:fld id="{411027BB-4C9B-DF4D-AFC7-7222272056AA}" type="datetimeFigureOut">
              <a:rPr lang="en-US" smtClean="0"/>
              <a:t>9/8/21</a:t>
            </a:fld>
            <a:endParaRPr lang="en-US"/>
          </a:p>
        </p:txBody>
      </p:sp>
      <p:sp>
        <p:nvSpPr>
          <p:cNvPr id="5" name="Footer Placeholder 4">
            <a:extLst>
              <a:ext uri="{FF2B5EF4-FFF2-40B4-BE49-F238E27FC236}">
                <a16:creationId xmlns:a16="http://schemas.microsoft.com/office/drawing/2014/main" id="{46A7F172-1552-E746-B533-20CC363EB6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590920-12A4-D349-8329-D93511D856BB}"/>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2439373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7A9E9-14C6-4A4F-A0F8-155A1757F38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4151EC3-936B-A14F-B07E-670A572E644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2F71331-D2EE-EB42-A255-67F3F6EC4F6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327E606-5536-594A-98F5-B8E1D0CEE318}"/>
              </a:ext>
            </a:extLst>
          </p:cNvPr>
          <p:cNvSpPr>
            <a:spLocks noGrp="1"/>
          </p:cNvSpPr>
          <p:nvPr>
            <p:ph type="dt" sz="half" idx="10"/>
          </p:nvPr>
        </p:nvSpPr>
        <p:spPr/>
        <p:txBody>
          <a:bodyPr/>
          <a:lstStyle/>
          <a:p>
            <a:fld id="{411027BB-4C9B-DF4D-AFC7-7222272056AA}" type="datetimeFigureOut">
              <a:rPr lang="en-US" smtClean="0"/>
              <a:t>9/8/21</a:t>
            </a:fld>
            <a:endParaRPr lang="en-US"/>
          </a:p>
        </p:txBody>
      </p:sp>
      <p:sp>
        <p:nvSpPr>
          <p:cNvPr id="6" name="Footer Placeholder 5">
            <a:extLst>
              <a:ext uri="{FF2B5EF4-FFF2-40B4-BE49-F238E27FC236}">
                <a16:creationId xmlns:a16="http://schemas.microsoft.com/office/drawing/2014/main" id="{8A92028E-01B8-1644-BB97-1B97B3D9E8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927062-9634-574A-9DD2-21E101B06906}"/>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2599774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AA955-215A-0B41-BCEC-274011D8F2C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00B5751-666F-ED43-9B27-5CADAD768E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67C4E86-F47C-124F-9345-484B0A98678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438D237-1D8E-4644-8357-E6208A06F7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2C66BB6-B5AA-B148-9427-6ADE5BECE19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54BF301-6C4A-E540-9238-EC7FC6CCDE06}"/>
              </a:ext>
            </a:extLst>
          </p:cNvPr>
          <p:cNvSpPr>
            <a:spLocks noGrp="1"/>
          </p:cNvSpPr>
          <p:nvPr>
            <p:ph type="dt" sz="half" idx="10"/>
          </p:nvPr>
        </p:nvSpPr>
        <p:spPr/>
        <p:txBody>
          <a:bodyPr/>
          <a:lstStyle/>
          <a:p>
            <a:fld id="{411027BB-4C9B-DF4D-AFC7-7222272056AA}" type="datetimeFigureOut">
              <a:rPr lang="en-US" smtClean="0"/>
              <a:t>9/8/21</a:t>
            </a:fld>
            <a:endParaRPr lang="en-US"/>
          </a:p>
        </p:txBody>
      </p:sp>
      <p:sp>
        <p:nvSpPr>
          <p:cNvPr id="8" name="Footer Placeholder 7">
            <a:extLst>
              <a:ext uri="{FF2B5EF4-FFF2-40B4-BE49-F238E27FC236}">
                <a16:creationId xmlns:a16="http://schemas.microsoft.com/office/drawing/2014/main" id="{19959486-E59F-7144-AB9F-A943001722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3002D8-54C0-3044-A2F2-61B8AF49D8D5}"/>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929399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5CEEB-1DC0-7D49-8639-1DED863DD1C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828613E-120D-EA40-9D12-B9D6B3EBBBD8}"/>
              </a:ext>
            </a:extLst>
          </p:cNvPr>
          <p:cNvSpPr>
            <a:spLocks noGrp="1"/>
          </p:cNvSpPr>
          <p:nvPr>
            <p:ph type="dt" sz="half" idx="10"/>
          </p:nvPr>
        </p:nvSpPr>
        <p:spPr/>
        <p:txBody>
          <a:bodyPr/>
          <a:lstStyle/>
          <a:p>
            <a:fld id="{411027BB-4C9B-DF4D-AFC7-7222272056AA}" type="datetimeFigureOut">
              <a:rPr lang="en-US" smtClean="0"/>
              <a:t>9/8/21</a:t>
            </a:fld>
            <a:endParaRPr lang="en-US"/>
          </a:p>
        </p:txBody>
      </p:sp>
      <p:sp>
        <p:nvSpPr>
          <p:cNvPr id="4" name="Footer Placeholder 3">
            <a:extLst>
              <a:ext uri="{FF2B5EF4-FFF2-40B4-BE49-F238E27FC236}">
                <a16:creationId xmlns:a16="http://schemas.microsoft.com/office/drawing/2014/main" id="{4DAAA77B-3049-8041-A091-6515307A00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4B1FFF-0243-5142-8F33-A35ED74A07CC}"/>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2643386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5D47DD-70A1-7F4D-B8FC-DF762B8111B4}"/>
              </a:ext>
            </a:extLst>
          </p:cNvPr>
          <p:cNvSpPr>
            <a:spLocks noGrp="1"/>
          </p:cNvSpPr>
          <p:nvPr>
            <p:ph type="dt" sz="half" idx="10"/>
          </p:nvPr>
        </p:nvSpPr>
        <p:spPr/>
        <p:txBody>
          <a:bodyPr/>
          <a:lstStyle/>
          <a:p>
            <a:fld id="{411027BB-4C9B-DF4D-AFC7-7222272056AA}" type="datetimeFigureOut">
              <a:rPr lang="en-US" smtClean="0"/>
              <a:t>9/8/21</a:t>
            </a:fld>
            <a:endParaRPr lang="en-US"/>
          </a:p>
        </p:txBody>
      </p:sp>
      <p:sp>
        <p:nvSpPr>
          <p:cNvPr id="3" name="Footer Placeholder 2">
            <a:extLst>
              <a:ext uri="{FF2B5EF4-FFF2-40B4-BE49-F238E27FC236}">
                <a16:creationId xmlns:a16="http://schemas.microsoft.com/office/drawing/2014/main" id="{06FE9C60-CDD3-6D44-B2C7-BD6F3FDC32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B01A74-2F62-7A47-B900-F7D6FDF4ACE5}"/>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3716108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FA6FE-B4DB-CE43-904D-9254465AD79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FDCDEC1-2FB5-234D-AA43-B5F3EF2A02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EE31C37-ACE6-7948-99E6-D74FDB6CF2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2639E47-F9F6-5143-9C5D-91508CBD0526}"/>
              </a:ext>
            </a:extLst>
          </p:cNvPr>
          <p:cNvSpPr>
            <a:spLocks noGrp="1"/>
          </p:cNvSpPr>
          <p:nvPr>
            <p:ph type="dt" sz="half" idx="10"/>
          </p:nvPr>
        </p:nvSpPr>
        <p:spPr/>
        <p:txBody>
          <a:bodyPr/>
          <a:lstStyle/>
          <a:p>
            <a:fld id="{411027BB-4C9B-DF4D-AFC7-7222272056AA}" type="datetimeFigureOut">
              <a:rPr lang="en-US" smtClean="0"/>
              <a:t>9/8/21</a:t>
            </a:fld>
            <a:endParaRPr lang="en-US"/>
          </a:p>
        </p:txBody>
      </p:sp>
      <p:sp>
        <p:nvSpPr>
          <p:cNvPr id="6" name="Footer Placeholder 5">
            <a:extLst>
              <a:ext uri="{FF2B5EF4-FFF2-40B4-BE49-F238E27FC236}">
                <a16:creationId xmlns:a16="http://schemas.microsoft.com/office/drawing/2014/main" id="{E846CB3A-646A-8244-868D-23A35A53B6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BFE8DA-4D6C-B14B-B2D1-2F868B7B5AB3}"/>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1735961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26E6C-924A-1145-A69A-4246AD71E9B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9221A70-173E-654C-AFAD-93EEE974C7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E2C597-4520-B049-A7D5-1C9F0E65A9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A408F87-DE71-7342-8104-10AAE8F2D446}"/>
              </a:ext>
            </a:extLst>
          </p:cNvPr>
          <p:cNvSpPr>
            <a:spLocks noGrp="1"/>
          </p:cNvSpPr>
          <p:nvPr>
            <p:ph type="dt" sz="half" idx="10"/>
          </p:nvPr>
        </p:nvSpPr>
        <p:spPr/>
        <p:txBody>
          <a:bodyPr/>
          <a:lstStyle/>
          <a:p>
            <a:fld id="{411027BB-4C9B-DF4D-AFC7-7222272056AA}" type="datetimeFigureOut">
              <a:rPr lang="en-US" smtClean="0"/>
              <a:t>9/8/21</a:t>
            </a:fld>
            <a:endParaRPr lang="en-US"/>
          </a:p>
        </p:txBody>
      </p:sp>
      <p:sp>
        <p:nvSpPr>
          <p:cNvPr id="6" name="Footer Placeholder 5">
            <a:extLst>
              <a:ext uri="{FF2B5EF4-FFF2-40B4-BE49-F238E27FC236}">
                <a16:creationId xmlns:a16="http://schemas.microsoft.com/office/drawing/2014/main" id="{572871ED-A3C1-024B-BF16-B9D3F308A5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767F34-786B-BC4F-BEAA-CE7FE79E5496}"/>
              </a:ext>
            </a:extLst>
          </p:cNvPr>
          <p:cNvSpPr>
            <a:spLocks noGrp="1"/>
          </p:cNvSpPr>
          <p:nvPr>
            <p:ph type="sldNum" sz="quarter" idx="12"/>
          </p:nvPr>
        </p:nvSpPr>
        <p:spPr/>
        <p:txBody>
          <a:bodyPr/>
          <a:lstStyle/>
          <a:p>
            <a:fld id="{671D4EAB-2CC0-BE44-BE24-FA9E334CB4D2}" type="slidenum">
              <a:rPr lang="en-US" smtClean="0"/>
              <a:t>‹#›</a:t>
            </a:fld>
            <a:endParaRPr lang="en-US"/>
          </a:p>
        </p:txBody>
      </p:sp>
    </p:spTree>
    <p:extLst>
      <p:ext uri="{BB962C8B-B14F-4D97-AF65-F5344CB8AC3E}">
        <p14:creationId xmlns:p14="http://schemas.microsoft.com/office/powerpoint/2010/main" val="1380987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6EB7D3-6EF6-644B-A910-D8272C6D49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E7C7908-C676-4C49-9A97-6AC391DB2E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418C515-4A98-5D4E-8399-67632AC3F6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1027BB-4C9B-DF4D-AFC7-7222272056AA}" type="datetimeFigureOut">
              <a:rPr lang="en-US" smtClean="0"/>
              <a:t>9/8/21</a:t>
            </a:fld>
            <a:endParaRPr lang="en-US"/>
          </a:p>
        </p:txBody>
      </p:sp>
      <p:sp>
        <p:nvSpPr>
          <p:cNvPr id="5" name="Footer Placeholder 4">
            <a:extLst>
              <a:ext uri="{FF2B5EF4-FFF2-40B4-BE49-F238E27FC236}">
                <a16:creationId xmlns:a16="http://schemas.microsoft.com/office/drawing/2014/main" id="{744BB7C0-FAE0-304C-8E0D-9BB9948748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B63FB6-555A-F24F-94BB-E5DEBE89F3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1D4EAB-2CC0-BE44-BE24-FA9E334CB4D2}" type="slidenum">
              <a:rPr lang="en-US" smtClean="0"/>
              <a:t>‹#›</a:t>
            </a:fld>
            <a:endParaRPr lang="en-US"/>
          </a:p>
        </p:txBody>
      </p:sp>
    </p:spTree>
    <p:extLst>
      <p:ext uri="{BB962C8B-B14F-4D97-AF65-F5344CB8AC3E}">
        <p14:creationId xmlns:p14="http://schemas.microsoft.com/office/powerpoint/2010/main" val="2293846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emf"/><Relationship Id="rId10"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43.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0.jpg"/><Relationship Id="rId5" Type="http://schemas.openxmlformats.org/officeDocument/2006/relationships/image" Target="../media/image59.jpeg"/><Relationship Id="rId4" Type="http://schemas.openxmlformats.org/officeDocument/2006/relationships/image" Target="../media/image58.jpeg"/></Relationships>
</file>

<file path=ppt/slides/_rels/slide1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0.png"/><Relationship Id="rId7" Type="http://schemas.openxmlformats.org/officeDocument/2006/relationships/image" Target="../media/image65.png"/><Relationship Id="rId12" Type="http://schemas.openxmlformats.org/officeDocument/2006/relationships/image" Target="../media/image70.sv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4.svg"/><Relationship Id="rId11" Type="http://schemas.openxmlformats.org/officeDocument/2006/relationships/image" Target="../media/image69.png"/><Relationship Id="rId5" Type="http://schemas.openxmlformats.org/officeDocument/2006/relationships/image" Target="../media/image13.png"/><Relationship Id="rId10" Type="http://schemas.openxmlformats.org/officeDocument/2006/relationships/image" Target="../media/image68.png"/><Relationship Id="rId4" Type="http://schemas.openxmlformats.org/officeDocument/2006/relationships/image" Target="../media/image11.svg"/><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12.png"/><Relationship Id="rId4" Type="http://schemas.openxmlformats.org/officeDocument/2006/relationships/image" Target="../media/image16.svg"/></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4.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sv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6.svg"/><Relationship Id="rId9" Type="http://schemas.openxmlformats.org/officeDocument/2006/relationships/image" Target="../media/image26.svg"/></Relationships>
</file>

<file path=ppt/slides/_rels/slide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jpg"/></Relationships>
</file>

<file path=ppt/slides/_rels/slide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2.sv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27.emf"/><Relationship Id="rId7"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www.freemaptools.com/" TargetMode="External"/><Relationship Id="rId5" Type="http://schemas.openxmlformats.org/officeDocument/2006/relationships/image" Target="../media/image34.sv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7.emf"/><Relationship Id="rId7"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EB38C1D-44EF-5F42-98F9-5ACA34A463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510" y="3298627"/>
            <a:ext cx="12344400" cy="3632597"/>
          </a:xfrm>
          <a:prstGeom prst="rect">
            <a:avLst/>
          </a:prstGeom>
        </p:spPr>
      </p:pic>
      <p:sp>
        <p:nvSpPr>
          <p:cNvPr id="5" name="TextBox 4">
            <a:extLst>
              <a:ext uri="{FF2B5EF4-FFF2-40B4-BE49-F238E27FC236}">
                <a16:creationId xmlns:a16="http://schemas.microsoft.com/office/drawing/2014/main" id="{1DD5F41C-9AFF-5D40-9543-6B1C69EFF0AB}"/>
              </a:ext>
            </a:extLst>
          </p:cNvPr>
          <p:cNvSpPr txBox="1"/>
          <p:nvPr/>
        </p:nvSpPr>
        <p:spPr>
          <a:xfrm>
            <a:off x="3117600" y="342320"/>
            <a:ext cx="8617437" cy="1323439"/>
          </a:xfrm>
          <a:prstGeom prst="rect">
            <a:avLst/>
          </a:prstGeom>
          <a:noFill/>
        </p:spPr>
        <p:txBody>
          <a:bodyPr wrap="square" rtlCol="0">
            <a:spAutoFit/>
          </a:bodyPr>
          <a:lstStyle/>
          <a:p>
            <a:pPr algn="r"/>
            <a:r>
              <a:rPr lang="en-GB" sz="3900" b="1" dirty="0">
                <a:solidFill>
                  <a:srgbClr val="4E6A84"/>
                </a:solidFill>
                <a:latin typeface="Fredoka One" panose="02000000000000000000" pitchFamily="2" charset="77"/>
              </a:rPr>
              <a:t>Surveyor’s Task: </a:t>
            </a:r>
            <a:r>
              <a:rPr lang="en-US" sz="3900" dirty="0">
                <a:solidFill>
                  <a:srgbClr val="4E6A84"/>
                </a:solidFill>
                <a:latin typeface="Fredoka One" panose="02000000000000000000" pitchFamily="2" charset="77"/>
              </a:rPr>
              <a:t>What challenges faced the canal builders?</a:t>
            </a:r>
          </a:p>
        </p:txBody>
      </p:sp>
      <p:pic>
        <p:nvPicPr>
          <p:cNvPr id="23" name="Picture 22">
            <a:extLst>
              <a:ext uri="{FF2B5EF4-FFF2-40B4-BE49-F238E27FC236}">
                <a16:creationId xmlns:a16="http://schemas.microsoft.com/office/drawing/2014/main" id="{70F9C89F-7ECF-534D-9248-0A05BBE1F688}"/>
              </a:ext>
            </a:extLst>
          </p:cNvPr>
          <p:cNvPicPr>
            <a:picLocks noChangeAspect="1"/>
          </p:cNvPicPr>
          <p:nvPr/>
        </p:nvPicPr>
        <p:blipFill>
          <a:blip r:embed="rId5"/>
          <a:stretch>
            <a:fillRect/>
          </a:stretch>
        </p:blipFill>
        <p:spPr>
          <a:xfrm>
            <a:off x="120195" y="-264435"/>
            <a:ext cx="3291110" cy="2602273"/>
          </a:xfrm>
          <a:prstGeom prst="rect">
            <a:avLst/>
          </a:prstGeom>
        </p:spPr>
      </p:pic>
      <p:sp>
        <p:nvSpPr>
          <p:cNvPr id="11" name="TextBox 10">
            <a:extLst>
              <a:ext uri="{FF2B5EF4-FFF2-40B4-BE49-F238E27FC236}">
                <a16:creationId xmlns:a16="http://schemas.microsoft.com/office/drawing/2014/main" id="{5ED554E0-70FD-FB44-B9D9-E41FF5F39ADB}"/>
              </a:ext>
            </a:extLst>
          </p:cNvPr>
          <p:cNvSpPr txBox="1"/>
          <p:nvPr/>
        </p:nvSpPr>
        <p:spPr>
          <a:xfrm>
            <a:off x="336411" y="6194433"/>
            <a:ext cx="11398623" cy="646331"/>
          </a:xfrm>
          <a:prstGeom prst="rect">
            <a:avLst/>
          </a:prstGeom>
          <a:noFill/>
        </p:spPr>
        <p:txBody>
          <a:bodyPr wrap="square" rtlCol="0">
            <a:spAutoFit/>
          </a:bodyPr>
          <a:lstStyle/>
          <a:p>
            <a:pPr algn="r"/>
            <a:r>
              <a:rPr lang="en-US" dirty="0" err="1">
                <a:solidFill>
                  <a:schemeClr val="bg1"/>
                </a:solidFill>
                <a:latin typeface="Quicksand" pitchFamily="2" charset="77"/>
              </a:rPr>
              <a:t>www.pontcysyllte-aqueduct.co.uk</a:t>
            </a:r>
            <a:endParaRPr lang="en-GB" dirty="0">
              <a:solidFill>
                <a:schemeClr val="bg1"/>
              </a:solidFill>
              <a:latin typeface="Quicksand" pitchFamily="2" charset="77"/>
            </a:endParaRPr>
          </a:p>
          <a:p>
            <a:pPr algn="r"/>
            <a:endParaRPr lang="en-GB" dirty="0"/>
          </a:p>
        </p:txBody>
      </p:sp>
      <p:pic>
        <p:nvPicPr>
          <p:cNvPr id="4" name="Picture 3">
            <a:extLst>
              <a:ext uri="{FF2B5EF4-FFF2-40B4-BE49-F238E27FC236}">
                <a16:creationId xmlns:a16="http://schemas.microsoft.com/office/drawing/2014/main" id="{05FE9E09-D69F-2B46-B3DB-88F0F16D5A78}"/>
              </a:ext>
            </a:extLst>
          </p:cNvPr>
          <p:cNvPicPr>
            <a:picLocks noChangeAspect="1"/>
          </p:cNvPicPr>
          <p:nvPr/>
        </p:nvPicPr>
        <p:blipFill>
          <a:blip r:embed="rId6"/>
          <a:stretch>
            <a:fillRect/>
          </a:stretch>
        </p:blipFill>
        <p:spPr>
          <a:xfrm>
            <a:off x="7925034" y="885833"/>
            <a:ext cx="3810000" cy="5791200"/>
          </a:xfrm>
          <a:prstGeom prst="rect">
            <a:avLst/>
          </a:prstGeom>
        </p:spPr>
      </p:pic>
      <p:pic>
        <p:nvPicPr>
          <p:cNvPr id="8" name="Picture 7" descr="A picture containing suit, dressed&#10;&#10;Description automatically generated">
            <a:extLst>
              <a:ext uri="{FF2B5EF4-FFF2-40B4-BE49-F238E27FC236}">
                <a16:creationId xmlns:a16="http://schemas.microsoft.com/office/drawing/2014/main" id="{A8B54C50-2F7E-5B46-859A-33205A2AD20D}"/>
              </a:ext>
            </a:extLst>
          </p:cNvPr>
          <p:cNvPicPr>
            <a:picLocks noChangeAspect="1"/>
          </p:cNvPicPr>
          <p:nvPr/>
        </p:nvPicPr>
        <p:blipFill>
          <a:blip r:embed="rId7"/>
          <a:stretch>
            <a:fillRect/>
          </a:stretch>
        </p:blipFill>
        <p:spPr>
          <a:xfrm>
            <a:off x="2681127" y="1832039"/>
            <a:ext cx="3175000" cy="4826000"/>
          </a:xfrm>
          <a:prstGeom prst="rect">
            <a:avLst/>
          </a:prstGeom>
        </p:spPr>
      </p:pic>
      <p:pic>
        <p:nvPicPr>
          <p:cNvPr id="20" name="Graphic 19">
            <a:extLst>
              <a:ext uri="{FF2B5EF4-FFF2-40B4-BE49-F238E27FC236}">
                <a16:creationId xmlns:a16="http://schemas.microsoft.com/office/drawing/2014/main" id="{1DBCB47A-E32E-EE42-9A17-6E6A5C46CDF0}"/>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4906312" y="1953736"/>
            <a:ext cx="5765798" cy="4000499"/>
          </a:xfrm>
          <a:prstGeom prst="rect">
            <a:avLst/>
          </a:prstGeom>
        </p:spPr>
      </p:pic>
      <p:pic>
        <p:nvPicPr>
          <p:cNvPr id="22" name="Graphic 21">
            <a:extLst>
              <a:ext uri="{FF2B5EF4-FFF2-40B4-BE49-F238E27FC236}">
                <a16:creationId xmlns:a16="http://schemas.microsoft.com/office/drawing/2014/main" id="{FF5EE0FD-E6E3-AC4B-9675-88BF8C4034F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5711" y="2025464"/>
            <a:ext cx="4800600" cy="1790700"/>
          </a:xfrm>
          <a:prstGeom prst="rect">
            <a:avLst/>
          </a:prstGeom>
        </p:spPr>
      </p:pic>
      <p:sp>
        <p:nvSpPr>
          <p:cNvPr id="12" name="tab">
            <a:hlinkClick r:id="" action="ppaction://hlinkshowjump?jump=nextslide"/>
            <a:extLst>
              <a:ext uri="{FF2B5EF4-FFF2-40B4-BE49-F238E27FC236}">
                <a16:creationId xmlns:a16="http://schemas.microsoft.com/office/drawing/2014/main" id="{51192278-63F2-9644-BEAA-0EA2CD032D19}"/>
              </a:ext>
            </a:extLst>
          </p:cNvPr>
          <p:cNvSpPr/>
          <p:nvPr/>
        </p:nvSpPr>
        <p:spPr>
          <a:xfrm rot="21064597">
            <a:off x="4566078" y="5160355"/>
            <a:ext cx="1781673" cy="652681"/>
          </a:xfrm>
          <a:prstGeom prst="roundRect">
            <a:avLst>
              <a:gd name="adj" fmla="val 3375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4E6A84"/>
                </a:solidFill>
                <a:latin typeface="Quicksand" pitchFamily="2" charset="77"/>
              </a:rPr>
              <a:t>John Duncombe</a:t>
            </a:r>
          </a:p>
        </p:txBody>
      </p:sp>
      <p:sp>
        <p:nvSpPr>
          <p:cNvPr id="14" name="tab">
            <a:hlinkClick r:id="" action="ppaction://hlinkshowjump?jump=nextslide"/>
            <a:extLst>
              <a:ext uri="{FF2B5EF4-FFF2-40B4-BE49-F238E27FC236}">
                <a16:creationId xmlns:a16="http://schemas.microsoft.com/office/drawing/2014/main" id="{C9D59F56-F3DB-DC4B-8E46-B73FCF485AB6}"/>
              </a:ext>
            </a:extLst>
          </p:cNvPr>
          <p:cNvSpPr/>
          <p:nvPr/>
        </p:nvSpPr>
        <p:spPr>
          <a:xfrm rot="315818">
            <a:off x="10231862" y="4381897"/>
            <a:ext cx="1781673" cy="652681"/>
          </a:xfrm>
          <a:prstGeom prst="roundRect">
            <a:avLst>
              <a:gd name="adj" fmla="val 3375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4E6A84"/>
                </a:solidFill>
                <a:latin typeface="Quicksand" pitchFamily="2" charset="77"/>
              </a:rPr>
              <a:t>William Turner</a:t>
            </a:r>
          </a:p>
        </p:txBody>
      </p:sp>
    </p:spTree>
    <p:extLst>
      <p:ext uri="{BB962C8B-B14F-4D97-AF65-F5344CB8AC3E}">
        <p14:creationId xmlns:p14="http://schemas.microsoft.com/office/powerpoint/2010/main" val="369040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100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2500"/>
                            </p:stCondLst>
                            <p:childTnLst>
                              <p:par>
                                <p:cTn id="18" presetID="2" presetClass="entr" presetSubtype="4" fill="hold" grpId="0" nodeType="afterEffect">
                                  <p:stCondLst>
                                    <p:cond delay="50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8C215E0B-CE52-CA41-B574-CBC4BD74EC3F}"/>
              </a:ext>
            </a:extLst>
          </p:cNvPr>
          <p:cNvPicPr>
            <a:picLocks noChangeAspect="1"/>
          </p:cNvPicPr>
          <p:nvPr/>
        </p:nvPicPr>
        <p:blipFill>
          <a:blip r:embed="rId3"/>
          <a:stretch>
            <a:fillRect/>
          </a:stretch>
        </p:blipFill>
        <p:spPr>
          <a:xfrm>
            <a:off x="-1" y="3548226"/>
            <a:ext cx="12192001" cy="3309774"/>
          </a:xfrm>
          <a:prstGeom prst="rect">
            <a:avLst/>
          </a:prstGeom>
        </p:spPr>
      </p:pic>
      <p:sp>
        <p:nvSpPr>
          <p:cNvPr id="10" name="TextBox 9">
            <a:extLst>
              <a:ext uri="{FF2B5EF4-FFF2-40B4-BE49-F238E27FC236}">
                <a16:creationId xmlns:a16="http://schemas.microsoft.com/office/drawing/2014/main" id="{F1FC9708-CA50-7B4E-9832-7E6405E05045}"/>
              </a:ext>
            </a:extLst>
          </p:cNvPr>
          <p:cNvSpPr txBox="1"/>
          <p:nvPr/>
        </p:nvSpPr>
        <p:spPr>
          <a:xfrm>
            <a:off x="591406" y="342320"/>
            <a:ext cx="11143629" cy="707886"/>
          </a:xfrm>
          <a:prstGeom prst="rect">
            <a:avLst/>
          </a:prstGeom>
          <a:noFill/>
        </p:spPr>
        <p:txBody>
          <a:bodyPr wrap="square" rtlCol="0">
            <a:spAutoFit/>
          </a:bodyPr>
          <a:lstStyle/>
          <a:p>
            <a:r>
              <a:rPr lang="en-GB" sz="4000" b="1" dirty="0">
                <a:solidFill>
                  <a:srgbClr val="4E6A84"/>
                </a:solidFill>
                <a:latin typeface="Fredoka One" panose="02000000000000000000" pitchFamily="2" charset="77"/>
              </a:rPr>
              <a:t>Investigation and Reconnaissance</a:t>
            </a:r>
            <a:endParaRPr lang="en-US" sz="4000" dirty="0">
              <a:solidFill>
                <a:srgbClr val="4E6A84"/>
              </a:solidFill>
              <a:latin typeface="Fredoka One" panose="02000000000000000000" pitchFamily="2" charset="77"/>
            </a:endParaRPr>
          </a:p>
        </p:txBody>
      </p:sp>
      <p:pic>
        <p:nvPicPr>
          <p:cNvPr id="6" name="Picture 5">
            <a:extLst>
              <a:ext uri="{FF2B5EF4-FFF2-40B4-BE49-F238E27FC236}">
                <a16:creationId xmlns:a16="http://schemas.microsoft.com/office/drawing/2014/main" id="{414F76CA-A8CC-2045-9D9A-206DFF9741E9}"/>
              </a:ext>
            </a:extLst>
          </p:cNvPr>
          <p:cNvPicPr/>
          <p:nvPr/>
        </p:nvPicPr>
        <p:blipFill rotWithShape="1">
          <a:blip r:embed="rId4" cstate="print">
            <a:extLst>
              <a:ext uri="{28A0092B-C50C-407E-A947-70E740481C1C}">
                <a14:useLocalDpi xmlns:a14="http://schemas.microsoft.com/office/drawing/2010/main"/>
              </a:ext>
            </a:extLst>
          </a:blip>
          <a:srcRect/>
          <a:stretch/>
        </p:blipFill>
        <p:spPr bwMode="auto">
          <a:xfrm>
            <a:off x="4008539" y="2755099"/>
            <a:ext cx="7726496" cy="3671130"/>
          </a:xfrm>
          <a:prstGeom prst="rect">
            <a:avLst/>
          </a:prstGeom>
          <a:noFill/>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F0E37FA5-3B63-7341-9E77-E3B2F3CEE029}"/>
              </a:ext>
            </a:extLst>
          </p:cNvPr>
          <p:cNvSpPr txBox="1"/>
          <p:nvPr/>
        </p:nvSpPr>
        <p:spPr>
          <a:xfrm>
            <a:off x="591407" y="1222466"/>
            <a:ext cx="10957863" cy="461665"/>
          </a:xfrm>
          <a:prstGeom prst="rect">
            <a:avLst/>
          </a:prstGeom>
          <a:noFill/>
        </p:spPr>
        <p:txBody>
          <a:bodyPr wrap="square" rtlCol="0">
            <a:spAutoFit/>
          </a:bodyPr>
          <a:lstStyle/>
          <a:p>
            <a:r>
              <a:rPr lang="en-GB" sz="2400" dirty="0">
                <a:solidFill>
                  <a:srgbClr val="4E6A84"/>
                </a:solidFill>
                <a:latin typeface="Quicksand" pitchFamily="2" charset="77"/>
              </a:rPr>
              <a:t>What is the distance between Chirk and </a:t>
            </a:r>
            <a:r>
              <a:rPr lang="en-GB" sz="2400" dirty="0" err="1">
                <a:solidFill>
                  <a:srgbClr val="4E6A84"/>
                </a:solidFill>
                <a:latin typeface="Quicksand" pitchFamily="2" charset="77"/>
              </a:rPr>
              <a:t>Llantysilio</a:t>
            </a:r>
            <a:r>
              <a:rPr lang="en-GB" sz="2400" dirty="0">
                <a:solidFill>
                  <a:srgbClr val="4E6A84"/>
                </a:solidFill>
                <a:latin typeface="Quicksand" pitchFamily="2" charset="77"/>
              </a:rPr>
              <a:t> in a </a:t>
            </a:r>
            <a:r>
              <a:rPr lang="en-GB" sz="2400" b="1" dirty="0">
                <a:solidFill>
                  <a:srgbClr val="4E6A84"/>
                </a:solidFill>
                <a:latin typeface="Quicksand" pitchFamily="2" charset="77"/>
              </a:rPr>
              <a:t>straight line</a:t>
            </a:r>
            <a:r>
              <a:rPr lang="en-GB" sz="2400" dirty="0">
                <a:solidFill>
                  <a:srgbClr val="4E6A84"/>
                </a:solidFill>
                <a:latin typeface="Quicksand" pitchFamily="2" charset="77"/>
              </a:rPr>
              <a:t>?</a:t>
            </a:r>
            <a:endParaRPr lang="en-GB" sz="4000" b="1" dirty="0">
              <a:solidFill>
                <a:srgbClr val="4E6A84"/>
              </a:solidFill>
              <a:latin typeface="Quicksand" pitchFamily="2" charset="77"/>
            </a:endParaRPr>
          </a:p>
        </p:txBody>
      </p:sp>
      <p:pic>
        <p:nvPicPr>
          <p:cNvPr id="12" name="Picture 11">
            <a:extLst>
              <a:ext uri="{FF2B5EF4-FFF2-40B4-BE49-F238E27FC236}">
                <a16:creationId xmlns:a16="http://schemas.microsoft.com/office/drawing/2014/main" id="{F980A574-87C3-B246-A0C7-78713E19709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260081" y="3309775"/>
            <a:ext cx="3488376" cy="3548226"/>
          </a:xfrm>
          <a:prstGeom prst="rect">
            <a:avLst/>
          </a:prstGeom>
        </p:spPr>
      </p:pic>
      <p:pic>
        <p:nvPicPr>
          <p:cNvPr id="5" name="Graphic 4">
            <a:extLst>
              <a:ext uri="{FF2B5EF4-FFF2-40B4-BE49-F238E27FC236}">
                <a16:creationId xmlns:a16="http://schemas.microsoft.com/office/drawing/2014/main" id="{8611834E-9DA8-2B45-94CE-A9B893FC06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3916" y="1125548"/>
            <a:ext cx="4800600" cy="4991100"/>
          </a:xfrm>
          <a:prstGeom prst="rect">
            <a:avLst/>
          </a:prstGeom>
        </p:spPr>
      </p:pic>
    </p:spTree>
    <p:extLst>
      <p:ext uri="{BB962C8B-B14F-4D97-AF65-F5344CB8AC3E}">
        <p14:creationId xmlns:p14="http://schemas.microsoft.com/office/powerpoint/2010/main" val="143048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8C215E0B-CE52-CA41-B574-CBC4BD74EC3F}"/>
              </a:ext>
            </a:extLst>
          </p:cNvPr>
          <p:cNvPicPr>
            <a:picLocks noChangeAspect="1"/>
          </p:cNvPicPr>
          <p:nvPr/>
        </p:nvPicPr>
        <p:blipFill>
          <a:blip r:embed="rId3"/>
          <a:stretch>
            <a:fillRect/>
          </a:stretch>
        </p:blipFill>
        <p:spPr>
          <a:xfrm>
            <a:off x="-1" y="3548226"/>
            <a:ext cx="12192001" cy="3309774"/>
          </a:xfrm>
          <a:prstGeom prst="rect">
            <a:avLst/>
          </a:prstGeom>
        </p:spPr>
      </p:pic>
      <p:sp>
        <p:nvSpPr>
          <p:cNvPr id="10" name="TextBox 9">
            <a:extLst>
              <a:ext uri="{FF2B5EF4-FFF2-40B4-BE49-F238E27FC236}">
                <a16:creationId xmlns:a16="http://schemas.microsoft.com/office/drawing/2014/main" id="{F1FC9708-CA50-7B4E-9832-7E6405E05045}"/>
              </a:ext>
            </a:extLst>
          </p:cNvPr>
          <p:cNvSpPr txBox="1"/>
          <p:nvPr/>
        </p:nvSpPr>
        <p:spPr>
          <a:xfrm>
            <a:off x="591406" y="342320"/>
            <a:ext cx="11143629" cy="707886"/>
          </a:xfrm>
          <a:prstGeom prst="rect">
            <a:avLst/>
          </a:prstGeom>
          <a:noFill/>
        </p:spPr>
        <p:txBody>
          <a:bodyPr wrap="square" rtlCol="0">
            <a:spAutoFit/>
          </a:bodyPr>
          <a:lstStyle/>
          <a:p>
            <a:r>
              <a:rPr lang="en-GB" sz="4000" b="1" dirty="0">
                <a:solidFill>
                  <a:srgbClr val="4E6A84"/>
                </a:solidFill>
                <a:latin typeface="Fredoka One" panose="02000000000000000000" pitchFamily="2" charset="77"/>
              </a:rPr>
              <a:t>Landscape Detectives</a:t>
            </a:r>
            <a:endParaRPr lang="en-US" sz="4000" dirty="0">
              <a:solidFill>
                <a:srgbClr val="4E6A84"/>
              </a:solidFill>
              <a:latin typeface="Fredoka One" panose="02000000000000000000" pitchFamily="2" charset="77"/>
            </a:endParaRPr>
          </a:p>
        </p:txBody>
      </p:sp>
      <p:sp>
        <p:nvSpPr>
          <p:cNvPr id="7" name="TextBox 6">
            <a:extLst>
              <a:ext uri="{FF2B5EF4-FFF2-40B4-BE49-F238E27FC236}">
                <a16:creationId xmlns:a16="http://schemas.microsoft.com/office/drawing/2014/main" id="{F0E37FA5-3B63-7341-9E77-E3B2F3CEE029}"/>
              </a:ext>
            </a:extLst>
          </p:cNvPr>
          <p:cNvSpPr txBox="1"/>
          <p:nvPr/>
        </p:nvSpPr>
        <p:spPr>
          <a:xfrm>
            <a:off x="591407" y="1222466"/>
            <a:ext cx="7021967" cy="1569660"/>
          </a:xfrm>
          <a:prstGeom prst="rect">
            <a:avLst/>
          </a:prstGeom>
          <a:noFill/>
        </p:spPr>
        <p:txBody>
          <a:bodyPr wrap="square" rtlCol="0">
            <a:spAutoFit/>
          </a:bodyPr>
          <a:lstStyle/>
          <a:p>
            <a:r>
              <a:rPr lang="en-GB" sz="2400" dirty="0">
                <a:solidFill>
                  <a:srgbClr val="4E6A84"/>
                </a:solidFill>
                <a:latin typeface="Quicksand" pitchFamily="2" charset="77"/>
              </a:rPr>
              <a:t>We want you to imagine you are helping Duncombe and Turner to plan a route for the canal through the landscape between Chirk and </a:t>
            </a:r>
            <a:r>
              <a:rPr lang="en-GB" sz="2400" dirty="0" err="1">
                <a:solidFill>
                  <a:srgbClr val="4E6A84"/>
                </a:solidFill>
                <a:latin typeface="Quicksand" pitchFamily="2" charset="77"/>
              </a:rPr>
              <a:t>Llantysilio</a:t>
            </a:r>
            <a:r>
              <a:rPr lang="en-GB" sz="2400" dirty="0">
                <a:solidFill>
                  <a:srgbClr val="4E6A84"/>
                </a:solidFill>
                <a:latin typeface="Quicksand" pitchFamily="2" charset="77"/>
              </a:rPr>
              <a:t>. </a:t>
            </a:r>
            <a:endParaRPr lang="en-GB" sz="4000" b="1" dirty="0">
              <a:solidFill>
                <a:srgbClr val="4E6A84"/>
              </a:solidFill>
              <a:latin typeface="Quicksand" pitchFamily="2" charset="77"/>
            </a:endParaRPr>
          </a:p>
        </p:txBody>
      </p:sp>
      <p:pic>
        <p:nvPicPr>
          <p:cNvPr id="8" name="Picture 7">
            <a:extLst>
              <a:ext uri="{FF2B5EF4-FFF2-40B4-BE49-F238E27FC236}">
                <a16:creationId xmlns:a16="http://schemas.microsoft.com/office/drawing/2014/main" id="{7F8C1E74-C779-6F46-8168-E2ADFE071B69}"/>
              </a:ext>
            </a:extLst>
          </p:cNvPr>
          <p:cNvPicPr>
            <a:picLocks noChangeAspect="1"/>
          </p:cNvPicPr>
          <p:nvPr/>
        </p:nvPicPr>
        <p:blipFill>
          <a:blip r:embed="rId4"/>
          <a:srcRect/>
          <a:stretch/>
        </p:blipFill>
        <p:spPr>
          <a:xfrm>
            <a:off x="8834033" y="187286"/>
            <a:ext cx="3063058" cy="4655849"/>
          </a:xfrm>
          <a:prstGeom prst="rect">
            <a:avLst/>
          </a:prstGeom>
        </p:spPr>
      </p:pic>
      <p:pic>
        <p:nvPicPr>
          <p:cNvPr id="3" name="Graphic 2">
            <a:extLst>
              <a:ext uri="{FF2B5EF4-FFF2-40B4-BE49-F238E27FC236}">
                <a16:creationId xmlns:a16="http://schemas.microsoft.com/office/drawing/2014/main" id="{A27939BB-1BF8-CF41-995E-B58869F29A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7580" y="2335269"/>
            <a:ext cx="5765800" cy="4000500"/>
          </a:xfrm>
          <a:prstGeom prst="rect">
            <a:avLst/>
          </a:prstGeom>
        </p:spPr>
      </p:pic>
    </p:spTree>
    <p:extLst>
      <p:ext uri="{BB962C8B-B14F-4D97-AF65-F5344CB8AC3E}">
        <p14:creationId xmlns:p14="http://schemas.microsoft.com/office/powerpoint/2010/main" val="268700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afterEffect">
                                  <p:stCondLst>
                                    <p:cond delay="0"/>
                                  </p:stCondLst>
                                  <p:childTnLst>
                                    <p:animMotion origin="layout" path="M 0.02096 -0.07107 L -0.19948 0.27662 " pathEditMode="relative" rAng="0" ptsTypes="AA">
                                      <p:cBhvr>
                                        <p:cTn id="6" dur="3000" fill="hold"/>
                                        <p:tgtEl>
                                          <p:spTgt spid="8"/>
                                        </p:tgtEl>
                                        <p:attrNameLst>
                                          <p:attrName>ppt_x</p:attrName>
                                          <p:attrName>ppt_y</p:attrName>
                                        </p:attrNameLst>
                                      </p:cBhvr>
                                      <p:rCtr x="-11029" y="17384"/>
                                    </p:animMotion>
                                  </p:childTnLst>
                                </p:cTn>
                              </p:par>
                            </p:childTnLst>
                          </p:cTn>
                        </p:par>
                        <p:par>
                          <p:cTn id="7" fill="hold">
                            <p:stCondLst>
                              <p:cond delay="3000"/>
                            </p:stCondLst>
                            <p:childTnLst>
                              <p:par>
                                <p:cTn id="8" presetID="10"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A35A4D3-201C-BC42-AD80-5F413BDA1991}"/>
              </a:ext>
            </a:extLst>
          </p:cNvPr>
          <p:cNvSpPr txBox="1"/>
          <p:nvPr/>
        </p:nvSpPr>
        <p:spPr>
          <a:xfrm>
            <a:off x="591406" y="342320"/>
            <a:ext cx="11143629" cy="1323439"/>
          </a:xfrm>
          <a:prstGeom prst="rect">
            <a:avLst/>
          </a:prstGeom>
          <a:noFill/>
        </p:spPr>
        <p:txBody>
          <a:bodyPr wrap="square" rtlCol="0">
            <a:spAutoFit/>
          </a:bodyPr>
          <a:lstStyle/>
          <a:p>
            <a:r>
              <a:rPr lang="en-GB" sz="4000" b="1" dirty="0">
                <a:solidFill>
                  <a:srgbClr val="4E6A84"/>
                </a:solidFill>
                <a:latin typeface="Fredoka One" panose="02000000000000000000" pitchFamily="2" charset="77"/>
              </a:rPr>
              <a:t>Landscape Detectives</a:t>
            </a:r>
            <a:endParaRPr lang="en-US" sz="4000" dirty="0">
              <a:solidFill>
                <a:srgbClr val="4E6A84"/>
              </a:solidFill>
              <a:latin typeface="Fredoka One" panose="02000000000000000000" pitchFamily="2" charset="77"/>
            </a:endParaRPr>
          </a:p>
          <a:p>
            <a:endParaRPr lang="en-GB" sz="4000" b="1" dirty="0">
              <a:solidFill>
                <a:srgbClr val="4E6A84"/>
              </a:solidFill>
              <a:latin typeface="Fredoka One" panose="02000000000000000000" pitchFamily="2" charset="77"/>
            </a:endParaRPr>
          </a:p>
        </p:txBody>
      </p:sp>
      <p:sp>
        <p:nvSpPr>
          <p:cNvPr id="6" name="TextBox 5">
            <a:extLst>
              <a:ext uri="{FF2B5EF4-FFF2-40B4-BE49-F238E27FC236}">
                <a16:creationId xmlns:a16="http://schemas.microsoft.com/office/drawing/2014/main" id="{4203DE46-B98C-7145-9F2B-0E2EEB1A63A3}"/>
              </a:ext>
            </a:extLst>
          </p:cNvPr>
          <p:cNvSpPr txBox="1"/>
          <p:nvPr/>
        </p:nvSpPr>
        <p:spPr>
          <a:xfrm>
            <a:off x="591406" y="1222466"/>
            <a:ext cx="5357701" cy="5262979"/>
          </a:xfrm>
          <a:prstGeom prst="rect">
            <a:avLst/>
          </a:prstGeom>
          <a:noFill/>
        </p:spPr>
        <p:txBody>
          <a:bodyPr wrap="square" rtlCol="0">
            <a:spAutoFit/>
          </a:bodyPr>
          <a:lstStyle/>
          <a:p>
            <a:r>
              <a:rPr lang="en-GB" sz="2400" dirty="0">
                <a:solidFill>
                  <a:srgbClr val="4E6A84"/>
                </a:solidFill>
                <a:latin typeface="Quicksand" pitchFamily="2" charset="77"/>
              </a:rPr>
              <a:t>Your modern map shows many of the same features and obstacles that Duncombe and Turner would have seen in the landscape.</a:t>
            </a:r>
          </a:p>
          <a:p>
            <a:r>
              <a:rPr lang="en-GB" sz="2400" dirty="0">
                <a:solidFill>
                  <a:srgbClr val="4E6A84"/>
                </a:solidFill>
                <a:latin typeface="Quicksand" pitchFamily="2" charset="77"/>
              </a:rPr>
              <a:t> </a:t>
            </a:r>
          </a:p>
          <a:p>
            <a:r>
              <a:rPr lang="en-GB" sz="2400" dirty="0">
                <a:solidFill>
                  <a:srgbClr val="4E6A84"/>
                </a:solidFill>
                <a:latin typeface="Quicksand" pitchFamily="2" charset="77"/>
              </a:rPr>
              <a:t>The </a:t>
            </a:r>
            <a:r>
              <a:rPr lang="en-GB" sz="2400" b="1" dirty="0">
                <a:solidFill>
                  <a:srgbClr val="4E6A84"/>
                </a:solidFill>
                <a:latin typeface="Quicksand" pitchFamily="2" charset="77"/>
              </a:rPr>
              <a:t>photographs</a:t>
            </a:r>
            <a:r>
              <a:rPr lang="en-GB" sz="2400" dirty="0">
                <a:solidFill>
                  <a:srgbClr val="4E6A84"/>
                </a:solidFill>
                <a:latin typeface="Quicksand" pitchFamily="2" charset="77"/>
              </a:rPr>
              <a:t> show some features to consider. </a:t>
            </a:r>
          </a:p>
          <a:p>
            <a:endParaRPr lang="en-GB" sz="2400" dirty="0">
              <a:solidFill>
                <a:srgbClr val="4E6A84"/>
              </a:solidFill>
              <a:latin typeface="Quicksand" pitchFamily="2" charset="77"/>
            </a:endParaRPr>
          </a:p>
          <a:p>
            <a:r>
              <a:rPr lang="en-GB" sz="2400" b="1" dirty="0">
                <a:solidFill>
                  <a:srgbClr val="4E6A84"/>
                </a:solidFill>
                <a:latin typeface="Quicksand" pitchFamily="2" charset="77"/>
              </a:rPr>
              <a:t>Use the map </a:t>
            </a:r>
            <a:r>
              <a:rPr lang="en-GB" sz="2400" dirty="0">
                <a:solidFill>
                  <a:srgbClr val="4E6A84"/>
                </a:solidFill>
                <a:latin typeface="Quicksand" pitchFamily="2" charset="77"/>
              </a:rPr>
              <a:t>to identify potential obstacles along the route and help find the best route for the canal.</a:t>
            </a:r>
          </a:p>
          <a:p>
            <a:endParaRPr lang="en-GB" sz="2400" dirty="0">
              <a:solidFill>
                <a:srgbClr val="4E6A84"/>
              </a:solidFill>
              <a:latin typeface="Quicksand" pitchFamily="2" charset="77"/>
            </a:endParaRPr>
          </a:p>
          <a:p>
            <a:r>
              <a:rPr lang="en-GB" sz="1600" dirty="0">
                <a:solidFill>
                  <a:srgbClr val="D78643"/>
                </a:solidFill>
                <a:latin typeface="Quicksand" pitchFamily="2" charset="77"/>
              </a:rPr>
              <a:t>Your map also shows the actual route of the canal and other newer features like modern roads and railways but we want you to ignore these for now. </a:t>
            </a:r>
          </a:p>
        </p:txBody>
      </p:sp>
      <p:pic>
        <p:nvPicPr>
          <p:cNvPr id="4" name="Picture 3" descr="A picture containing outdoor, tree, mountain, sky&#10;&#10;Description automatically generated">
            <a:extLst>
              <a:ext uri="{FF2B5EF4-FFF2-40B4-BE49-F238E27FC236}">
                <a16:creationId xmlns:a16="http://schemas.microsoft.com/office/drawing/2014/main" id="{7EE521C0-8D61-304A-A48F-9F88728380DF}"/>
              </a:ext>
            </a:extLst>
          </p:cNvPr>
          <p:cNvPicPr>
            <a:picLocks noChangeAspect="1"/>
          </p:cNvPicPr>
          <p:nvPr/>
        </p:nvPicPr>
        <p:blipFill>
          <a:blip r:embed="rId3"/>
          <a:stretch>
            <a:fillRect/>
          </a:stretch>
        </p:blipFill>
        <p:spPr>
          <a:xfrm>
            <a:off x="7049648" y="1531"/>
            <a:ext cx="5142352" cy="6856469"/>
          </a:xfrm>
          <a:prstGeom prst="rect">
            <a:avLst/>
          </a:prstGeom>
        </p:spPr>
      </p:pic>
      <p:sp>
        <p:nvSpPr>
          <p:cNvPr id="10" name="Rectangle 9">
            <a:extLst>
              <a:ext uri="{FF2B5EF4-FFF2-40B4-BE49-F238E27FC236}">
                <a16:creationId xmlns:a16="http://schemas.microsoft.com/office/drawing/2014/main" id="{03F4F1E4-280A-4F4D-A861-AB77E1491F63}"/>
              </a:ext>
            </a:extLst>
          </p:cNvPr>
          <p:cNvSpPr/>
          <p:nvPr/>
        </p:nvSpPr>
        <p:spPr>
          <a:xfrm>
            <a:off x="6497808" y="6603603"/>
            <a:ext cx="2866529" cy="230832"/>
          </a:xfrm>
          <a:prstGeom prst="rect">
            <a:avLst/>
          </a:prstGeom>
        </p:spPr>
        <p:txBody>
          <a:bodyPr wrap="square">
            <a:spAutoFit/>
          </a:bodyPr>
          <a:lstStyle/>
          <a:p>
            <a:pPr algn="r"/>
            <a:r>
              <a:rPr lang="en-US" sz="900" dirty="0">
                <a:solidFill>
                  <a:schemeClr val="bg1"/>
                </a:solidFill>
                <a:latin typeface="Quicksand" pitchFamily="2" charset="77"/>
              </a:rPr>
              <a:t>© John Clift Creative Comms BY-NC 2.0</a:t>
            </a:r>
          </a:p>
        </p:txBody>
      </p:sp>
    </p:spTree>
    <p:extLst>
      <p:ext uri="{BB962C8B-B14F-4D97-AF65-F5344CB8AC3E}">
        <p14:creationId xmlns:p14="http://schemas.microsoft.com/office/powerpoint/2010/main" val="462242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A35A4D3-201C-BC42-AD80-5F413BDA1991}"/>
              </a:ext>
            </a:extLst>
          </p:cNvPr>
          <p:cNvSpPr txBox="1"/>
          <p:nvPr/>
        </p:nvSpPr>
        <p:spPr>
          <a:xfrm>
            <a:off x="591406" y="342320"/>
            <a:ext cx="11143629" cy="1323439"/>
          </a:xfrm>
          <a:prstGeom prst="rect">
            <a:avLst/>
          </a:prstGeom>
          <a:noFill/>
        </p:spPr>
        <p:txBody>
          <a:bodyPr wrap="square" rtlCol="0">
            <a:spAutoFit/>
          </a:bodyPr>
          <a:lstStyle/>
          <a:p>
            <a:r>
              <a:rPr lang="en-GB" sz="4000" b="1" dirty="0">
                <a:solidFill>
                  <a:srgbClr val="4E6A84"/>
                </a:solidFill>
                <a:latin typeface="Fredoka One" panose="02000000000000000000" pitchFamily="2" charset="77"/>
              </a:rPr>
              <a:t>Landscape Detectives: </a:t>
            </a:r>
            <a:r>
              <a:rPr lang="en-GB" sz="4000" dirty="0">
                <a:solidFill>
                  <a:srgbClr val="4E6A84"/>
                </a:solidFill>
                <a:latin typeface="Quicksand" pitchFamily="2" charset="77"/>
              </a:rPr>
              <a:t>Features to Consider </a:t>
            </a:r>
          </a:p>
          <a:p>
            <a:endParaRPr lang="en-GB" sz="4000" b="1" dirty="0">
              <a:solidFill>
                <a:srgbClr val="4E6A84"/>
              </a:solidFill>
              <a:latin typeface="Fredoka One" panose="02000000000000000000" pitchFamily="2" charset="77"/>
            </a:endParaRPr>
          </a:p>
        </p:txBody>
      </p:sp>
      <p:sp>
        <p:nvSpPr>
          <p:cNvPr id="10" name="Rectangle 9">
            <a:extLst>
              <a:ext uri="{FF2B5EF4-FFF2-40B4-BE49-F238E27FC236}">
                <a16:creationId xmlns:a16="http://schemas.microsoft.com/office/drawing/2014/main" id="{03F4F1E4-280A-4F4D-A861-AB77E1491F63}"/>
              </a:ext>
            </a:extLst>
          </p:cNvPr>
          <p:cNvSpPr/>
          <p:nvPr/>
        </p:nvSpPr>
        <p:spPr>
          <a:xfrm>
            <a:off x="6497808" y="6603603"/>
            <a:ext cx="2866529" cy="230832"/>
          </a:xfrm>
          <a:prstGeom prst="rect">
            <a:avLst/>
          </a:prstGeom>
        </p:spPr>
        <p:txBody>
          <a:bodyPr wrap="square">
            <a:spAutoFit/>
          </a:bodyPr>
          <a:lstStyle/>
          <a:p>
            <a:pPr algn="r"/>
            <a:r>
              <a:rPr lang="en-US" sz="900" dirty="0">
                <a:solidFill>
                  <a:schemeClr val="bg1"/>
                </a:solidFill>
                <a:latin typeface="Quicksand" pitchFamily="2" charset="77"/>
              </a:rPr>
              <a:t>© John Clift Creative Comms BY-NC 2.0</a:t>
            </a:r>
          </a:p>
        </p:txBody>
      </p:sp>
      <p:pic>
        <p:nvPicPr>
          <p:cNvPr id="11" name="Picture 10">
            <a:extLst>
              <a:ext uri="{FF2B5EF4-FFF2-40B4-BE49-F238E27FC236}">
                <a16:creationId xmlns:a16="http://schemas.microsoft.com/office/drawing/2014/main" id="{0F2BCD8C-8C03-3A4C-A213-4EBF490E8A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215853"/>
            <a:ext cx="7568697" cy="5636617"/>
          </a:xfrm>
          <a:prstGeom prst="rect">
            <a:avLst/>
          </a:prstGeom>
        </p:spPr>
      </p:pic>
      <p:sp>
        <p:nvSpPr>
          <p:cNvPr id="8" name="Rectangle 7">
            <a:extLst>
              <a:ext uri="{FF2B5EF4-FFF2-40B4-BE49-F238E27FC236}">
                <a16:creationId xmlns:a16="http://schemas.microsoft.com/office/drawing/2014/main" id="{C6ED4819-09DF-4F4B-B0ED-012D702497B5}"/>
              </a:ext>
            </a:extLst>
          </p:cNvPr>
          <p:cNvSpPr/>
          <p:nvPr/>
        </p:nvSpPr>
        <p:spPr>
          <a:xfrm>
            <a:off x="-165254" y="6603603"/>
            <a:ext cx="903384" cy="230832"/>
          </a:xfrm>
          <a:prstGeom prst="rect">
            <a:avLst/>
          </a:prstGeom>
        </p:spPr>
        <p:txBody>
          <a:bodyPr wrap="square">
            <a:spAutoFit/>
          </a:bodyPr>
          <a:lstStyle/>
          <a:p>
            <a:pPr algn="r"/>
            <a:r>
              <a:rPr lang="en-US" sz="900" dirty="0">
                <a:solidFill>
                  <a:schemeClr val="bg1"/>
                </a:solidFill>
                <a:latin typeface="Quicksand" pitchFamily="2" charset="77"/>
              </a:rPr>
              <a:t>© WCBC</a:t>
            </a:r>
          </a:p>
        </p:txBody>
      </p:sp>
      <p:pic>
        <p:nvPicPr>
          <p:cNvPr id="12" name="Picture 11">
            <a:extLst>
              <a:ext uri="{FF2B5EF4-FFF2-40B4-BE49-F238E27FC236}">
                <a16:creationId xmlns:a16="http://schemas.microsoft.com/office/drawing/2014/main" id="{2838EBC1-FCBC-E34E-9CA0-819A819E97A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781690" y="1220883"/>
            <a:ext cx="4410309" cy="2635499"/>
          </a:xfrm>
          <a:prstGeom prst="rect">
            <a:avLst/>
          </a:prstGeom>
        </p:spPr>
      </p:pic>
      <p:sp>
        <p:nvSpPr>
          <p:cNvPr id="13" name="Rectangle 12">
            <a:extLst>
              <a:ext uri="{FF2B5EF4-FFF2-40B4-BE49-F238E27FC236}">
                <a16:creationId xmlns:a16="http://schemas.microsoft.com/office/drawing/2014/main" id="{EC1F0520-319A-9544-9D19-6AE19A7792DC}"/>
              </a:ext>
            </a:extLst>
          </p:cNvPr>
          <p:cNvSpPr/>
          <p:nvPr/>
        </p:nvSpPr>
        <p:spPr>
          <a:xfrm>
            <a:off x="10673509" y="1248022"/>
            <a:ext cx="1518491" cy="230832"/>
          </a:xfrm>
          <a:prstGeom prst="rect">
            <a:avLst/>
          </a:prstGeom>
        </p:spPr>
        <p:txBody>
          <a:bodyPr wrap="square">
            <a:spAutoFit/>
          </a:bodyPr>
          <a:lstStyle/>
          <a:p>
            <a:pPr algn="r"/>
            <a:r>
              <a:rPr lang="en-US" sz="900" dirty="0">
                <a:solidFill>
                  <a:schemeClr val="bg1"/>
                </a:solidFill>
                <a:latin typeface="Quicksand" pitchFamily="2" charset="77"/>
              </a:rPr>
              <a:t>© The Corn Mill</a:t>
            </a:r>
          </a:p>
        </p:txBody>
      </p:sp>
      <p:pic>
        <p:nvPicPr>
          <p:cNvPr id="4" name="Picture 3" descr="A picture containing tree, outdoor&#10;&#10;Description automatically generated">
            <a:extLst>
              <a:ext uri="{FF2B5EF4-FFF2-40B4-BE49-F238E27FC236}">
                <a16:creationId xmlns:a16="http://schemas.microsoft.com/office/drawing/2014/main" id="{300B8E0D-4451-3D49-A1A9-E1E28094443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89720" y="4034162"/>
            <a:ext cx="4402280" cy="2831333"/>
          </a:xfrm>
          <a:prstGeom prst="rect">
            <a:avLst/>
          </a:prstGeom>
        </p:spPr>
      </p:pic>
      <p:sp>
        <p:nvSpPr>
          <p:cNvPr id="14" name="Rectangle 13">
            <a:extLst>
              <a:ext uri="{FF2B5EF4-FFF2-40B4-BE49-F238E27FC236}">
                <a16:creationId xmlns:a16="http://schemas.microsoft.com/office/drawing/2014/main" id="{14D5B618-8A9E-7642-BB1E-B83E41D80E03}"/>
              </a:ext>
            </a:extLst>
          </p:cNvPr>
          <p:cNvSpPr/>
          <p:nvPr/>
        </p:nvSpPr>
        <p:spPr>
          <a:xfrm>
            <a:off x="10191394" y="4065675"/>
            <a:ext cx="2000606" cy="230832"/>
          </a:xfrm>
          <a:prstGeom prst="rect">
            <a:avLst/>
          </a:prstGeom>
        </p:spPr>
        <p:txBody>
          <a:bodyPr wrap="square">
            <a:spAutoFit/>
          </a:bodyPr>
          <a:lstStyle/>
          <a:p>
            <a:pPr algn="r"/>
            <a:r>
              <a:rPr lang="en-US" sz="900" dirty="0">
                <a:solidFill>
                  <a:schemeClr val="bg1"/>
                </a:solidFill>
                <a:latin typeface="Quicksand" pitchFamily="2" charset="77"/>
              </a:rPr>
              <a:t>© Heather Williams</a:t>
            </a:r>
          </a:p>
        </p:txBody>
      </p:sp>
    </p:spTree>
    <p:extLst>
      <p:ext uri="{BB962C8B-B14F-4D97-AF65-F5344CB8AC3E}">
        <p14:creationId xmlns:p14="http://schemas.microsoft.com/office/powerpoint/2010/main" val="3818332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03DE46-B98C-7145-9F2B-0E2EEB1A63A3}"/>
              </a:ext>
            </a:extLst>
          </p:cNvPr>
          <p:cNvSpPr txBox="1"/>
          <p:nvPr/>
        </p:nvSpPr>
        <p:spPr>
          <a:xfrm>
            <a:off x="591406" y="1222466"/>
            <a:ext cx="10172074" cy="1354217"/>
          </a:xfrm>
          <a:prstGeom prst="rect">
            <a:avLst/>
          </a:prstGeom>
          <a:noFill/>
        </p:spPr>
        <p:txBody>
          <a:bodyPr wrap="square" rtlCol="0">
            <a:spAutoFit/>
          </a:bodyPr>
          <a:lstStyle/>
          <a:p>
            <a:r>
              <a:rPr lang="en-GB" sz="2400" dirty="0">
                <a:solidFill>
                  <a:srgbClr val="4E6A84"/>
                </a:solidFill>
                <a:latin typeface="Quicksand" pitchFamily="2" charset="77"/>
              </a:rPr>
              <a:t>Identify natural and man-made features on the map along the straight route you have made between </a:t>
            </a:r>
            <a:r>
              <a:rPr lang="en-GB" sz="2400" dirty="0" err="1">
                <a:solidFill>
                  <a:srgbClr val="4E6A84"/>
                </a:solidFill>
                <a:latin typeface="Quicksand" pitchFamily="2" charset="77"/>
              </a:rPr>
              <a:t>Llantysilio</a:t>
            </a:r>
            <a:r>
              <a:rPr lang="en-GB" sz="2400" dirty="0">
                <a:solidFill>
                  <a:srgbClr val="4E6A84"/>
                </a:solidFill>
                <a:latin typeface="Quicksand" pitchFamily="2" charset="77"/>
              </a:rPr>
              <a:t> and Chirk. </a:t>
            </a:r>
          </a:p>
          <a:p>
            <a:endParaRPr lang="en-GB" sz="1400" dirty="0">
              <a:solidFill>
                <a:srgbClr val="4E6A84"/>
              </a:solidFill>
              <a:latin typeface="Quicksand" pitchFamily="2" charset="77"/>
            </a:endParaRPr>
          </a:p>
          <a:p>
            <a:r>
              <a:rPr lang="en-GB" sz="2000" b="1" dirty="0">
                <a:solidFill>
                  <a:srgbClr val="D78643"/>
                </a:solidFill>
                <a:latin typeface="Quicksand" pitchFamily="2" charset="77"/>
              </a:rPr>
              <a:t>Can you find any of these along the route? </a:t>
            </a:r>
          </a:p>
        </p:txBody>
      </p:sp>
      <p:sp>
        <p:nvSpPr>
          <p:cNvPr id="10" name="Rectangle 9">
            <a:extLst>
              <a:ext uri="{FF2B5EF4-FFF2-40B4-BE49-F238E27FC236}">
                <a16:creationId xmlns:a16="http://schemas.microsoft.com/office/drawing/2014/main" id="{03F4F1E4-280A-4F4D-A861-AB77E1491F63}"/>
              </a:ext>
            </a:extLst>
          </p:cNvPr>
          <p:cNvSpPr/>
          <p:nvPr/>
        </p:nvSpPr>
        <p:spPr>
          <a:xfrm>
            <a:off x="6497808" y="6603603"/>
            <a:ext cx="2866529" cy="230832"/>
          </a:xfrm>
          <a:prstGeom prst="rect">
            <a:avLst/>
          </a:prstGeom>
        </p:spPr>
        <p:txBody>
          <a:bodyPr wrap="square">
            <a:spAutoFit/>
          </a:bodyPr>
          <a:lstStyle/>
          <a:p>
            <a:pPr algn="r"/>
            <a:r>
              <a:rPr lang="en-US" sz="900" dirty="0">
                <a:solidFill>
                  <a:schemeClr val="bg1"/>
                </a:solidFill>
                <a:latin typeface="Quicksand" pitchFamily="2" charset="77"/>
              </a:rPr>
              <a:t>© John Clift Creative Comms BY-NC 2.0</a:t>
            </a:r>
          </a:p>
        </p:txBody>
      </p:sp>
      <p:sp>
        <p:nvSpPr>
          <p:cNvPr id="7" name="TextBox 6">
            <a:extLst>
              <a:ext uri="{FF2B5EF4-FFF2-40B4-BE49-F238E27FC236}">
                <a16:creationId xmlns:a16="http://schemas.microsoft.com/office/drawing/2014/main" id="{89A84AF0-E56D-194D-9696-04D66D290057}"/>
              </a:ext>
            </a:extLst>
          </p:cNvPr>
          <p:cNvSpPr txBox="1"/>
          <p:nvPr/>
        </p:nvSpPr>
        <p:spPr>
          <a:xfrm>
            <a:off x="591406" y="342320"/>
            <a:ext cx="11143629" cy="1323439"/>
          </a:xfrm>
          <a:prstGeom prst="rect">
            <a:avLst/>
          </a:prstGeom>
          <a:noFill/>
        </p:spPr>
        <p:txBody>
          <a:bodyPr wrap="square" rtlCol="0">
            <a:spAutoFit/>
          </a:bodyPr>
          <a:lstStyle/>
          <a:p>
            <a:r>
              <a:rPr lang="en-GB" sz="4000" b="1" dirty="0">
                <a:solidFill>
                  <a:srgbClr val="4E6A84"/>
                </a:solidFill>
                <a:latin typeface="Fredoka One" panose="02000000000000000000" pitchFamily="2" charset="77"/>
              </a:rPr>
              <a:t>Landscape Detectives: </a:t>
            </a:r>
            <a:r>
              <a:rPr lang="en-GB" sz="4000" dirty="0">
                <a:solidFill>
                  <a:srgbClr val="4E6A84"/>
                </a:solidFill>
                <a:latin typeface="Quicksand" pitchFamily="2" charset="77"/>
              </a:rPr>
              <a:t>Features to Consider </a:t>
            </a:r>
          </a:p>
          <a:p>
            <a:endParaRPr lang="en-GB" sz="4000" b="1" dirty="0">
              <a:solidFill>
                <a:srgbClr val="4E6A84"/>
              </a:solidFill>
              <a:latin typeface="Fredoka One" panose="02000000000000000000" pitchFamily="2" charset="77"/>
            </a:endParaRPr>
          </a:p>
        </p:txBody>
      </p:sp>
      <p:pic>
        <p:nvPicPr>
          <p:cNvPr id="3" name="Picture 2" descr="Chart, radar chart&#10;&#10;Description automatically generated">
            <a:extLst>
              <a:ext uri="{FF2B5EF4-FFF2-40B4-BE49-F238E27FC236}">
                <a16:creationId xmlns:a16="http://schemas.microsoft.com/office/drawing/2014/main" id="{8A8DBC98-9429-5349-8F4D-BE32E53850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1406" y="2815990"/>
            <a:ext cx="1479765" cy="1375246"/>
          </a:xfrm>
          <a:prstGeom prst="rect">
            <a:avLst/>
          </a:prstGeom>
        </p:spPr>
      </p:pic>
      <p:pic>
        <p:nvPicPr>
          <p:cNvPr id="11" name="Picture 10">
            <a:extLst>
              <a:ext uri="{FF2B5EF4-FFF2-40B4-BE49-F238E27FC236}">
                <a16:creationId xmlns:a16="http://schemas.microsoft.com/office/drawing/2014/main" id="{F956B0D9-B168-EB4D-9DFF-BE15EB78A4F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91405" y="4279397"/>
            <a:ext cx="1479764" cy="1375246"/>
          </a:xfrm>
          <a:prstGeom prst="rect">
            <a:avLst/>
          </a:prstGeom>
        </p:spPr>
      </p:pic>
      <p:pic>
        <p:nvPicPr>
          <p:cNvPr id="12" name="Picture 11">
            <a:extLst>
              <a:ext uri="{FF2B5EF4-FFF2-40B4-BE49-F238E27FC236}">
                <a16:creationId xmlns:a16="http://schemas.microsoft.com/office/drawing/2014/main" id="{59FD026B-3C9B-E345-906C-5C6C1E34931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219627" y="4279397"/>
            <a:ext cx="1479764" cy="1375245"/>
          </a:xfrm>
          <a:prstGeom prst="rect">
            <a:avLst/>
          </a:prstGeom>
        </p:spPr>
      </p:pic>
      <p:pic>
        <p:nvPicPr>
          <p:cNvPr id="13" name="Picture 12">
            <a:extLst>
              <a:ext uri="{FF2B5EF4-FFF2-40B4-BE49-F238E27FC236}">
                <a16:creationId xmlns:a16="http://schemas.microsoft.com/office/drawing/2014/main" id="{EBAD63AC-7F53-0647-A4F9-869B862D2E9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976211" y="2815990"/>
            <a:ext cx="1479764" cy="1375246"/>
          </a:xfrm>
          <a:prstGeom prst="rect">
            <a:avLst/>
          </a:prstGeom>
        </p:spPr>
      </p:pic>
      <p:pic>
        <p:nvPicPr>
          <p:cNvPr id="14" name="Picture 13">
            <a:extLst>
              <a:ext uri="{FF2B5EF4-FFF2-40B4-BE49-F238E27FC236}">
                <a16:creationId xmlns:a16="http://schemas.microsoft.com/office/drawing/2014/main" id="{460B79DE-7989-C44E-909A-5CA44EED119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976210" y="4279397"/>
            <a:ext cx="1479764" cy="1375245"/>
          </a:xfrm>
          <a:prstGeom prst="rect">
            <a:avLst/>
          </a:prstGeom>
        </p:spPr>
      </p:pic>
      <p:pic>
        <p:nvPicPr>
          <p:cNvPr id="15" name="Picture 14">
            <a:extLst>
              <a:ext uri="{FF2B5EF4-FFF2-40B4-BE49-F238E27FC236}">
                <a16:creationId xmlns:a16="http://schemas.microsoft.com/office/drawing/2014/main" id="{8C7C226D-1AD7-7E46-BBBB-3C6707F36A8E}"/>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219628" y="2815990"/>
            <a:ext cx="1479763" cy="1375245"/>
          </a:xfrm>
          <a:prstGeom prst="rect">
            <a:avLst/>
          </a:prstGeom>
        </p:spPr>
      </p:pic>
      <p:sp>
        <p:nvSpPr>
          <p:cNvPr id="5" name="TextBox 4">
            <a:extLst>
              <a:ext uri="{FF2B5EF4-FFF2-40B4-BE49-F238E27FC236}">
                <a16:creationId xmlns:a16="http://schemas.microsoft.com/office/drawing/2014/main" id="{ED6212C0-E412-3B48-B317-BC1F90058486}"/>
              </a:ext>
            </a:extLst>
          </p:cNvPr>
          <p:cNvSpPr txBox="1"/>
          <p:nvPr/>
        </p:nvSpPr>
        <p:spPr>
          <a:xfrm>
            <a:off x="2214391" y="3318946"/>
            <a:ext cx="1542361" cy="400110"/>
          </a:xfrm>
          <a:prstGeom prst="rect">
            <a:avLst/>
          </a:prstGeom>
          <a:noFill/>
        </p:spPr>
        <p:txBody>
          <a:bodyPr wrap="square" rtlCol="0">
            <a:spAutoFit/>
          </a:bodyPr>
          <a:lstStyle/>
          <a:p>
            <a:r>
              <a:rPr lang="en-US" sz="2000" b="1" dirty="0">
                <a:solidFill>
                  <a:srgbClr val="9FB7DB"/>
                </a:solidFill>
                <a:latin typeface="Quicksand" pitchFamily="2" charset="77"/>
              </a:rPr>
              <a:t>Hills</a:t>
            </a:r>
          </a:p>
        </p:txBody>
      </p:sp>
      <p:sp>
        <p:nvSpPr>
          <p:cNvPr id="16" name="TextBox 15">
            <a:extLst>
              <a:ext uri="{FF2B5EF4-FFF2-40B4-BE49-F238E27FC236}">
                <a16:creationId xmlns:a16="http://schemas.microsoft.com/office/drawing/2014/main" id="{0005EEFF-08B5-CD4D-84F3-A3D41EB3461D}"/>
              </a:ext>
            </a:extLst>
          </p:cNvPr>
          <p:cNvSpPr txBox="1"/>
          <p:nvPr/>
        </p:nvSpPr>
        <p:spPr>
          <a:xfrm>
            <a:off x="2214391" y="4782353"/>
            <a:ext cx="1542361" cy="400110"/>
          </a:xfrm>
          <a:prstGeom prst="rect">
            <a:avLst/>
          </a:prstGeom>
          <a:noFill/>
        </p:spPr>
        <p:txBody>
          <a:bodyPr wrap="square" rtlCol="0">
            <a:spAutoFit/>
          </a:bodyPr>
          <a:lstStyle/>
          <a:p>
            <a:r>
              <a:rPr lang="en-US" sz="2000" b="1" dirty="0">
                <a:solidFill>
                  <a:srgbClr val="9FB7DB"/>
                </a:solidFill>
                <a:latin typeface="Quicksand" pitchFamily="2" charset="77"/>
              </a:rPr>
              <a:t>Rivers</a:t>
            </a:r>
          </a:p>
        </p:txBody>
      </p:sp>
      <p:sp>
        <p:nvSpPr>
          <p:cNvPr id="17" name="TextBox 16">
            <a:extLst>
              <a:ext uri="{FF2B5EF4-FFF2-40B4-BE49-F238E27FC236}">
                <a16:creationId xmlns:a16="http://schemas.microsoft.com/office/drawing/2014/main" id="{03C5E373-8BAC-4B48-8E42-4B392E10EB0C}"/>
              </a:ext>
            </a:extLst>
          </p:cNvPr>
          <p:cNvSpPr txBox="1"/>
          <p:nvPr/>
        </p:nvSpPr>
        <p:spPr>
          <a:xfrm>
            <a:off x="5859390" y="3318946"/>
            <a:ext cx="1542361" cy="400110"/>
          </a:xfrm>
          <a:prstGeom prst="rect">
            <a:avLst/>
          </a:prstGeom>
          <a:noFill/>
        </p:spPr>
        <p:txBody>
          <a:bodyPr wrap="square" rtlCol="0">
            <a:spAutoFit/>
          </a:bodyPr>
          <a:lstStyle/>
          <a:p>
            <a:r>
              <a:rPr lang="en-US" sz="2000" b="1" dirty="0">
                <a:solidFill>
                  <a:srgbClr val="9FB7DB"/>
                </a:solidFill>
                <a:latin typeface="Quicksand" pitchFamily="2" charset="77"/>
              </a:rPr>
              <a:t>Towns</a:t>
            </a:r>
          </a:p>
        </p:txBody>
      </p:sp>
      <p:sp>
        <p:nvSpPr>
          <p:cNvPr id="18" name="TextBox 17">
            <a:extLst>
              <a:ext uri="{FF2B5EF4-FFF2-40B4-BE49-F238E27FC236}">
                <a16:creationId xmlns:a16="http://schemas.microsoft.com/office/drawing/2014/main" id="{B465F598-7833-5342-B759-8298B2014F45}"/>
              </a:ext>
            </a:extLst>
          </p:cNvPr>
          <p:cNvSpPr txBox="1"/>
          <p:nvPr/>
        </p:nvSpPr>
        <p:spPr>
          <a:xfrm>
            <a:off x="5859390" y="4782353"/>
            <a:ext cx="1542361" cy="400110"/>
          </a:xfrm>
          <a:prstGeom prst="rect">
            <a:avLst/>
          </a:prstGeom>
          <a:noFill/>
        </p:spPr>
        <p:txBody>
          <a:bodyPr wrap="square" rtlCol="0">
            <a:spAutoFit/>
          </a:bodyPr>
          <a:lstStyle/>
          <a:p>
            <a:r>
              <a:rPr lang="en-US" sz="2000" b="1" dirty="0">
                <a:solidFill>
                  <a:srgbClr val="9FB7DB"/>
                </a:solidFill>
                <a:latin typeface="Quicksand" pitchFamily="2" charset="77"/>
              </a:rPr>
              <a:t>Roads</a:t>
            </a:r>
          </a:p>
        </p:txBody>
      </p:sp>
      <p:sp>
        <p:nvSpPr>
          <p:cNvPr id="19" name="TextBox 18">
            <a:extLst>
              <a:ext uri="{FF2B5EF4-FFF2-40B4-BE49-F238E27FC236}">
                <a16:creationId xmlns:a16="http://schemas.microsoft.com/office/drawing/2014/main" id="{C0C35045-E3D2-0948-93F2-CAA232D27CA0}"/>
              </a:ext>
            </a:extLst>
          </p:cNvPr>
          <p:cNvSpPr txBox="1"/>
          <p:nvPr/>
        </p:nvSpPr>
        <p:spPr>
          <a:xfrm>
            <a:off x="9661792" y="3318946"/>
            <a:ext cx="1961001" cy="400110"/>
          </a:xfrm>
          <a:prstGeom prst="rect">
            <a:avLst/>
          </a:prstGeom>
          <a:noFill/>
        </p:spPr>
        <p:txBody>
          <a:bodyPr wrap="square" rtlCol="0">
            <a:spAutoFit/>
          </a:bodyPr>
          <a:lstStyle/>
          <a:p>
            <a:r>
              <a:rPr lang="en-US" sz="2000" b="1" dirty="0">
                <a:solidFill>
                  <a:srgbClr val="9FB7DB"/>
                </a:solidFill>
                <a:latin typeface="Quicksand" pitchFamily="2" charset="77"/>
              </a:rPr>
              <a:t>Woodlands</a:t>
            </a:r>
          </a:p>
        </p:txBody>
      </p:sp>
      <p:sp>
        <p:nvSpPr>
          <p:cNvPr id="20" name="TextBox 19">
            <a:extLst>
              <a:ext uri="{FF2B5EF4-FFF2-40B4-BE49-F238E27FC236}">
                <a16:creationId xmlns:a16="http://schemas.microsoft.com/office/drawing/2014/main" id="{C35489E9-B126-D048-8D2A-DFF1D3DFE173}"/>
              </a:ext>
            </a:extLst>
          </p:cNvPr>
          <p:cNvSpPr txBox="1"/>
          <p:nvPr/>
        </p:nvSpPr>
        <p:spPr>
          <a:xfrm>
            <a:off x="9661792" y="4782353"/>
            <a:ext cx="2060153" cy="400110"/>
          </a:xfrm>
          <a:prstGeom prst="rect">
            <a:avLst/>
          </a:prstGeom>
          <a:noFill/>
        </p:spPr>
        <p:txBody>
          <a:bodyPr wrap="square" rtlCol="0">
            <a:spAutoFit/>
          </a:bodyPr>
          <a:lstStyle/>
          <a:p>
            <a:r>
              <a:rPr lang="en-US" sz="2000" b="1" dirty="0">
                <a:solidFill>
                  <a:srgbClr val="9FB7DB"/>
                </a:solidFill>
                <a:latin typeface="Quicksand" pitchFamily="2" charset="77"/>
              </a:rPr>
              <a:t>Marsh Areas</a:t>
            </a:r>
          </a:p>
        </p:txBody>
      </p:sp>
      <p:sp>
        <p:nvSpPr>
          <p:cNvPr id="21" name="TextBox 20">
            <a:extLst>
              <a:ext uri="{FF2B5EF4-FFF2-40B4-BE49-F238E27FC236}">
                <a16:creationId xmlns:a16="http://schemas.microsoft.com/office/drawing/2014/main" id="{0AA07FB7-7417-0E4D-8D62-462096DEF234}"/>
              </a:ext>
            </a:extLst>
          </p:cNvPr>
          <p:cNvSpPr txBox="1"/>
          <p:nvPr/>
        </p:nvSpPr>
        <p:spPr>
          <a:xfrm>
            <a:off x="580306" y="5965102"/>
            <a:ext cx="11031388" cy="400110"/>
          </a:xfrm>
          <a:prstGeom prst="rect">
            <a:avLst/>
          </a:prstGeom>
          <a:noFill/>
        </p:spPr>
        <p:txBody>
          <a:bodyPr wrap="square" rtlCol="0">
            <a:spAutoFit/>
          </a:bodyPr>
          <a:lstStyle/>
          <a:p>
            <a:r>
              <a:rPr lang="en-GB" sz="2000" b="1" dirty="0">
                <a:solidFill>
                  <a:srgbClr val="D78643"/>
                </a:solidFill>
                <a:latin typeface="Quicksand" pitchFamily="2" charset="77"/>
              </a:rPr>
              <a:t>Can you identify any other obstacles? </a:t>
            </a:r>
          </a:p>
        </p:txBody>
      </p:sp>
    </p:spTree>
    <p:extLst>
      <p:ext uri="{BB962C8B-B14F-4D97-AF65-F5344CB8AC3E}">
        <p14:creationId xmlns:p14="http://schemas.microsoft.com/office/powerpoint/2010/main" val="3153647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A35A4D3-201C-BC42-AD80-5F413BDA1991}"/>
              </a:ext>
            </a:extLst>
          </p:cNvPr>
          <p:cNvSpPr txBox="1"/>
          <p:nvPr/>
        </p:nvSpPr>
        <p:spPr>
          <a:xfrm>
            <a:off x="591406" y="342320"/>
            <a:ext cx="11143629" cy="1323439"/>
          </a:xfrm>
          <a:prstGeom prst="rect">
            <a:avLst/>
          </a:prstGeom>
          <a:noFill/>
        </p:spPr>
        <p:txBody>
          <a:bodyPr wrap="square" rtlCol="0">
            <a:spAutoFit/>
          </a:bodyPr>
          <a:lstStyle/>
          <a:p>
            <a:r>
              <a:rPr lang="en-GB" sz="4000" b="1" dirty="0">
                <a:solidFill>
                  <a:srgbClr val="4E6A84"/>
                </a:solidFill>
                <a:latin typeface="Fredoka One" panose="02000000000000000000" pitchFamily="2" charset="77"/>
              </a:rPr>
              <a:t>Obstacles and Solutions</a:t>
            </a:r>
          </a:p>
          <a:p>
            <a:endParaRPr lang="en-GB" sz="4000" b="1" dirty="0">
              <a:solidFill>
                <a:srgbClr val="4E6A84"/>
              </a:solidFill>
              <a:latin typeface="Fredoka One" panose="02000000000000000000" pitchFamily="2" charset="77"/>
            </a:endParaRPr>
          </a:p>
        </p:txBody>
      </p:sp>
      <p:sp>
        <p:nvSpPr>
          <p:cNvPr id="12" name="TextBox 11">
            <a:extLst>
              <a:ext uri="{FF2B5EF4-FFF2-40B4-BE49-F238E27FC236}">
                <a16:creationId xmlns:a16="http://schemas.microsoft.com/office/drawing/2014/main" id="{052DA6D3-58CC-C745-A187-BB40B86A6A0D}"/>
              </a:ext>
            </a:extLst>
          </p:cNvPr>
          <p:cNvSpPr txBox="1"/>
          <p:nvPr/>
        </p:nvSpPr>
        <p:spPr>
          <a:xfrm>
            <a:off x="591406" y="1189594"/>
            <a:ext cx="9357359" cy="2185214"/>
          </a:xfrm>
          <a:prstGeom prst="rect">
            <a:avLst/>
          </a:prstGeom>
          <a:noFill/>
        </p:spPr>
        <p:txBody>
          <a:bodyPr wrap="square" rtlCol="0">
            <a:spAutoFit/>
          </a:bodyPr>
          <a:lstStyle/>
          <a:p>
            <a:r>
              <a:rPr lang="en-GB" dirty="0">
                <a:solidFill>
                  <a:srgbClr val="4E6A84"/>
                </a:solidFill>
                <a:latin typeface="Quicksand" pitchFamily="2" charset="77"/>
              </a:rPr>
              <a:t>What problems could these features cause to your canal building project and what solutions can you design to avoid or cross them?</a:t>
            </a:r>
          </a:p>
          <a:p>
            <a:endParaRPr lang="en-GB" sz="2400" b="1" dirty="0">
              <a:solidFill>
                <a:srgbClr val="D78643"/>
              </a:solidFill>
              <a:latin typeface="Quicksand" pitchFamily="2" charset="77"/>
            </a:endParaRPr>
          </a:p>
          <a:p>
            <a:endParaRPr lang="en-GB" sz="2400" b="1" dirty="0">
              <a:solidFill>
                <a:srgbClr val="D78643"/>
              </a:solidFill>
              <a:latin typeface="Quicksand" pitchFamily="2" charset="77"/>
            </a:endParaRPr>
          </a:p>
          <a:p>
            <a:endParaRPr lang="en-GB" sz="2400" b="1" dirty="0">
              <a:solidFill>
                <a:srgbClr val="D78643"/>
              </a:solidFill>
              <a:latin typeface="Quicksand" pitchFamily="2" charset="77"/>
            </a:endParaRPr>
          </a:p>
          <a:p>
            <a:endParaRPr lang="en-GB" sz="2800" b="1" dirty="0">
              <a:solidFill>
                <a:srgbClr val="FFD966"/>
              </a:solidFill>
              <a:latin typeface="Quicksand" pitchFamily="2" charset="77"/>
            </a:endParaRPr>
          </a:p>
        </p:txBody>
      </p:sp>
      <p:graphicFrame>
        <p:nvGraphicFramePr>
          <p:cNvPr id="2" name="Table 2">
            <a:extLst>
              <a:ext uri="{FF2B5EF4-FFF2-40B4-BE49-F238E27FC236}">
                <a16:creationId xmlns:a16="http://schemas.microsoft.com/office/drawing/2014/main" id="{18D0D645-6E51-7E46-B25D-C8193745C8E1}"/>
              </a:ext>
            </a:extLst>
          </p:cNvPr>
          <p:cNvGraphicFramePr>
            <a:graphicFrameLocks noGrp="1"/>
          </p:cNvGraphicFramePr>
          <p:nvPr>
            <p:extLst>
              <p:ext uri="{D42A27DB-BD31-4B8C-83A1-F6EECF244321}">
                <p14:modId xmlns:p14="http://schemas.microsoft.com/office/powerpoint/2010/main" val="2891012452"/>
              </p:ext>
            </p:extLst>
          </p:nvPr>
        </p:nvGraphicFramePr>
        <p:xfrm>
          <a:off x="536037" y="2051518"/>
          <a:ext cx="10437012" cy="4341128"/>
        </p:xfrm>
        <a:graphic>
          <a:graphicData uri="http://schemas.openxmlformats.org/drawingml/2006/table">
            <a:tbl>
              <a:tblPr firstRow="1" bandRow="1">
                <a:tableStyleId>{5C22544A-7EE6-4342-B048-85BDC9FD1C3A}</a:tableStyleId>
              </a:tblPr>
              <a:tblGrid>
                <a:gridCol w="1438556">
                  <a:extLst>
                    <a:ext uri="{9D8B030D-6E8A-4147-A177-3AD203B41FA5}">
                      <a16:colId xmlns:a16="http://schemas.microsoft.com/office/drawing/2014/main" val="3725624733"/>
                    </a:ext>
                  </a:extLst>
                </a:gridCol>
                <a:gridCol w="1297550">
                  <a:extLst>
                    <a:ext uri="{9D8B030D-6E8A-4147-A177-3AD203B41FA5}">
                      <a16:colId xmlns:a16="http://schemas.microsoft.com/office/drawing/2014/main" val="1215592868"/>
                    </a:ext>
                  </a:extLst>
                </a:gridCol>
                <a:gridCol w="1192058">
                  <a:extLst>
                    <a:ext uri="{9D8B030D-6E8A-4147-A177-3AD203B41FA5}">
                      <a16:colId xmlns:a16="http://schemas.microsoft.com/office/drawing/2014/main" val="1333146250"/>
                    </a:ext>
                  </a:extLst>
                </a:gridCol>
                <a:gridCol w="1265903">
                  <a:extLst>
                    <a:ext uri="{9D8B030D-6E8A-4147-A177-3AD203B41FA5}">
                      <a16:colId xmlns:a16="http://schemas.microsoft.com/office/drawing/2014/main" val="205296408"/>
                    </a:ext>
                  </a:extLst>
                </a:gridCol>
                <a:gridCol w="5242945">
                  <a:extLst>
                    <a:ext uri="{9D8B030D-6E8A-4147-A177-3AD203B41FA5}">
                      <a16:colId xmlns:a16="http://schemas.microsoft.com/office/drawing/2014/main" val="2113323189"/>
                    </a:ext>
                  </a:extLst>
                </a:gridCol>
              </a:tblGrid>
              <a:tr h="739922">
                <a:tc>
                  <a:txBody>
                    <a:bodyPr/>
                    <a:lstStyle/>
                    <a:p>
                      <a:pPr algn="ctr"/>
                      <a:r>
                        <a:rPr lang="en-GB" sz="2000" b="1" kern="1200" dirty="0">
                          <a:solidFill>
                            <a:schemeClr val="bg1"/>
                          </a:solidFill>
                          <a:effectLst/>
                          <a:latin typeface="Quicksand" pitchFamily="2" charset="77"/>
                          <a:ea typeface="+mn-ea"/>
                          <a:cs typeface="+mn-cs"/>
                        </a:rPr>
                        <a:t>Obstacle</a:t>
                      </a:r>
                      <a:endParaRPr lang="en-US" sz="2000" b="1" dirty="0">
                        <a:solidFill>
                          <a:schemeClr val="bg1"/>
                        </a:solidFill>
                        <a:latin typeface="Quicksand" pitchFamily="2" charset="77"/>
                      </a:endParaRPr>
                    </a:p>
                  </a:txBody>
                  <a:tcPr anchor="ctr">
                    <a:lnL w="38100" cap="flat" cmpd="sng" algn="ctr">
                      <a:solidFill>
                        <a:srgbClr val="4E6A84"/>
                      </a:solidFill>
                      <a:prstDash val="solid"/>
                      <a:round/>
                      <a:headEnd type="none" w="med" len="med"/>
                      <a:tailEnd type="none" w="med" len="med"/>
                    </a:lnL>
                    <a:lnR w="12700" cap="flat" cmpd="sng" algn="ctr">
                      <a:solidFill>
                        <a:srgbClr val="4E6A84"/>
                      </a:solidFill>
                      <a:prstDash val="solid"/>
                      <a:round/>
                      <a:headEnd type="none" w="med" len="med"/>
                      <a:tailEnd type="none" w="med" len="med"/>
                    </a:lnR>
                    <a:lnT w="381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rgbClr val="4E6A84"/>
                    </a:solidFill>
                  </a:tcPr>
                </a:tc>
                <a:tc>
                  <a:txBody>
                    <a:bodyPr/>
                    <a:lstStyle/>
                    <a:p>
                      <a:pPr algn="ctr"/>
                      <a:r>
                        <a:rPr lang="en-GB" sz="2000" b="1" kern="1200" dirty="0">
                          <a:solidFill>
                            <a:schemeClr val="lt1"/>
                          </a:solidFill>
                          <a:effectLst/>
                          <a:latin typeface="Quicksand" pitchFamily="2" charset="77"/>
                          <a:ea typeface="+mn-ea"/>
                          <a:cs typeface="+mn-cs"/>
                        </a:rPr>
                        <a:t>Number</a:t>
                      </a:r>
                      <a:r>
                        <a:rPr lang="en-GB" sz="2000" dirty="0">
                          <a:effectLst/>
                          <a:latin typeface="Quicksand" pitchFamily="2" charset="77"/>
                        </a:rPr>
                        <a:t> </a:t>
                      </a:r>
                      <a:endParaRPr lang="en-US" sz="2000" b="1" dirty="0">
                        <a:solidFill>
                          <a:schemeClr val="bg1"/>
                        </a:solidFill>
                        <a:latin typeface="Quicksand" pitchFamily="2" charset="77"/>
                      </a:endParaRPr>
                    </a:p>
                  </a:txBody>
                  <a:tcPr anchor="ctr">
                    <a:lnL w="12700" cap="flat" cmpd="sng" algn="ctr">
                      <a:solidFill>
                        <a:srgbClr val="4E6A84"/>
                      </a:solidFill>
                      <a:prstDash val="solid"/>
                      <a:round/>
                      <a:headEnd type="none" w="med" len="med"/>
                      <a:tailEnd type="none" w="med" len="med"/>
                    </a:lnL>
                    <a:lnR w="12700" cap="flat" cmpd="sng" algn="ctr">
                      <a:solidFill>
                        <a:srgbClr val="4E6A84"/>
                      </a:solidFill>
                      <a:prstDash val="solid"/>
                      <a:round/>
                      <a:headEnd type="none" w="med" len="med"/>
                      <a:tailEnd type="none" w="med" len="med"/>
                    </a:lnR>
                    <a:lnT w="381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rgbClr val="4E6A84"/>
                    </a:solidFill>
                  </a:tcPr>
                </a:tc>
                <a:tc>
                  <a:txBody>
                    <a:bodyPr/>
                    <a:lstStyle/>
                    <a:p>
                      <a:pPr algn="ctr">
                        <a:spcBef>
                          <a:spcPts val="600"/>
                        </a:spcBef>
                        <a:spcAft>
                          <a:spcPts val="600"/>
                        </a:spcAft>
                      </a:pPr>
                      <a:r>
                        <a:rPr lang="en-GB" sz="2000" b="1" kern="1200" dirty="0">
                          <a:solidFill>
                            <a:schemeClr val="lt1"/>
                          </a:solidFill>
                          <a:effectLst/>
                          <a:latin typeface="Quicksand" pitchFamily="2" charset="77"/>
                          <a:ea typeface="+mn-ea"/>
                          <a:cs typeface="+mn-cs"/>
                        </a:rPr>
                        <a:t>Physical (tick)</a:t>
                      </a:r>
                      <a:r>
                        <a:rPr lang="en-GB" sz="2000" dirty="0">
                          <a:effectLst/>
                          <a:latin typeface="Quicksand" pitchFamily="2" charset="77"/>
                        </a:rPr>
                        <a:t> </a:t>
                      </a:r>
                      <a:endParaRPr lang="en-GB" sz="2000" dirty="0">
                        <a:solidFill>
                          <a:schemeClr val="bg1"/>
                        </a:solidFill>
                        <a:effectLst/>
                        <a:latin typeface="Quicksand"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E6A84"/>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rgbClr val="4E6A84"/>
                    </a:solidFill>
                  </a:tcPr>
                </a:tc>
                <a:tc>
                  <a:txBody>
                    <a:bodyPr/>
                    <a:lstStyle/>
                    <a:p>
                      <a:pPr algn="ctr">
                        <a:spcBef>
                          <a:spcPts val="600"/>
                        </a:spcBef>
                        <a:spcAft>
                          <a:spcPts val="600"/>
                        </a:spcAft>
                      </a:pPr>
                      <a:r>
                        <a:rPr lang="en-GB" sz="2000" dirty="0">
                          <a:effectLst/>
                          <a:latin typeface="Quicksand" pitchFamily="2" charset="77"/>
                          <a:ea typeface="Calibri" panose="020F0502020204030204" pitchFamily="34" charset="0"/>
                          <a:cs typeface="Times New Roman" panose="02020603050405020304" pitchFamily="18" charset="0"/>
                        </a:rPr>
                        <a:t>Human </a:t>
                      </a:r>
                      <a:br>
                        <a:rPr lang="en-GB" sz="2000" dirty="0">
                          <a:effectLst/>
                          <a:latin typeface="Quicksand" pitchFamily="2" charset="77"/>
                          <a:ea typeface="Calibri" panose="020F0502020204030204" pitchFamily="34" charset="0"/>
                          <a:cs typeface="Times New Roman" panose="02020603050405020304" pitchFamily="18" charset="0"/>
                        </a:rPr>
                      </a:br>
                      <a:r>
                        <a:rPr lang="en-GB" sz="2000" dirty="0">
                          <a:effectLst/>
                          <a:latin typeface="Quicksand" pitchFamily="2" charset="77"/>
                          <a:ea typeface="Calibri" panose="020F0502020204030204" pitchFamily="34" charset="0"/>
                          <a:cs typeface="Times New Roman" panose="02020603050405020304" pitchFamily="18" charset="0"/>
                        </a:rPr>
                        <a:t>(tick)</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rgbClr val="4E6A84"/>
                    </a:solidFill>
                  </a:tcPr>
                </a:tc>
                <a:tc>
                  <a:txBody>
                    <a:bodyPr/>
                    <a:lstStyle/>
                    <a:p>
                      <a:pPr algn="ctr">
                        <a:spcBef>
                          <a:spcPts val="600"/>
                        </a:spcBef>
                        <a:spcAft>
                          <a:spcPts val="600"/>
                        </a:spcAft>
                      </a:pPr>
                      <a:r>
                        <a:rPr lang="en-GB" sz="2000" b="1" kern="1200" dirty="0">
                          <a:solidFill>
                            <a:schemeClr val="lt1"/>
                          </a:solidFill>
                          <a:effectLst/>
                          <a:latin typeface="Quicksand" pitchFamily="2" charset="77"/>
                          <a:ea typeface="+mn-ea"/>
                          <a:cs typeface="+mn-cs"/>
                        </a:rPr>
                        <a:t>Solutions (there may be more than one)</a:t>
                      </a:r>
                      <a:r>
                        <a:rPr lang="en-GB" sz="2000" dirty="0">
                          <a:effectLst/>
                          <a:latin typeface="Quicksand" pitchFamily="2" charset="77"/>
                        </a:rPr>
                        <a:t> </a:t>
                      </a:r>
                      <a:endParaRPr lang="en-GB" sz="2000" dirty="0">
                        <a:solidFill>
                          <a:schemeClr val="bg1"/>
                        </a:solidFill>
                        <a:effectLst/>
                        <a:latin typeface="Quicksand" pitchFamily="2" charset="77"/>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38100" cap="flat" cmpd="sng" algn="ctr">
                      <a:solidFill>
                        <a:srgbClr val="4E6A84"/>
                      </a:solidFill>
                      <a:prstDash val="solid"/>
                      <a:round/>
                      <a:headEnd type="none" w="med" len="med"/>
                      <a:tailEnd type="none" w="med" len="med"/>
                    </a:lnR>
                    <a:lnT w="381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rgbClr val="4E6A84"/>
                    </a:solidFill>
                  </a:tcPr>
                </a:tc>
                <a:extLst>
                  <a:ext uri="{0D108BD9-81ED-4DB2-BD59-A6C34878D82A}">
                    <a16:rowId xmlns:a16="http://schemas.microsoft.com/office/drawing/2014/main" val="1526666770"/>
                  </a:ext>
                </a:extLst>
              </a:tr>
              <a:tr h="514458">
                <a:tc>
                  <a:txBody>
                    <a:bodyPr/>
                    <a:lstStyle/>
                    <a:p>
                      <a:endParaRPr lang="en-US" sz="2000" b="1" dirty="0">
                        <a:solidFill>
                          <a:srgbClr val="4E6A84"/>
                        </a:solidFill>
                        <a:latin typeface="Quicksand" pitchFamily="2" charset="77"/>
                      </a:endParaRPr>
                    </a:p>
                  </a:txBody>
                  <a:tcPr>
                    <a:lnL w="38100" cap="flat" cmpd="sng" algn="ctr">
                      <a:solidFill>
                        <a:srgbClr val="4E6A84"/>
                      </a:solidFill>
                      <a:prstDash val="solid"/>
                      <a:round/>
                      <a:headEnd type="none" w="med" len="med"/>
                      <a:tailEnd type="none" w="med" len="med"/>
                    </a:lnL>
                    <a:lnR w="12700" cap="flat" cmpd="sng" algn="ctr">
                      <a:solidFill>
                        <a:srgbClr val="4E6A84"/>
                      </a:solidFill>
                      <a:prstDash val="solid"/>
                      <a:round/>
                      <a:headEnd type="none" w="med" len="med"/>
                      <a:tailEnd type="none" w="med" len="med"/>
                    </a:lnR>
                    <a:lnT w="127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chemeClr val="bg1"/>
                    </a:solidFill>
                  </a:tcPr>
                </a:tc>
                <a:tc>
                  <a:txBody>
                    <a:bodyPr/>
                    <a:lstStyle/>
                    <a:p>
                      <a:endParaRPr lang="en-US" sz="2000" b="1" dirty="0">
                        <a:solidFill>
                          <a:srgbClr val="4E6A84"/>
                        </a:solidFill>
                        <a:latin typeface="Quicksand" pitchFamily="2" charset="77"/>
                      </a:endParaRPr>
                    </a:p>
                  </a:txBody>
                  <a:tcPr>
                    <a:lnL w="12700" cap="flat" cmpd="sng" algn="ctr">
                      <a:solidFill>
                        <a:srgbClr val="4E6A84"/>
                      </a:solidFill>
                      <a:prstDash val="solid"/>
                      <a:round/>
                      <a:headEnd type="none" w="med" len="med"/>
                      <a:tailEnd type="none" w="med" len="med"/>
                    </a:lnL>
                    <a:lnR w="12700" cap="flat" cmpd="sng" algn="ctr">
                      <a:solidFill>
                        <a:srgbClr val="4E6A84"/>
                      </a:solidFill>
                      <a:prstDash val="solid"/>
                      <a:round/>
                      <a:headEnd type="none" w="med" len="med"/>
                      <a:tailEnd type="none" w="med" len="med"/>
                    </a:lnR>
                    <a:lnT w="127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chemeClr val="bg1"/>
                    </a:solidFill>
                  </a:tcPr>
                </a:tc>
                <a:tc>
                  <a:txBody>
                    <a:bodyPr/>
                    <a:lstStyle/>
                    <a:p>
                      <a:endParaRPr lang="en-US" sz="2000" dirty="0">
                        <a:latin typeface="Quicksand" pitchFamily="2" charset="77"/>
                      </a:endParaRPr>
                    </a:p>
                  </a:txBody>
                  <a:tcPr>
                    <a:lnL w="12700" cap="flat" cmpd="sng" algn="ctr">
                      <a:solidFill>
                        <a:srgbClr val="4E6A84"/>
                      </a:solidFill>
                      <a:prstDash val="solid"/>
                      <a:round/>
                      <a:headEnd type="none" w="med" len="med"/>
                      <a:tailEnd type="none" w="med" len="med"/>
                    </a:lnL>
                    <a:lnR w="12700" cap="flat" cmpd="sng" algn="ctr">
                      <a:solidFill>
                        <a:srgbClr val="4E6A84"/>
                      </a:solidFill>
                      <a:prstDash val="solid"/>
                      <a:round/>
                      <a:headEnd type="none" w="med" len="med"/>
                      <a:tailEnd type="none" w="med" len="med"/>
                    </a:lnR>
                    <a:lnT w="127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chemeClr val="bg1"/>
                    </a:solidFill>
                  </a:tcPr>
                </a:tc>
                <a:tc>
                  <a:txBody>
                    <a:bodyPr/>
                    <a:lstStyle/>
                    <a:p>
                      <a:endParaRPr lang="en-US" sz="2000" dirty="0">
                        <a:latin typeface="Quicksand" pitchFamily="2" charset="77"/>
                      </a:endParaRPr>
                    </a:p>
                  </a:txBody>
                  <a:tcPr>
                    <a:lnL w="12700" cap="flat" cmpd="sng" algn="ctr">
                      <a:solidFill>
                        <a:srgbClr val="4E6A84"/>
                      </a:solidFill>
                      <a:prstDash val="solid"/>
                      <a:round/>
                      <a:headEnd type="none" w="med" len="med"/>
                      <a:tailEnd type="none" w="med" len="med"/>
                    </a:lnL>
                    <a:lnR w="12700" cap="flat" cmpd="sng" algn="ctr">
                      <a:solidFill>
                        <a:srgbClr val="4E6A84"/>
                      </a:solidFill>
                      <a:prstDash val="solid"/>
                      <a:round/>
                      <a:headEnd type="none" w="med" len="med"/>
                      <a:tailEnd type="none" w="med" len="med"/>
                    </a:lnR>
                    <a:lnT w="127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chemeClr val="bg1"/>
                    </a:solidFill>
                  </a:tcPr>
                </a:tc>
                <a:tc>
                  <a:txBody>
                    <a:bodyPr/>
                    <a:lstStyle/>
                    <a:p>
                      <a:endParaRPr lang="en-US" sz="2000" dirty="0">
                        <a:latin typeface="Quicksand" pitchFamily="2" charset="77"/>
                      </a:endParaRPr>
                    </a:p>
                  </a:txBody>
                  <a:tcPr>
                    <a:lnL w="12700" cap="flat" cmpd="sng" algn="ctr">
                      <a:solidFill>
                        <a:srgbClr val="4E6A84"/>
                      </a:solidFill>
                      <a:prstDash val="solid"/>
                      <a:round/>
                      <a:headEnd type="none" w="med" len="med"/>
                      <a:tailEnd type="none" w="med" len="med"/>
                    </a:lnL>
                    <a:lnR w="38100" cap="flat" cmpd="sng" algn="ctr">
                      <a:solidFill>
                        <a:srgbClr val="4E6A84"/>
                      </a:solidFill>
                      <a:prstDash val="solid"/>
                      <a:round/>
                      <a:headEnd type="none" w="med" len="med"/>
                      <a:tailEnd type="none" w="med" len="med"/>
                    </a:lnR>
                    <a:lnT w="127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chemeClr val="bg1"/>
                    </a:solidFill>
                  </a:tcPr>
                </a:tc>
                <a:extLst>
                  <a:ext uri="{0D108BD9-81ED-4DB2-BD59-A6C34878D82A}">
                    <a16:rowId xmlns:a16="http://schemas.microsoft.com/office/drawing/2014/main" val="3551510975"/>
                  </a:ext>
                </a:extLst>
              </a:tr>
              <a:tr h="514458">
                <a:tc>
                  <a:txBody>
                    <a:bodyPr/>
                    <a:lstStyle/>
                    <a:p>
                      <a:pPr>
                        <a:spcBef>
                          <a:spcPts val="600"/>
                        </a:spcBef>
                        <a:spcAft>
                          <a:spcPts val="600"/>
                        </a:spcAft>
                      </a:pPr>
                      <a:endParaRPr lang="en-GB" sz="2000" b="1" dirty="0">
                        <a:solidFill>
                          <a:srgbClr val="4E6A84"/>
                        </a:solidFill>
                        <a:effectLst/>
                        <a:latin typeface="Quicksand" pitchFamily="2" charset="77"/>
                        <a:ea typeface="Calibri" panose="020F0502020204030204" pitchFamily="34" charset="0"/>
                        <a:cs typeface="Times New Roman" panose="02020603050405020304" pitchFamily="18" charset="0"/>
                      </a:endParaRPr>
                    </a:p>
                  </a:txBody>
                  <a:tcPr marL="68580" marR="68580" marT="0" marB="0">
                    <a:lnL w="38100" cap="flat" cmpd="sng" algn="ctr">
                      <a:solidFill>
                        <a:srgbClr val="4E6A84"/>
                      </a:solidFill>
                      <a:prstDash val="solid"/>
                      <a:round/>
                      <a:headEnd type="none" w="med" len="med"/>
                      <a:tailEnd type="none" w="med" len="med"/>
                    </a:lnL>
                    <a:lnR w="12700" cap="flat" cmpd="sng" algn="ctr">
                      <a:solidFill>
                        <a:srgbClr val="4E6A84"/>
                      </a:solidFill>
                      <a:prstDash val="solid"/>
                      <a:round/>
                      <a:headEnd type="none" w="med" len="med"/>
                      <a:tailEnd type="none" w="med" len="med"/>
                    </a:lnR>
                    <a:lnT w="127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chemeClr val="bg1"/>
                    </a:solidFill>
                  </a:tcPr>
                </a:tc>
                <a:tc>
                  <a:txBody>
                    <a:bodyPr/>
                    <a:lstStyle/>
                    <a:p>
                      <a:pPr>
                        <a:spcBef>
                          <a:spcPts val="600"/>
                        </a:spcBef>
                        <a:spcAft>
                          <a:spcPts val="600"/>
                        </a:spcAft>
                      </a:pPr>
                      <a:endParaRPr lang="en-GB" sz="2000" b="1" dirty="0">
                        <a:solidFill>
                          <a:srgbClr val="4E6A84"/>
                        </a:solidFill>
                        <a:effectLst/>
                        <a:latin typeface="Quicksand"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rgbClr val="4E6A84"/>
                      </a:solidFill>
                      <a:prstDash val="solid"/>
                      <a:round/>
                      <a:headEnd type="none" w="med" len="med"/>
                      <a:tailEnd type="none" w="med" len="med"/>
                    </a:lnL>
                    <a:lnR w="12700" cap="flat" cmpd="sng" algn="ctr">
                      <a:solidFill>
                        <a:srgbClr val="4E6A84"/>
                      </a:solidFill>
                      <a:prstDash val="solid"/>
                      <a:round/>
                      <a:headEnd type="none" w="med" len="med"/>
                      <a:tailEnd type="none" w="med" len="med"/>
                    </a:lnR>
                    <a:lnT w="127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chemeClr val="bg1"/>
                    </a:solidFill>
                  </a:tcPr>
                </a:tc>
                <a:tc>
                  <a:txBody>
                    <a:bodyPr/>
                    <a:lstStyle/>
                    <a:p>
                      <a:endParaRPr lang="en-US" sz="2000" dirty="0">
                        <a:latin typeface="Quicksand" pitchFamily="2" charset="77"/>
                      </a:endParaRPr>
                    </a:p>
                  </a:txBody>
                  <a:tcPr>
                    <a:lnL w="12700" cap="flat" cmpd="sng" algn="ctr">
                      <a:solidFill>
                        <a:srgbClr val="4E6A84"/>
                      </a:solidFill>
                      <a:prstDash val="solid"/>
                      <a:round/>
                      <a:headEnd type="none" w="med" len="med"/>
                      <a:tailEnd type="none" w="med" len="med"/>
                    </a:lnL>
                    <a:lnR w="12700" cap="flat" cmpd="sng" algn="ctr">
                      <a:solidFill>
                        <a:srgbClr val="4E6A84"/>
                      </a:solidFill>
                      <a:prstDash val="solid"/>
                      <a:round/>
                      <a:headEnd type="none" w="med" len="med"/>
                      <a:tailEnd type="none" w="med" len="med"/>
                    </a:lnR>
                    <a:lnT w="127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chemeClr val="bg1"/>
                    </a:solidFill>
                  </a:tcPr>
                </a:tc>
                <a:tc>
                  <a:txBody>
                    <a:bodyPr/>
                    <a:lstStyle/>
                    <a:p>
                      <a:endParaRPr lang="en-US" sz="2000" dirty="0">
                        <a:latin typeface="Quicksand" pitchFamily="2" charset="77"/>
                      </a:endParaRPr>
                    </a:p>
                  </a:txBody>
                  <a:tcPr>
                    <a:lnL w="12700" cap="flat" cmpd="sng" algn="ctr">
                      <a:solidFill>
                        <a:srgbClr val="4E6A84"/>
                      </a:solidFill>
                      <a:prstDash val="solid"/>
                      <a:round/>
                      <a:headEnd type="none" w="med" len="med"/>
                      <a:tailEnd type="none" w="med" len="med"/>
                    </a:lnL>
                    <a:lnR w="12700" cap="flat" cmpd="sng" algn="ctr">
                      <a:solidFill>
                        <a:srgbClr val="4E6A84"/>
                      </a:solidFill>
                      <a:prstDash val="solid"/>
                      <a:round/>
                      <a:headEnd type="none" w="med" len="med"/>
                      <a:tailEnd type="none" w="med" len="med"/>
                    </a:lnR>
                    <a:lnT w="127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chemeClr val="bg1"/>
                    </a:solidFill>
                  </a:tcPr>
                </a:tc>
                <a:tc>
                  <a:txBody>
                    <a:bodyPr/>
                    <a:lstStyle/>
                    <a:p>
                      <a:endParaRPr lang="en-US" sz="2000" dirty="0">
                        <a:latin typeface="Quicksand" pitchFamily="2" charset="77"/>
                      </a:endParaRPr>
                    </a:p>
                  </a:txBody>
                  <a:tcPr>
                    <a:lnL w="12700" cap="flat" cmpd="sng" algn="ctr">
                      <a:solidFill>
                        <a:srgbClr val="4E6A84"/>
                      </a:solidFill>
                      <a:prstDash val="solid"/>
                      <a:round/>
                      <a:headEnd type="none" w="med" len="med"/>
                      <a:tailEnd type="none" w="med" len="med"/>
                    </a:lnL>
                    <a:lnR w="38100" cap="flat" cmpd="sng" algn="ctr">
                      <a:solidFill>
                        <a:srgbClr val="4E6A84"/>
                      </a:solidFill>
                      <a:prstDash val="solid"/>
                      <a:round/>
                      <a:headEnd type="none" w="med" len="med"/>
                      <a:tailEnd type="none" w="med" len="med"/>
                    </a:lnR>
                    <a:lnT w="127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chemeClr val="bg1"/>
                    </a:solidFill>
                  </a:tcPr>
                </a:tc>
                <a:extLst>
                  <a:ext uri="{0D108BD9-81ED-4DB2-BD59-A6C34878D82A}">
                    <a16:rowId xmlns:a16="http://schemas.microsoft.com/office/drawing/2014/main" val="3517931837"/>
                  </a:ext>
                </a:extLst>
              </a:tr>
              <a:tr h="514458">
                <a:tc>
                  <a:txBody>
                    <a:bodyPr/>
                    <a:lstStyle/>
                    <a:p>
                      <a:endParaRPr lang="en-US" sz="2000" b="1" dirty="0">
                        <a:solidFill>
                          <a:srgbClr val="4E6A84"/>
                        </a:solidFill>
                        <a:latin typeface="Quicksand" pitchFamily="2" charset="77"/>
                      </a:endParaRPr>
                    </a:p>
                  </a:txBody>
                  <a:tcPr>
                    <a:lnL w="38100" cap="flat" cmpd="sng" algn="ctr">
                      <a:solidFill>
                        <a:srgbClr val="4E6A84"/>
                      </a:solidFill>
                      <a:prstDash val="solid"/>
                      <a:round/>
                      <a:headEnd type="none" w="med" len="med"/>
                      <a:tailEnd type="none" w="med" len="med"/>
                    </a:lnL>
                    <a:lnR w="12700" cap="flat" cmpd="sng" algn="ctr">
                      <a:solidFill>
                        <a:srgbClr val="4E6A84"/>
                      </a:solidFill>
                      <a:prstDash val="solid"/>
                      <a:round/>
                      <a:headEnd type="none" w="med" len="med"/>
                      <a:tailEnd type="none" w="med" len="med"/>
                    </a:lnR>
                    <a:lnT w="127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chemeClr val="bg1"/>
                    </a:solidFill>
                  </a:tcPr>
                </a:tc>
                <a:tc>
                  <a:txBody>
                    <a:bodyPr/>
                    <a:lstStyle/>
                    <a:p>
                      <a:endParaRPr lang="en-US" sz="2000" b="1" dirty="0">
                        <a:solidFill>
                          <a:srgbClr val="4E6A84"/>
                        </a:solidFill>
                        <a:latin typeface="Quicksand" pitchFamily="2" charset="77"/>
                      </a:endParaRPr>
                    </a:p>
                  </a:txBody>
                  <a:tcPr>
                    <a:lnL w="12700" cap="flat" cmpd="sng" algn="ctr">
                      <a:solidFill>
                        <a:srgbClr val="4E6A84"/>
                      </a:solidFill>
                      <a:prstDash val="solid"/>
                      <a:round/>
                      <a:headEnd type="none" w="med" len="med"/>
                      <a:tailEnd type="none" w="med" len="med"/>
                    </a:lnL>
                    <a:lnR w="12700" cap="flat" cmpd="sng" algn="ctr">
                      <a:solidFill>
                        <a:srgbClr val="4E6A84"/>
                      </a:solidFill>
                      <a:prstDash val="solid"/>
                      <a:round/>
                      <a:headEnd type="none" w="med" len="med"/>
                      <a:tailEnd type="none" w="med" len="med"/>
                    </a:lnR>
                    <a:lnT w="127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chemeClr val="bg1"/>
                    </a:solidFill>
                  </a:tcPr>
                </a:tc>
                <a:tc>
                  <a:txBody>
                    <a:bodyPr/>
                    <a:lstStyle/>
                    <a:p>
                      <a:endParaRPr lang="en-US" sz="2000" dirty="0">
                        <a:latin typeface="Quicksand" pitchFamily="2" charset="77"/>
                      </a:endParaRPr>
                    </a:p>
                  </a:txBody>
                  <a:tcPr>
                    <a:lnL w="12700" cap="flat" cmpd="sng" algn="ctr">
                      <a:solidFill>
                        <a:srgbClr val="4E6A84"/>
                      </a:solidFill>
                      <a:prstDash val="solid"/>
                      <a:round/>
                      <a:headEnd type="none" w="med" len="med"/>
                      <a:tailEnd type="none" w="med" len="med"/>
                    </a:lnL>
                    <a:lnR w="12700" cap="flat" cmpd="sng" algn="ctr">
                      <a:solidFill>
                        <a:srgbClr val="4E6A84"/>
                      </a:solidFill>
                      <a:prstDash val="solid"/>
                      <a:round/>
                      <a:headEnd type="none" w="med" len="med"/>
                      <a:tailEnd type="none" w="med" len="med"/>
                    </a:lnR>
                    <a:lnT w="127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chemeClr val="bg1"/>
                    </a:solidFill>
                  </a:tcPr>
                </a:tc>
                <a:tc>
                  <a:txBody>
                    <a:bodyPr/>
                    <a:lstStyle/>
                    <a:p>
                      <a:endParaRPr lang="en-US" sz="2000" dirty="0">
                        <a:latin typeface="Quicksand" pitchFamily="2" charset="77"/>
                      </a:endParaRPr>
                    </a:p>
                  </a:txBody>
                  <a:tcPr>
                    <a:lnL w="12700" cap="flat" cmpd="sng" algn="ctr">
                      <a:solidFill>
                        <a:srgbClr val="4E6A84"/>
                      </a:solidFill>
                      <a:prstDash val="solid"/>
                      <a:round/>
                      <a:headEnd type="none" w="med" len="med"/>
                      <a:tailEnd type="none" w="med" len="med"/>
                    </a:lnL>
                    <a:lnR w="12700" cap="flat" cmpd="sng" algn="ctr">
                      <a:solidFill>
                        <a:srgbClr val="4E6A84"/>
                      </a:solidFill>
                      <a:prstDash val="solid"/>
                      <a:round/>
                      <a:headEnd type="none" w="med" len="med"/>
                      <a:tailEnd type="none" w="med" len="med"/>
                    </a:lnR>
                    <a:lnT w="127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chemeClr val="bg1"/>
                    </a:solidFill>
                  </a:tcPr>
                </a:tc>
                <a:tc>
                  <a:txBody>
                    <a:bodyPr/>
                    <a:lstStyle/>
                    <a:p>
                      <a:endParaRPr lang="en-US" sz="2000" dirty="0">
                        <a:latin typeface="Quicksand" pitchFamily="2" charset="77"/>
                      </a:endParaRPr>
                    </a:p>
                  </a:txBody>
                  <a:tcPr>
                    <a:lnL w="12700" cap="flat" cmpd="sng" algn="ctr">
                      <a:solidFill>
                        <a:srgbClr val="4E6A84"/>
                      </a:solidFill>
                      <a:prstDash val="solid"/>
                      <a:round/>
                      <a:headEnd type="none" w="med" len="med"/>
                      <a:tailEnd type="none" w="med" len="med"/>
                    </a:lnL>
                    <a:lnR w="38100" cap="flat" cmpd="sng" algn="ctr">
                      <a:solidFill>
                        <a:srgbClr val="4E6A84"/>
                      </a:solidFill>
                      <a:prstDash val="solid"/>
                      <a:round/>
                      <a:headEnd type="none" w="med" len="med"/>
                      <a:tailEnd type="none" w="med" len="med"/>
                    </a:lnR>
                    <a:lnT w="127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chemeClr val="bg1"/>
                    </a:solidFill>
                  </a:tcPr>
                </a:tc>
                <a:extLst>
                  <a:ext uri="{0D108BD9-81ED-4DB2-BD59-A6C34878D82A}">
                    <a16:rowId xmlns:a16="http://schemas.microsoft.com/office/drawing/2014/main" val="3400349492"/>
                  </a:ext>
                </a:extLst>
              </a:tr>
              <a:tr h="514458">
                <a:tc>
                  <a:txBody>
                    <a:bodyPr/>
                    <a:lstStyle/>
                    <a:p>
                      <a:pPr>
                        <a:spcBef>
                          <a:spcPts val="600"/>
                        </a:spcBef>
                        <a:spcAft>
                          <a:spcPts val="600"/>
                        </a:spcAft>
                      </a:pPr>
                      <a:endParaRPr lang="en-GB" sz="2000" b="1" dirty="0">
                        <a:solidFill>
                          <a:srgbClr val="4E6A84"/>
                        </a:solidFill>
                        <a:effectLst/>
                        <a:latin typeface="Quicksand" pitchFamily="2" charset="77"/>
                        <a:ea typeface="Calibri" panose="020F0502020204030204" pitchFamily="34" charset="0"/>
                        <a:cs typeface="Times New Roman" panose="02020603050405020304" pitchFamily="18" charset="0"/>
                      </a:endParaRPr>
                    </a:p>
                  </a:txBody>
                  <a:tcPr marL="68580" marR="68580" marT="0" marB="0">
                    <a:lnL w="38100" cap="flat" cmpd="sng" algn="ctr">
                      <a:solidFill>
                        <a:srgbClr val="4E6A84"/>
                      </a:solidFill>
                      <a:prstDash val="solid"/>
                      <a:round/>
                      <a:headEnd type="none" w="med" len="med"/>
                      <a:tailEnd type="none" w="med" len="med"/>
                    </a:lnL>
                    <a:lnR w="12700" cap="flat" cmpd="sng" algn="ctr">
                      <a:solidFill>
                        <a:srgbClr val="4E6A84"/>
                      </a:solidFill>
                      <a:prstDash val="solid"/>
                      <a:round/>
                      <a:headEnd type="none" w="med" len="med"/>
                      <a:tailEnd type="none" w="med" len="med"/>
                    </a:lnR>
                    <a:lnT w="127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chemeClr val="bg1"/>
                    </a:solidFill>
                  </a:tcPr>
                </a:tc>
                <a:tc>
                  <a:txBody>
                    <a:bodyPr/>
                    <a:lstStyle/>
                    <a:p>
                      <a:pPr>
                        <a:spcBef>
                          <a:spcPts val="600"/>
                        </a:spcBef>
                        <a:spcAft>
                          <a:spcPts val="600"/>
                        </a:spcAft>
                      </a:pPr>
                      <a:endParaRPr lang="en-GB" sz="2000" b="1" dirty="0">
                        <a:solidFill>
                          <a:srgbClr val="4E6A84"/>
                        </a:solidFill>
                        <a:effectLst/>
                        <a:latin typeface="Quicksand"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rgbClr val="4E6A84"/>
                      </a:solidFill>
                      <a:prstDash val="solid"/>
                      <a:round/>
                      <a:headEnd type="none" w="med" len="med"/>
                      <a:tailEnd type="none" w="med" len="med"/>
                    </a:lnL>
                    <a:lnR w="12700" cap="flat" cmpd="sng" algn="ctr">
                      <a:solidFill>
                        <a:srgbClr val="4E6A84"/>
                      </a:solidFill>
                      <a:prstDash val="solid"/>
                      <a:round/>
                      <a:headEnd type="none" w="med" len="med"/>
                      <a:tailEnd type="none" w="med" len="med"/>
                    </a:lnR>
                    <a:lnT w="127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chemeClr val="bg1"/>
                    </a:solidFill>
                  </a:tcPr>
                </a:tc>
                <a:tc>
                  <a:txBody>
                    <a:bodyPr/>
                    <a:lstStyle/>
                    <a:p>
                      <a:endParaRPr lang="en-US" sz="2000" dirty="0">
                        <a:latin typeface="Quicksand" pitchFamily="2" charset="77"/>
                      </a:endParaRPr>
                    </a:p>
                  </a:txBody>
                  <a:tcPr>
                    <a:lnL w="12700" cap="flat" cmpd="sng" algn="ctr">
                      <a:solidFill>
                        <a:srgbClr val="4E6A84"/>
                      </a:solidFill>
                      <a:prstDash val="solid"/>
                      <a:round/>
                      <a:headEnd type="none" w="med" len="med"/>
                      <a:tailEnd type="none" w="med" len="med"/>
                    </a:lnL>
                    <a:lnR w="12700" cap="flat" cmpd="sng" algn="ctr">
                      <a:solidFill>
                        <a:srgbClr val="4E6A84"/>
                      </a:solidFill>
                      <a:prstDash val="solid"/>
                      <a:round/>
                      <a:headEnd type="none" w="med" len="med"/>
                      <a:tailEnd type="none" w="med" len="med"/>
                    </a:lnR>
                    <a:lnT w="127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chemeClr val="bg1"/>
                    </a:solidFill>
                  </a:tcPr>
                </a:tc>
                <a:tc>
                  <a:txBody>
                    <a:bodyPr/>
                    <a:lstStyle/>
                    <a:p>
                      <a:endParaRPr lang="en-US" sz="2000" dirty="0">
                        <a:latin typeface="Quicksand" pitchFamily="2" charset="77"/>
                      </a:endParaRPr>
                    </a:p>
                  </a:txBody>
                  <a:tcPr>
                    <a:lnL w="12700" cap="flat" cmpd="sng" algn="ctr">
                      <a:solidFill>
                        <a:srgbClr val="4E6A84"/>
                      </a:solidFill>
                      <a:prstDash val="solid"/>
                      <a:round/>
                      <a:headEnd type="none" w="med" len="med"/>
                      <a:tailEnd type="none" w="med" len="med"/>
                    </a:lnL>
                    <a:lnR w="12700" cap="flat" cmpd="sng" algn="ctr">
                      <a:solidFill>
                        <a:srgbClr val="4E6A84"/>
                      </a:solidFill>
                      <a:prstDash val="solid"/>
                      <a:round/>
                      <a:headEnd type="none" w="med" len="med"/>
                      <a:tailEnd type="none" w="med" len="med"/>
                    </a:lnR>
                    <a:lnT w="127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chemeClr val="bg1"/>
                    </a:solidFill>
                  </a:tcPr>
                </a:tc>
                <a:tc>
                  <a:txBody>
                    <a:bodyPr/>
                    <a:lstStyle/>
                    <a:p>
                      <a:endParaRPr lang="en-US" sz="2000" dirty="0">
                        <a:latin typeface="Quicksand" pitchFamily="2" charset="77"/>
                      </a:endParaRPr>
                    </a:p>
                  </a:txBody>
                  <a:tcPr>
                    <a:lnL w="12700" cap="flat" cmpd="sng" algn="ctr">
                      <a:solidFill>
                        <a:srgbClr val="4E6A84"/>
                      </a:solidFill>
                      <a:prstDash val="solid"/>
                      <a:round/>
                      <a:headEnd type="none" w="med" len="med"/>
                      <a:tailEnd type="none" w="med" len="med"/>
                    </a:lnL>
                    <a:lnR w="38100" cap="flat" cmpd="sng" algn="ctr">
                      <a:solidFill>
                        <a:srgbClr val="4E6A84"/>
                      </a:solidFill>
                      <a:prstDash val="solid"/>
                      <a:round/>
                      <a:headEnd type="none" w="med" len="med"/>
                      <a:tailEnd type="none" w="med" len="med"/>
                    </a:lnR>
                    <a:lnT w="127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chemeClr val="bg1"/>
                    </a:solidFill>
                  </a:tcPr>
                </a:tc>
                <a:extLst>
                  <a:ext uri="{0D108BD9-81ED-4DB2-BD59-A6C34878D82A}">
                    <a16:rowId xmlns:a16="http://schemas.microsoft.com/office/drawing/2014/main" val="470043973"/>
                  </a:ext>
                </a:extLst>
              </a:tr>
              <a:tr h="514458">
                <a:tc>
                  <a:txBody>
                    <a:bodyPr/>
                    <a:lstStyle/>
                    <a:p>
                      <a:pPr>
                        <a:spcBef>
                          <a:spcPts val="600"/>
                        </a:spcBef>
                        <a:spcAft>
                          <a:spcPts val="600"/>
                        </a:spcAft>
                      </a:pPr>
                      <a:endParaRPr lang="en-GB" sz="2000" b="1" dirty="0">
                        <a:solidFill>
                          <a:srgbClr val="4E6A84"/>
                        </a:solidFill>
                        <a:effectLst/>
                        <a:latin typeface="Quicksand" pitchFamily="2" charset="77"/>
                        <a:ea typeface="Calibri" panose="020F0502020204030204" pitchFamily="34" charset="0"/>
                        <a:cs typeface="Times New Roman" panose="02020603050405020304" pitchFamily="18" charset="0"/>
                      </a:endParaRPr>
                    </a:p>
                  </a:txBody>
                  <a:tcPr marL="68580" marR="68580" marT="0" marB="0">
                    <a:lnL w="38100" cap="flat" cmpd="sng" algn="ctr">
                      <a:solidFill>
                        <a:srgbClr val="4E6A84"/>
                      </a:solidFill>
                      <a:prstDash val="solid"/>
                      <a:round/>
                      <a:headEnd type="none" w="med" len="med"/>
                      <a:tailEnd type="none" w="med" len="med"/>
                    </a:lnL>
                    <a:lnR w="12700" cap="flat" cmpd="sng" algn="ctr">
                      <a:solidFill>
                        <a:srgbClr val="4E6A84"/>
                      </a:solidFill>
                      <a:prstDash val="solid"/>
                      <a:round/>
                      <a:headEnd type="none" w="med" len="med"/>
                      <a:tailEnd type="none" w="med" len="med"/>
                    </a:lnR>
                    <a:lnT w="127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chemeClr val="bg1"/>
                    </a:solidFill>
                  </a:tcPr>
                </a:tc>
                <a:tc>
                  <a:txBody>
                    <a:bodyPr/>
                    <a:lstStyle/>
                    <a:p>
                      <a:pPr>
                        <a:spcBef>
                          <a:spcPts val="600"/>
                        </a:spcBef>
                        <a:spcAft>
                          <a:spcPts val="600"/>
                        </a:spcAft>
                      </a:pPr>
                      <a:endParaRPr lang="en-GB" sz="2000" b="1" dirty="0">
                        <a:solidFill>
                          <a:srgbClr val="4E6A84"/>
                        </a:solidFill>
                        <a:effectLst/>
                        <a:latin typeface="Quicksand" pitchFamily="2" charset="77"/>
                        <a:ea typeface="Calibri" panose="020F0502020204030204" pitchFamily="34" charset="0"/>
                        <a:cs typeface="Times New Roman" panose="02020603050405020304" pitchFamily="18" charset="0"/>
                      </a:endParaRPr>
                    </a:p>
                  </a:txBody>
                  <a:tcPr marL="68580" marR="68580" marT="0" marB="0">
                    <a:lnL w="12700" cap="flat" cmpd="sng" algn="ctr">
                      <a:solidFill>
                        <a:srgbClr val="4E6A84"/>
                      </a:solidFill>
                      <a:prstDash val="solid"/>
                      <a:round/>
                      <a:headEnd type="none" w="med" len="med"/>
                      <a:tailEnd type="none" w="med" len="med"/>
                    </a:lnL>
                    <a:lnR w="12700" cap="flat" cmpd="sng" algn="ctr">
                      <a:solidFill>
                        <a:srgbClr val="4E6A84"/>
                      </a:solidFill>
                      <a:prstDash val="solid"/>
                      <a:round/>
                      <a:headEnd type="none" w="med" len="med"/>
                      <a:tailEnd type="none" w="med" len="med"/>
                    </a:lnR>
                    <a:lnT w="127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chemeClr val="bg1"/>
                    </a:solidFill>
                  </a:tcPr>
                </a:tc>
                <a:tc>
                  <a:txBody>
                    <a:bodyPr/>
                    <a:lstStyle/>
                    <a:p>
                      <a:endParaRPr lang="en-US" sz="2000" dirty="0">
                        <a:latin typeface="Quicksand" pitchFamily="2" charset="77"/>
                      </a:endParaRPr>
                    </a:p>
                  </a:txBody>
                  <a:tcPr>
                    <a:lnL w="12700" cap="flat" cmpd="sng" algn="ctr">
                      <a:solidFill>
                        <a:srgbClr val="4E6A84"/>
                      </a:solidFill>
                      <a:prstDash val="solid"/>
                      <a:round/>
                      <a:headEnd type="none" w="med" len="med"/>
                      <a:tailEnd type="none" w="med" len="med"/>
                    </a:lnL>
                    <a:lnR w="12700" cap="flat" cmpd="sng" algn="ctr">
                      <a:solidFill>
                        <a:srgbClr val="4E6A84"/>
                      </a:solidFill>
                      <a:prstDash val="solid"/>
                      <a:round/>
                      <a:headEnd type="none" w="med" len="med"/>
                      <a:tailEnd type="none" w="med" len="med"/>
                    </a:lnR>
                    <a:lnT w="127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chemeClr val="bg1"/>
                    </a:solidFill>
                  </a:tcPr>
                </a:tc>
                <a:tc>
                  <a:txBody>
                    <a:bodyPr/>
                    <a:lstStyle/>
                    <a:p>
                      <a:endParaRPr lang="en-US" sz="2000" dirty="0">
                        <a:latin typeface="Quicksand" pitchFamily="2" charset="77"/>
                      </a:endParaRPr>
                    </a:p>
                  </a:txBody>
                  <a:tcPr>
                    <a:lnL w="12700" cap="flat" cmpd="sng" algn="ctr">
                      <a:solidFill>
                        <a:srgbClr val="4E6A84"/>
                      </a:solidFill>
                      <a:prstDash val="solid"/>
                      <a:round/>
                      <a:headEnd type="none" w="med" len="med"/>
                      <a:tailEnd type="none" w="med" len="med"/>
                    </a:lnL>
                    <a:lnR w="12700" cap="flat" cmpd="sng" algn="ctr">
                      <a:solidFill>
                        <a:srgbClr val="4E6A84"/>
                      </a:solidFill>
                      <a:prstDash val="solid"/>
                      <a:round/>
                      <a:headEnd type="none" w="med" len="med"/>
                      <a:tailEnd type="none" w="med" len="med"/>
                    </a:lnR>
                    <a:lnT w="127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chemeClr val="bg1"/>
                    </a:solidFill>
                  </a:tcPr>
                </a:tc>
                <a:tc>
                  <a:txBody>
                    <a:bodyPr/>
                    <a:lstStyle/>
                    <a:p>
                      <a:endParaRPr lang="en-US" sz="2000" dirty="0">
                        <a:latin typeface="Quicksand" pitchFamily="2" charset="77"/>
                      </a:endParaRPr>
                    </a:p>
                  </a:txBody>
                  <a:tcPr>
                    <a:lnL w="12700" cap="flat" cmpd="sng" algn="ctr">
                      <a:solidFill>
                        <a:srgbClr val="4E6A84"/>
                      </a:solidFill>
                      <a:prstDash val="solid"/>
                      <a:round/>
                      <a:headEnd type="none" w="med" len="med"/>
                      <a:tailEnd type="none" w="med" len="med"/>
                    </a:lnL>
                    <a:lnR w="38100" cap="flat" cmpd="sng" algn="ctr">
                      <a:solidFill>
                        <a:srgbClr val="4E6A84"/>
                      </a:solidFill>
                      <a:prstDash val="solid"/>
                      <a:round/>
                      <a:headEnd type="none" w="med" len="med"/>
                      <a:tailEnd type="none" w="med" len="med"/>
                    </a:lnR>
                    <a:lnT w="127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chemeClr val="bg1"/>
                    </a:solidFill>
                  </a:tcPr>
                </a:tc>
                <a:extLst>
                  <a:ext uri="{0D108BD9-81ED-4DB2-BD59-A6C34878D82A}">
                    <a16:rowId xmlns:a16="http://schemas.microsoft.com/office/drawing/2014/main" val="3910428056"/>
                  </a:ext>
                </a:extLst>
              </a:tr>
              <a:tr h="514458">
                <a:tc>
                  <a:txBody>
                    <a:bodyPr/>
                    <a:lstStyle/>
                    <a:p>
                      <a:endParaRPr lang="en-US" sz="2000" b="1" dirty="0">
                        <a:solidFill>
                          <a:srgbClr val="4E6A84"/>
                        </a:solidFill>
                        <a:latin typeface="Quicksand" pitchFamily="2" charset="77"/>
                      </a:endParaRPr>
                    </a:p>
                  </a:txBody>
                  <a:tcPr>
                    <a:lnL w="38100" cap="flat" cmpd="sng" algn="ctr">
                      <a:solidFill>
                        <a:srgbClr val="4E6A84"/>
                      </a:solidFill>
                      <a:prstDash val="solid"/>
                      <a:round/>
                      <a:headEnd type="none" w="med" len="med"/>
                      <a:tailEnd type="none" w="med" len="med"/>
                    </a:lnL>
                    <a:lnR w="12700" cap="flat" cmpd="sng" algn="ctr">
                      <a:solidFill>
                        <a:srgbClr val="4E6A84"/>
                      </a:solidFill>
                      <a:prstDash val="solid"/>
                      <a:round/>
                      <a:headEnd type="none" w="med" len="med"/>
                      <a:tailEnd type="none" w="med" len="med"/>
                    </a:lnR>
                    <a:lnT w="127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chemeClr val="bg1"/>
                    </a:solidFill>
                  </a:tcPr>
                </a:tc>
                <a:tc>
                  <a:txBody>
                    <a:bodyPr/>
                    <a:lstStyle/>
                    <a:p>
                      <a:endParaRPr lang="en-US" sz="2000" b="1" dirty="0">
                        <a:solidFill>
                          <a:srgbClr val="4E6A84"/>
                        </a:solidFill>
                        <a:latin typeface="Quicksand" pitchFamily="2" charset="77"/>
                      </a:endParaRPr>
                    </a:p>
                  </a:txBody>
                  <a:tcPr>
                    <a:lnL w="12700" cap="flat" cmpd="sng" algn="ctr">
                      <a:solidFill>
                        <a:srgbClr val="4E6A84"/>
                      </a:solidFill>
                      <a:prstDash val="solid"/>
                      <a:round/>
                      <a:headEnd type="none" w="med" len="med"/>
                      <a:tailEnd type="none" w="med" len="med"/>
                    </a:lnL>
                    <a:lnR w="12700" cap="flat" cmpd="sng" algn="ctr">
                      <a:solidFill>
                        <a:srgbClr val="4E6A84"/>
                      </a:solidFill>
                      <a:prstDash val="solid"/>
                      <a:round/>
                      <a:headEnd type="none" w="med" len="med"/>
                      <a:tailEnd type="none" w="med" len="med"/>
                    </a:lnR>
                    <a:lnT w="127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chemeClr val="bg1"/>
                    </a:solidFill>
                  </a:tcPr>
                </a:tc>
                <a:tc>
                  <a:txBody>
                    <a:bodyPr/>
                    <a:lstStyle/>
                    <a:p>
                      <a:endParaRPr lang="en-US" sz="2000" dirty="0">
                        <a:latin typeface="Quicksand" pitchFamily="2" charset="77"/>
                      </a:endParaRPr>
                    </a:p>
                  </a:txBody>
                  <a:tcPr>
                    <a:lnL w="12700" cap="flat" cmpd="sng" algn="ctr">
                      <a:solidFill>
                        <a:srgbClr val="4E6A84"/>
                      </a:solidFill>
                      <a:prstDash val="solid"/>
                      <a:round/>
                      <a:headEnd type="none" w="med" len="med"/>
                      <a:tailEnd type="none" w="med" len="med"/>
                    </a:lnL>
                    <a:lnR w="12700" cap="flat" cmpd="sng" algn="ctr">
                      <a:solidFill>
                        <a:srgbClr val="4E6A84"/>
                      </a:solidFill>
                      <a:prstDash val="solid"/>
                      <a:round/>
                      <a:headEnd type="none" w="med" len="med"/>
                      <a:tailEnd type="none" w="med" len="med"/>
                    </a:lnR>
                    <a:lnT w="127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chemeClr val="bg1"/>
                    </a:solidFill>
                  </a:tcPr>
                </a:tc>
                <a:tc>
                  <a:txBody>
                    <a:bodyPr/>
                    <a:lstStyle/>
                    <a:p>
                      <a:endParaRPr lang="en-US" sz="2000" dirty="0">
                        <a:latin typeface="Quicksand" pitchFamily="2" charset="77"/>
                      </a:endParaRPr>
                    </a:p>
                  </a:txBody>
                  <a:tcPr>
                    <a:lnL w="12700" cap="flat" cmpd="sng" algn="ctr">
                      <a:solidFill>
                        <a:srgbClr val="4E6A84"/>
                      </a:solidFill>
                      <a:prstDash val="solid"/>
                      <a:round/>
                      <a:headEnd type="none" w="med" len="med"/>
                      <a:tailEnd type="none" w="med" len="med"/>
                    </a:lnL>
                    <a:lnR w="12700" cap="flat" cmpd="sng" algn="ctr">
                      <a:solidFill>
                        <a:srgbClr val="4E6A84"/>
                      </a:solidFill>
                      <a:prstDash val="solid"/>
                      <a:round/>
                      <a:headEnd type="none" w="med" len="med"/>
                      <a:tailEnd type="none" w="med" len="med"/>
                    </a:lnR>
                    <a:lnT w="127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chemeClr val="bg1"/>
                    </a:solidFill>
                  </a:tcPr>
                </a:tc>
                <a:tc>
                  <a:txBody>
                    <a:bodyPr/>
                    <a:lstStyle/>
                    <a:p>
                      <a:endParaRPr lang="en-US" sz="2000" dirty="0">
                        <a:latin typeface="Quicksand" pitchFamily="2" charset="77"/>
                      </a:endParaRPr>
                    </a:p>
                  </a:txBody>
                  <a:tcPr>
                    <a:lnL w="12700" cap="flat" cmpd="sng" algn="ctr">
                      <a:solidFill>
                        <a:srgbClr val="4E6A84"/>
                      </a:solidFill>
                      <a:prstDash val="solid"/>
                      <a:round/>
                      <a:headEnd type="none" w="med" len="med"/>
                      <a:tailEnd type="none" w="med" len="med"/>
                    </a:lnL>
                    <a:lnR w="38100" cap="flat" cmpd="sng" algn="ctr">
                      <a:solidFill>
                        <a:srgbClr val="4E6A84"/>
                      </a:solidFill>
                      <a:prstDash val="solid"/>
                      <a:round/>
                      <a:headEnd type="none" w="med" len="med"/>
                      <a:tailEnd type="none" w="med" len="med"/>
                    </a:lnR>
                    <a:lnT w="12700" cap="flat" cmpd="sng" algn="ctr">
                      <a:solidFill>
                        <a:srgbClr val="4E6A84"/>
                      </a:solidFill>
                      <a:prstDash val="solid"/>
                      <a:round/>
                      <a:headEnd type="none" w="med" len="med"/>
                      <a:tailEnd type="none" w="med" len="med"/>
                    </a:lnT>
                    <a:lnB w="12700" cap="flat" cmpd="sng" algn="ctr">
                      <a:solidFill>
                        <a:srgbClr val="4E6A84"/>
                      </a:solidFill>
                      <a:prstDash val="solid"/>
                      <a:round/>
                      <a:headEnd type="none" w="med" len="med"/>
                      <a:tailEnd type="none" w="med" len="med"/>
                    </a:lnB>
                    <a:solidFill>
                      <a:schemeClr val="bg1"/>
                    </a:solidFill>
                  </a:tcPr>
                </a:tc>
                <a:extLst>
                  <a:ext uri="{0D108BD9-81ED-4DB2-BD59-A6C34878D82A}">
                    <a16:rowId xmlns:a16="http://schemas.microsoft.com/office/drawing/2014/main" val="31495653"/>
                  </a:ext>
                </a:extLst>
              </a:tr>
              <a:tr h="514458">
                <a:tc>
                  <a:txBody>
                    <a:bodyPr/>
                    <a:lstStyle/>
                    <a:p>
                      <a:endParaRPr lang="en-US" sz="2000" b="1" dirty="0">
                        <a:solidFill>
                          <a:srgbClr val="4E6A84"/>
                        </a:solidFill>
                        <a:latin typeface="Quicksand" pitchFamily="2" charset="77"/>
                      </a:endParaRPr>
                    </a:p>
                  </a:txBody>
                  <a:tcPr>
                    <a:lnL w="38100" cap="flat" cmpd="sng" algn="ctr">
                      <a:solidFill>
                        <a:srgbClr val="4E6A84"/>
                      </a:solidFill>
                      <a:prstDash val="solid"/>
                      <a:round/>
                      <a:headEnd type="none" w="med" len="med"/>
                      <a:tailEnd type="none" w="med" len="med"/>
                    </a:lnL>
                    <a:lnR w="12700" cap="flat" cmpd="sng" algn="ctr">
                      <a:solidFill>
                        <a:srgbClr val="4E6A84"/>
                      </a:solidFill>
                      <a:prstDash val="solid"/>
                      <a:round/>
                      <a:headEnd type="none" w="med" len="med"/>
                      <a:tailEnd type="none" w="med" len="med"/>
                    </a:lnR>
                    <a:lnT w="12700" cap="flat" cmpd="sng" algn="ctr">
                      <a:solidFill>
                        <a:srgbClr val="4E6A84"/>
                      </a:solidFill>
                      <a:prstDash val="solid"/>
                      <a:round/>
                      <a:headEnd type="none" w="med" len="med"/>
                      <a:tailEnd type="none" w="med" len="med"/>
                    </a:lnT>
                    <a:lnB w="38100" cap="flat" cmpd="sng" algn="ctr">
                      <a:solidFill>
                        <a:srgbClr val="4E6A84"/>
                      </a:solidFill>
                      <a:prstDash val="solid"/>
                      <a:round/>
                      <a:headEnd type="none" w="med" len="med"/>
                      <a:tailEnd type="none" w="med" len="med"/>
                    </a:lnB>
                    <a:solidFill>
                      <a:schemeClr val="bg1"/>
                    </a:solidFill>
                  </a:tcPr>
                </a:tc>
                <a:tc>
                  <a:txBody>
                    <a:bodyPr/>
                    <a:lstStyle/>
                    <a:p>
                      <a:endParaRPr lang="en-US" sz="2000" b="1" dirty="0">
                        <a:solidFill>
                          <a:srgbClr val="4E6A84"/>
                        </a:solidFill>
                        <a:latin typeface="Quicksand" pitchFamily="2" charset="77"/>
                      </a:endParaRPr>
                    </a:p>
                  </a:txBody>
                  <a:tcPr>
                    <a:lnL w="12700" cap="flat" cmpd="sng" algn="ctr">
                      <a:solidFill>
                        <a:srgbClr val="4E6A84"/>
                      </a:solidFill>
                      <a:prstDash val="solid"/>
                      <a:round/>
                      <a:headEnd type="none" w="med" len="med"/>
                      <a:tailEnd type="none" w="med" len="med"/>
                    </a:lnL>
                    <a:lnR w="12700" cap="flat" cmpd="sng" algn="ctr">
                      <a:solidFill>
                        <a:srgbClr val="4E6A84"/>
                      </a:solidFill>
                      <a:prstDash val="solid"/>
                      <a:round/>
                      <a:headEnd type="none" w="med" len="med"/>
                      <a:tailEnd type="none" w="med" len="med"/>
                    </a:lnR>
                    <a:lnT w="12700" cap="flat" cmpd="sng" algn="ctr">
                      <a:solidFill>
                        <a:srgbClr val="4E6A84"/>
                      </a:solidFill>
                      <a:prstDash val="solid"/>
                      <a:round/>
                      <a:headEnd type="none" w="med" len="med"/>
                      <a:tailEnd type="none" w="med" len="med"/>
                    </a:lnT>
                    <a:lnB w="38100" cap="flat" cmpd="sng" algn="ctr">
                      <a:solidFill>
                        <a:srgbClr val="4E6A84"/>
                      </a:solidFill>
                      <a:prstDash val="solid"/>
                      <a:round/>
                      <a:headEnd type="none" w="med" len="med"/>
                      <a:tailEnd type="none" w="med" len="med"/>
                    </a:lnB>
                    <a:solidFill>
                      <a:schemeClr val="bg1"/>
                    </a:solidFill>
                  </a:tcPr>
                </a:tc>
                <a:tc>
                  <a:txBody>
                    <a:bodyPr/>
                    <a:lstStyle/>
                    <a:p>
                      <a:endParaRPr lang="en-US" sz="2000" dirty="0">
                        <a:latin typeface="Quicksand" pitchFamily="2" charset="77"/>
                      </a:endParaRPr>
                    </a:p>
                  </a:txBody>
                  <a:tcPr>
                    <a:lnL w="12700" cap="flat" cmpd="sng" algn="ctr">
                      <a:solidFill>
                        <a:srgbClr val="4E6A84"/>
                      </a:solidFill>
                      <a:prstDash val="solid"/>
                      <a:round/>
                      <a:headEnd type="none" w="med" len="med"/>
                      <a:tailEnd type="none" w="med" len="med"/>
                    </a:lnL>
                    <a:lnR w="12700" cap="flat" cmpd="sng" algn="ctr">
                      <a:solidFill>
                        <a:srgbClr val="4E6A84"/>
                      </a:solidFill>
                      <a:prstDash val="solid"/>
                      <a:round/>
                      <a:headEnd type="none" w="med" len="med"/>
                      <a:tailEnd type="none" w="med" len="med"/>
                    </a:lnR>
                    <a:lnT w="12700" cap="flat" cmpd="sng" algn="ctr">
                      <a:solidFill>
                        <a:srgbClr val="4E6A84"/>
                      </a:solidFill>
                      <a:prstDash val="solid"/>
                      <a:round/>
                      <a:headEnd type="none" w="med" len="med"/>
                      <a:tailEnd type="none" w="med" len="med"/>
                    </a:lnT>
                    <a:lnB w="38100" cap="flat" cmpd="sng" algn="ctr">
                      <a:solidFill>
                        <a:srgbClr val="4E6A84"/>
                      </a:solidFill>
                      <a:prstDash val="solid"/>
                      <a:round/>
                      <a:headEnd type="none" w="med" len="med"/>
                      <a:tailEnd type="none" w="med" len="med"/>
                    </a:lnB>
                    <a:solidFill>
                      <a:schemeClr val="bg1"/>
                    </a:solidFill>
                  </a:tcPr>
                </a:tc>
                <a:tc>
                  <a:txBody>
                    <a:bodyPr/>
                    <a:lstStyle/>
                    <a:p>
                      <a:endParaRPr lang="en-US" sz="2000" dirty="0">
                        <a:latin typeface="Quicksand" pitchFamily="2" charset="77"/>
                      </a:endParaRPr>
                    </a:p>
                  </a:txBody>
                  <a:tcPr>
                    <a:lnL w="12700" cap="flat" cmpd="sng" algn="ctr">
                      <a:solidFill>
                        <a:srgbClr val="4E6A84"/>
                      </a:solidFill>
                      <a:prstDash val="solid"/>
                      <a:round/>
                      <a:headEnd type="none" w="med" len="med"/>
                      <a:tailEnd type="none" w="med" len="med"/>
                    </a:lnL>
                    <a:lnR w="12700" cap="flat" cmpd="sng" algn="ctr">
                      <a:solidFill>
                        <a:srgbClr val="4E6A84"/>
                      </a:solidFill>
                      <a:prstDash val="solid"/>
                      <a:round/>
                      <a:headEnd type="none" w="med" len="med"/>
                      <a:tailEnd type="none" w="med" len="med"/>
                    </a:lnR>
                    <a:lnT w="12700" cap="flat" cmpd="sng" algn="ctr">
                      <a:solidFill>
                        <a:srgbClr val="4E6A84"/>
                      </a:solidFill>
                      <a:prstDash val="solid"/>
                      <a:round/>
                      <a:headEnd type="none" w="med" len="med"/>
                      <a:tailEnd type="none" w="med" len="med"/>
                    </a:lnT>
                    <a:lnB w="38100" cap="flat" cmpd="sng" algn="ctr">
                      <a:solidFill>
                        <a:srgbClr val="4E6A84"/>
                      </a:solidFill>
                      <a:prstDash val="solid"/>
                      <a:round/>
                      <a:headEnd type="none" w="med" len="med"/>
                      <a:tailEnd type="none" w="med" len="med"/>
                    </a:lnB>
                    <a:solidFill>
                      <a:schemeClr val="bg1"/>
                    </a:solidFill>
                  </a:tcPr>
                </a:tc>
                <a:tc>
                  <a:txBody>
                    <a:bodyPr/>
                    <a:lstStyle/>
                    <a:p>
                      <a:endParaRPr lang="en-US" sz="2000" dirty="0">
                        <a:latin typeface="Quicksand" pitchFamily="2" charset="77"/>
                      </a:endParaRPr>
                    </a:p>
                  </a:txBody>
                  <a:tcPr>
                    <a:lnL w="12700" cap="flat" cmpd="sng" algn="ctr">
                      <a:solidFill>
                        <a:srgbClr val="4E6A84"/>
                      </a:solidFill>
                      <a:prstDash val="solid"/>
                      <a:round/>
                      <a:headEnd type="none" w="med" len="med"/>
                      <a:tailEnd type="none" w="med" len="med"/>
                    </a:lnL>
                    <a:lnR w="38100" cap="flat" cmpd="sng" algn="ctr">
                      <a:solidFill>
                        <a:srgbClr val="4E6A84"/>
                      </a:solidFill>
                      <a:prstDash val="solid"/>
                      <a:round/>
                      <a:headEnd type="none" w="med" len="med"/>
                      <a:tailEnd type="none" w="med" len="med"/>
                    </a:lnR>
                    <a:lnT w="12700" cap="flat" cmpd="sng" algn="ctr">
                      <a:solidFill>
                        <a:srgbClr val="4E6A84"/>
                      </a:solidFill>
                      <a:prstDash val="solid"/>
                      <a:round/>
                      <a:headEnd type="none" w="med" len="med"/>
                      <a:tailEnd type="none" w="med" len="med"/>
                    </a:lnT>
                    <a:lnB w="38100" cap="flat" cmpd="sng" algn="ctr">
                      <a:solidFill>
                        <a:srgbClr val="4E6A84"/>
                      </a:solidFill>
                      <a:prstDash val="solid"/>
                      <a:round/>
                      <a:headEnd type="none" w="med" len="med"/>
                      <a:tailEnd type="none" w="med" len="med"/>
                    </a:lnB>
                    <a:solidFill>
                      <a:schemeClr val="bg1"/>
                    </a:solidFill>
                  </a:tcPr>
                </a:tc>
                <a:extLst>
                  <a:ext uri="{0D108BD9-81ED-4DB2-BD59-A6C34878D82A}">
                    <a16:rowId xmlns:a16="http://schemas.microsoft.com/office/drawing/2014/main" val="796063183"/>
                  </a:ext>
                </a:extLst>
              </a:tr>
            </a:tbl>
          </a:graphicData>
        </a:graphic>
      </p:graphicFrame>
      <p:pic>
        <p:nvPicPr>
          <p:cNvPr id="5" name="Picture 4" descr="A picture containing stationary, pen, writing implement&#10;&#10;Description automatically generated">
            <a:extLst>
              <a:ext uri="{FF2B5EF4-FFF2-40B4-BE49-F238E27FC236}">
                <a16:creationId xmlns:a16="http://schemas.microsoft.com/office/drawing/2014/main" id="{6281A32F-4705-A64D-97D5-EDE464C9D8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21797" y="3834797"/>
            <a:ext cx="2217397" cy="3023203"/>
          </a:xfrm>
          <a:prstGeom prst="rect">
            <a:avLst/>
          </a:prstGeom>
        </p:spPr>
      </p:pic>
    </p:spTree>
    <p:extLst>
      <p:ext uri="{BB962C8B-B14F-4D97-AF65-F5344CB8AC3E}">
        <p14:creationId xmlns:p14="http://schemas.microsoft.com/office/powerpoint/2010/main" val="1959960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BEB9BED-6AB0-FD4B-9410-E65F73A95DA9}"/>
              </a:ext>
            </a:extLst>
          </p:cNvPr>
          <p:cNvPicPr>
            <a:picLocks noChangeAspect="1"/>
          </p:cNvPicPr>
          <p:nvPr/>
        </p:nvPicPr>
        <p:blipFill>
          <a:blip r:embed="rId3"/>
          <a:srcRect/>
          <a:stretch/>
        </p:blipFill>
        <p:spPr>
          <a:xfrm>
            <a:off x="5337136" y="3669164"/>
            <a:ext cx="4043108" cy="3024244"/>
          </a:xfrm>
          <a:prstGeom prst="rect">
            <a:avLst/>
          </a:prstGeom>
        </p:spPr>
      </p:pic>
      <p:sp>
        <p:nvSpPr>
          <p:cNvPr id="9" name="TextBox 8">
            <a:extLst>
              <a:ext uri="{FF2B5EF4-FFF2-40B4-BE49-F238E27FC236}">
                <a16:creationId xmlns:a16="http://schemas.microsoft.com/office/drawing/2014/main" id="{DA35A4D3-201C-BC42-AD80-5F413BDA1991}"/>
              </a:ext>
            </a:extLst>
          </p:cNvPr>
          <p:cNvSpPr txBox="1"/>
          <p:nvPr/>
        </p:nvSpPr>
        <p:spPr>
          <a:xfrm>
            <a:off x="591406" y="342320"/>
            <a:ext cx="11143629" cy="1323439"/>
          </a:xfrm>
          <a:prstGeom prst="rect">
            <a:avLst/>
          </a:prstGeom>
          <a:noFill/>
        </p:spPr>
        <p:txBody>
          <a:bodyPr wrap="square" rtlCol="0">
            <a:spAutoFit/>
          </a:bodyPr>
          <a:lstStyle/>
          <a:p>
            <a:r>
              <a:rPr lang="en-GB" sz="4000" b="1" dirty="0">
                <a:solidFill>
                  <a:srgbClr val="4E6A84"/>
                </a:solidFill>
                <a:latin typeface="Fredoka One" panose="02000000000000000000" pitchFamily="2" charset="77"/>
              </a:rPr>
              <a:t>Solutions</a:t>
            </a:r>
          </a:p>
          <a:p>
            <a:endParaRPr lang="en-GB" sz="4000" b="1" dirty="0">
              <a:solidFill>
                <a:srgbClr val="4E6A84"/>
              </a:solidFill>
              <a:latin typeface="Fredoka One" panose="02000000000000000000" pitchFamily="2" charset="77"/>
            </a:endParaRPr>
          </a:p>
        </p:txBody>
      </p:sp>
      <p:sp>
        <p:nvSpPr>
          <p:cNvPr id="6" name="TextBox 5">
            <a:extLst>
              <a:ext uri="{FF2B5EF4-FFF2-40B4-BE49-F238E27FC236}">
                <a16:creationId xmlns:a16="http://schemas.microsoft.com/office/drawing/2014/main" id="{FE40583C-6B6A-9C40-8893-D3BF508E7D95}"/>
              </a:ext>
            </a:extLst>
          </p:cNvPr>
          <p:cNvSpPr txBox="1"/>
          <p:nvPr/>
        </p:nvSpPr>
        <p:spPr>
          <a:xfrm>
            <a:off x="591406" y="1057874"/>
            <a:ext cx="10172074" cy="1200329"/>
          </a:xfrm>
          <a:prstGeom prst="rect">
            <a:avLst/>
          </a:prstGeom>
          <a:noFill/>
        </p:spPr>
        <p:txBody>
          <a:bodyPr wrap="square" rtlCol="0">
            <a:spAutoFit/>
          </a:bodyPr>
          <a:lstStyle/>
          <a:p>
            <a:r>
              <a:rPr lang="en-GB" sz="2400" dirty="0">
                <a:solidFill>
                  <a:srgbClr val="4E6A84"/>
                </a:solidFill>
                <a:latin typeface="Quicksand" pitchFamily="2" charset="77"/>
              </a:rPr>
              <a:t>Here are some examples to get you started but you can let your imagination run wild and think of different ways to avoid the obstacles. </a:t>
            </a:r>
          </a:p>
          <a:p>
            <a:endParaRPr lang="en-GB" sz="2400" dirty="0">
              <a:solidFill>
                <a:srgbClr val="4E6A84"/>
              </a:solidFill>
              <a:latin typeface="Quicksand" pitchFamily="2" charset="77"/>
            </a:endParaRPr>
          </a:p>
        </p:txBody>
      </p:sp>
      <p:pic>
        <p:nvPicPr>
          <p:cNvPr id="4" name="Picture 3">
            <a:extLst>
              <a:ext uri="{FF2B5EF4-FFF2-40B4-BE49-F238E27FC236}">
                <a16:creationId xmlns:a16="http://schemas.microsoft.com/office/drawing/2014/main" id="{99D243D0-53A3-5145-8ED3-D0E044A1B2B7}"/>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25400" y="4605160"/>
            <a:ext cx="3893632" cy="2088248"/>
          </a:xfrm>
          <a:prstGeom prst="rect">
            <a:avLst/>
          </a:prstGeom>
        </p:spPr>
      </p:pic>
      <p:pic>
        <p:nvPicPr>
          <p:cNvPr id="13" name="Picture 12" descr="A stone bridge over a river&#10;&#10;Description automatically generated with medium confidence">
            <a:extLst>
              <a:ext uri="{FF2B5EF4-FFF2-40B4-BE49-F238E27FC236}">
                <a16:creationId xmlns:a16="http://schemas.microsoft.com/office/drawing/2014/main" id="{89C1C8FF-29EA-1841-AF89-45381AC95DE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5400" y="2075180"/>
            <a:ext cx="3893632" cy="2427127"/>
          </a:xfrm>
          <a:prstGeom prst="rect">
            <a:avLst/>
          </a:prstGeom>
        </p:spPr>
      </p:pic>
      <p:sp>
        <p:nvSpPr>
          <p:cNvPr id="14" name="Rectangle 13">
            <a:extLst>
              <a:ext uri="{FF2B5EF4-FFF2-40B4-BE49-F238E27FC236}">
                <a16:creationId xmlns:a16="http://schemas.microsoft.com/office/drawing/2014/main" id="{300C9CCD-B348-1246-ADA2-C46CCCEF9547}"/>
              </a:ext>
            </a:extLst>
          </p:cNvPr>
          <p:cNvSpPr/>
          <p:nvPr/>
        </p:nvSpPr>
        <p:spPr>
          <a:xfrm>
            <a:off x="355807" y="4225206"/>
            <a:ext cx="1518491" cy="230832"/>
          </a:xfrm>
          <a:prstGeom prst="rect">
            <a:avLst/>
          </a:prstGeom>
        </p:spPr>
        <p:txBody>
          <a:bodyPr wrap="square">
            <a:spAutoFit/>
          </a:bodyPr>
          <a:lstStyle/>
          <a:p>
            <a:pPr algn="r"/>
            <a:r>
              <a:rPr lang="en-US" sz="900" dirty="0">
                <a:solidFill>
                  <a:schemeClr val="bg1"/>
                </a:solidFill>
                <a:latin typeface="Quicksand" pitchFamily="2" charset="77"/>
              </a:rPr>
              <a:t>©  Heather Williams</a:t>
            </a:r>
          </a:p>
        </p:txBody>
      </p:sp>
      <p:pic>
        <p:nvPicPr>
          <p:cNvPr id="17" name="Picture 16">
            <a:extLst>
              <a:ext uri="{FF2B5EF4-FFF2-40B4-BE49-F238E27FC236}">
                <a16:creationId xmlns:a16="http://schemas.microsoft.com/office/drawing/2014/main" id="{4E8CA554-708E-2B46-9268-FB1EAFB631E1}"/>
              </a:ext>
            </a:extLst>
          </p:cNvPr>
          <p:cNvPicPr>
            <a:picLocks noChangeAspect="1"/>
          </p:cNvPicPr>
          <p:nvPr/>
        </p:nvPicPr>
        <p:blipFill>
          <a:blip r:embed="rId6"/>
          <a:srcRect/>
          <a:stretch/>
        </p:blipFill>
        <p:spPr>
          <a:xfrm>
            <a:off x="7876077" y="2058365"/>
            <a:ext cx="4043108" cy="2684623"/>
          </a:xfrm>
          <a:prstGeom prst="rect">
            <a:avLst/>
          </a:prstGeom>
        </p:spPr>
      </p:pic>
      <p:sp>
        <p:nvSpPr>
          <p:cNvPr id="19" name="Rectangle 18">
            <a:extLst>
              <a:ext uri="{FF2B5EF4-FFF2-40B4-BE49-F238E27FC236}">
                <a16:creationId xmlns:a16="http://schemas.microsoft.com/office/drawing/2014/main" id="{7C0CEC12-D4F3-854B-836C-A50C24A948FB}"/>
              </a:ext>
            </a:extLst>
          </p:cNvPr>
          <p:cNvSpPr/>
          <p:nvPr/>
        </p:nvSpPr>
        <p:spPr>
          <a:xfrm>
            <a:off x="355807" y="6423042"/>
            <a:ext cx="903384" cy="230832"/>
          </a:xfrm>
          <a:prstGeom prst="rect">
            <a:avLst/>
          </a:prstGeom>
        </p:spPr>
        <p:txBody>
          <a:bodyPr wrap="square">
            <a:spAutoFit/>
          </a:bodyPr>
          <a:lstStyle/>
          <a:p>
            <a:pPr algn="r"/>
            <a:r>
              <a:rPr lang="en-US" sz="900" dirty="0">
                <a:solidFill>
                  <a:schemeClr val="bg1"/>
                </a:solidFill>
                <a:latin typeface="Quicksand" pitchFamily="2" charset="77"/>
              </a:rPr>
              <a:t>© WCBC</a:t>
            </a:r>
          </a:p>
        </p:txBody>
      </p:sp>
      <p:sp>
        <p:nvSpPr>
          <p:cNvPr id="21" name="tab">
            <a:hlinkClick r:id="" action="ppaction://hlinkshowjump?jump=nextslide"/>
            <a:extLst>
              <a:ext uri="{FF2B5EF4-FFF2-40B4-BE49-F238E27FC236}">
                <a16:creationId xmlns:a16="http://schemas.microsoft.com/office/drawing/2014/main" id="{678EBDB0-7487-804C-865D-0FDB7D09A504}"/>
              </a:ext>
            </a:extLst>
          </p:cNvPr>
          <p:cNvSpPr/>
          <p:nvPr/>
        </p:nvSpPr>
        <p:spPr>
          <a:xfrm>
            <a:off x="3278770" y="1950835"/>
            <a:ext cx="1781673" cy="652681"/>
          </a:xfrm>
          <a:prstGeom prst="roundRect">
            <a:avLst>
              <a:gd name="adj" fmla="val 3375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4E6A84"/>
                </a:solidFill>
                <a:latin typeface="Quicksand" pitchFamily="2" charset="77"/>
              </a:rPr>
              <a:t>Bridges</a:t>
            </a:r>
          </a:p>
        </p:txBody>
      </p:sp>
      <p:sp>
        <p:nvSpPr>
          <p:cNvPr id="22" name="tab">
            <a:hlinkClick r:id="" action="ppaction://hlinkshowjump?jump=nextslide"/>
            <a:extLst>
              <a:ext uri="{FF2B5EF4-FFF2-40B4-BE49-F238E27FC236}">
                <a16:creationId xmlns:a16="http://schemas.microsoft.com/office/drawing/2014/main" id="{BC61741F-A657-6F45-8D4C-6A342DF28CB0}"/>
              </a:ext>
            </a:extLst>
          </p:cNvPr>
          <p:cNvSpPr/>
          <p:nvPr/>
        </p:nvSpPr>
        <p:spPr>
          <a:xfrm>
            <a:off x="3278770" y="4785038"/>
            <a:ext cx="1781673" cy="652681"/>
          </a:xfrm>
          <a:prstGeom prst="roundRect">
            <a:avLst>
              <a:gd name="adj" fmla="val 3375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4E6A84"/>
                </a:solidFill>
                <a:latin typeface="Quicksand" pitchFamily="2" charset="77"/>
              </a:rPr>
              <a:t>Aqueduct</a:t>
            </a:r>
          </a:p>
        </p:txBody>
      </p:sp>
      <p:sp>
        <p:nvSpPr>
          <p:cNvPr id="23" name="tab">
            <a:hlinkClick r:id="" action="ppaction://hlinkshowjump?jump=nextslide"/>
            <a:extLst>
              <a:ext uri="{FF2B5EF4-FFF2-40B4-BE49-F238E27FC236}">
                <a16:creationId xmlns:a16="http://schemas.microsoft.com/office/drawing/2014/main" id="{AF3FA7D3-6AF8-704B-B455-0A23B083D1CA}"/>
              </a:ext>
            </a:extLst>
          </p:cNvPr>
          <p:cNvSpPr/>
          <p:nvPr/>
        </p:nvSpPr>
        <p:spPr>
          <a:xfrm>
            <a:off x="8630135" y="5452361"/>
            <a:ext cx="2423125" cy="823089"/>
          </a:xfrm>
          <a:prstGeom prst="roundRect">
            <a:avLst>
              <a:gd name="adj" fmla="val 3375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4E6A84"/>
                </a:solidFill>
                <a:latin typeface="Quicksand" pitchFamily="2" charset="77"/>
              </a:rPr>
              <a:t>Cutting through rock</a:t>
            </a:r>
          </a:p>
        </p:txBody>
      </p:sp>
      <p:sp>
        <p:nvSpPr>
          <p:cNvPr id="24" name="tab">
            <a:hlinkClick r:id="" action="ppaction://hlinkshowjump?jump=nextslide"/>
            <a:extLst>
              <a:ext uri="{FF2B5EF4-FFF2-40B4-BE49-F238E27FC236}">
                <a16:creationId xmlns:a16="http://schemas.microsoft.com/office/drawing/2014/main" id="{3C0874E3-296F-5141-AD09-198FF0D5A8DF}"/>
              </a:ext>
            </a:extLst>
          </p:cNvPr>
          <p:cNvSpPr/>
          <p:nvPr/>
        </p:nvSpPr>
        <p:spPr>
          <a:xfrm>
            <a:off x="6670397" y="2243198"/>
            <a:ext cx="1781673" cy="652681"/>
          </a:xfrm>
          <a:prstGeom prst="roundRect">
            <a:avLst>
              <a:gd name="adj" fmla="val 3375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4E6A84"/>
                </a:solidFill>
                <a:latin typeface="Quicksand" pitchFamily="2" charset="77"/>
              </a:rPr>
              <a:t>Tunnels</a:t>
            </a:r>
          </a:p>
        </p:txBody>
      </p:sp>
    </p:spTree>
    <p:extLst>
      <p:ext uri="{BB962C8B-B14F-4D97-AF65-F5344CB8AC3E}">
        <p14:creationId xmlns:p14="http://schemas.microsoft.com/office/powerpoint/2010/main" val="127524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D8E3A59-0788-F64A-9E1E-F66471AB89F9}"/>
              </a:ext>
            </a:extLst>
          </p:cNvPr>
          <p:cNvSpPr txBox="1"/>
          <p:nvPr/>
        </p:nvSpPr>
        <p:spPr>
          <a:xfrm>
            <a:off x="591406" y="342320"/>
            <a:ext cx="11143629" cy="707886"/>
          </a:xfrm>
          <a:prstGeom prst="rect">
            <a:avLst/>
          </a:prstGeom>
          <a:noFill/>
        </p:spPr>
        <p:txBody>
          <a:bodyPr wrap="square" rtlCol="0">
            <a:spAutoFit/>
          </a:bodyPr>
          <a:lstStyle/>
          <a:p>
            <a:r>
              <a:rPr lang="en-GB" sz="4000" b="1" dirty="0">
                <a:solidFill>
                  <a:srgbClr val="4E6A84"/>
                </a:solidFill>
                <a:latin typeface="Fredoka One" panose="02000000000000000000" pitchFamily="2" charset="77"/>
              </a:rPr>
              <a:t>Super Surveyors </a:t>
            </a:r>
            <a:endParaRPr lang="en-US" sz="4000" dirty="0">
              <a:solidFill>
                <a:srgbClr val="4E6A84"/>
              </a:solidFill>
              <a:latin typeface="Fredoka One" panose="02000000000000000000" pitchFamily="2" charset="77"/>
            </a:endParaRPr>
          </a:p>
        </p:txBody>
      </p:sp>
      <p:sp>
        <p:nvSpPr>
          <p:cNvPr id="17" name="TextBox 16">
            <a:extLst>
              <a:ext uri="{FF2B5EF4-FFF2-40B4-BE49-F238E27FC236}">
                <a16:creationId xmlns:a16="http://schemas.microsoft.com/office/drawing/2014/main" id="{AD8300F7-49E1-6847-BF6F-F81C20F575B3}"/>
              </a:ext>
            </a:extLst>
          </p:cNvPr>
          <p:cNvSpPr txBox="1"/>
          <p:nvPr/>
        </p:nvSpPr>
        <p:spPr>
          <a:xfrm>
            <a:off x="591406" y="1222466"/>
            <a:ext cx="7282872" cy="2800767"/>
          </a:xfrm>
          <a:prstGeom prst="rect">
            <a:avLst/>
          </a:prstGeom>
          <a:noFill/>
        </p:spPr>
        <p:txBody>
          <a:bodyPr wrap="square" rtlCol="0">
            <a:spAutoFit/>
          </a:bodyPr>
          <a:lstStyle/>
          <a:p>
            <a:r>
              <a:rPr lang="en-GB" sz="2400" b="1" dirty="0">
                <a:solidFill>
                  <a:srgbClr val="4E6A84"/>
                </a:solidFill>
                <a:latin typeface="Quicksand" pitchFamily="2" charset="77"/>
              </a:rPr>
              <a:t>If you are confident with the map tools then try this activity.</a:t>
            </a:r>
          </a:p>
          <a:p>
            <a:endParaRPr lang="en-GB" sz="1000" dirty="0">
              <a:solidFill>
                <a:srgbClr val="4E6A84"/>
              </a:solidFill>
              <a:latin typeface="Quicksand" pitchFamily="2" charset="77"/>
            </a:endParaRPr>
          </a:p>
          <a:p>
            <a:r>
              <a:rPr lang="en-GB" dirty="0">
                <a:solidFill>
                  <a:srgbClr val="4E6A84"/>
                </a:solidFill>
                <a:latin typeface="Quicksand" pitchFamily="2" charset="77"/>
              </a:rPr>
              <a:t>You have identified the problems and which features need to be avoided. Now to plan your route like Duncombe and Turner.  </a:t>
            </a:r>
          </a:p>
          <a:p>
            <a:endParaRPr lang="en-GB" sz="1000" dirty="0">
              <a:solidFill>
                <a:srgbClr val="4E6A84"/>
              </a:solidFill>
              <a:latin typeface="Quicksand" pitchFamily="2" charset="77"/>
            </a:endParaRPr>
          </a:p>
          <a:p>
            <a:r>
              <a:rPr lang="en-GB" b="1" dirty="0">
                <a:solidFill>
                  <a:srgbClr val="4E6A84"/>
                </a:solidFill>
                <a:latin typeface="Quicksand" pitchFamily="2" charset="77"/>
              </a:rPr>
              <a:t>Go back to the map. </a:t>
            </a:r>
            <a:r>
              <a:rPr lang="en-GB" dirty="0">
                <a:solidFill>
                  <a:srgbClr val="4E6A84"/>
                </a:solidFill>
                <a:latin typeface="Quicksand" pitchFamily="2" charset="77"/>
              </a:rPr>
              <a:t>On the route line you have drawn there are small white squares that you can click to drag the line to avoid the obstacles in the landscape. </a:t>
            </a:r>
          </a:p>
          <a:p>
            <a:endParaRPr lang="en-GB" dirty="0">
              <a:solidFill>
                <a:srgbClr val="4E6A84"/>
              </a:solidFill>
              <a:latin typeface="Quicksand" pitchFamily="2" charset="77"/>
            </a:endParaRPr>
          </a:p>
        </p:txBody>
      </p:sp>
      <p:pic>
        <p:nvPicPr>
          <p:cNvPr id="19" name="Picture 18">
            <a:extLst>
              <a:ext uri="{FF2B5EF4-FFF2-40B4-BE49-F238E27FC236}">
                <a16:creationId xmlns:a16="http://schemas.microsoft.com/office/drawing/2014/main" id="{83017D65-4633-9447-904D-42330B44E8EB}"/>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8377329" y="447601"/>
            <a:ext cx="3223265" cy="2382413"/>
          </a:xfrm>
          <a:prstGeom prst="rect">
            <a:avLst/>
          </a:prstGeom>
          <a:noFill/>
          <a:ln>
            <a:noFill/>
          </a:ln>
        </p:spPr>
      </p:pic>
      <p:pic>
        <p:nvPicPr>
          <p:cNvPr id="20" name="Picture 19">
            <a:extLst>
              <a:ext uri="{FF2B5EF4-FFF2-40B4-BE49-F238E27FC236}">
                <a16:creationId xmlns:a16="http://schemas.microsoft.com/office/drawing/2014/main" id="{D9936A11-19C4-204B-9D2B-23F945926A8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863104" y="2515127"/>
            <a:ext cx="2871931" cy="4365337"/>
          </a:xfrm>
          <a:prstGeom prst="rect">
            <a:avLst/>
          </a:prstGeom>
        </p:spPr>
      </p:pic>
      <p:pic>
        <p:nvPicPr>
          <p:cNvPr id="4" name="Graphic 3">
            <a:extLst>
              <a:ext uri="{FF2B5EF4-FFF2-40B4-BE49-F238E27FC236}">
                <a16:creationId xmlns:a16="http://schemas.microsoft.com/office/drawing/2014/main" id="{C86B2553-5599-EB45-8ECD-8FB6B41D74E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723397" y="3721157"/>
            <a:ext cx="5765800" cy="4000499"/>
          </a:xfrm>
          <a:prstGeom prst="rect">
            <a:avLst/>
          </a:prstGeom>
        </p:spPr>
      </p:pic>
      <p:sp>
        <p:nvSpPr>
          <p:cNvPr id="5" name="Rectangle 4">
            <a:extLst>
              <a:ext uri="{FF2B5EF4-FFF2-40B4-BE49-F238E27FC236}">
                <a16:creationId xmlns:a16="http://schemas.microsoft.com/office/drawing/2014/main" id="{4864B045-30B6-FB49-AD34-2DE59890AF45}"/>
              </a:ext>
            </a:extLst>
          </p:cNvPr>
          <p:cNvSpPr/>
          <p:nvPr/>
        </p:nvSpPr>
        <p:spPr>
          <a:xfrm>
            <a:off x="562018" y="4060740"/>
            <a:ext cx="3675604" cy="2308324"/>
          </a:xfrm>
          <a:prstGeom prst="rect">
            <a:avLst/>
          </a:prstGeom>
        </p:spPr>
        <p:txBody>
          <a:bodyPr wrap="square">
            <a:spAutoFit/>
          </a:bodyPr>
          <a:lstStyle/>
          <a:p>
            <a:r>
              <a:rPr lang="en-GB" dirty="0">
                <a:solidFill>
                  <a:srgbClr val="4E6A84"/>
                </a:solidFill>
                <a:latin typeface="Quicksand" pitchFamily="2" charset="77"/>
              </a:rPr>
              <a:t>Click and hold to drag the squares to where you want the route to go. As you release the square, more squares are created so you can make the route how you want it. Drag the route to make it the best and safest route for your canal. </a:t>
            </a:r>
          </a:p>
        </p:txBody>
      </p:sp>
      <p:sp>
        <p:nvSpPr>
          <p:cNvPr id="22" name="Round Diagonal Corner of Rectangle 21">
            <a:extLst>
              <a:ext uri="{FF2B5EF4-FFF2-40B4-BE49-F238E27FC236}">
                <a16:creationId xmlns:a16="http://schemas.microsoft.com/office/drawing/2014/main" id="{13EE95EB-CFA5-A541-BE44-44170D8EC518}"/>
              </a:ext>
            </a:extLst>
          </p:cNvPr>
          <p:cNvSpPr/>
          <p:nvPr/>
        </p:nvSpPr>
        <p:spPr>
          <a:xfrm rot="21377079">
            <a:off x="4742077" y="3632260"/>
            <a:ext cx="3216985" cy="680893"/>
          </a:xfrm>
          <a:prstGeom prst="round2DiagRect">
            <a:avLst>
              <a:gd name="adj1" fmla="val 23508"/>
              <a:gd name="adj2" fmla="val 26091"/>
            </a:avLst>
          </a:prstGeom>
          <a:solidFill>
            <a:srgbClr val="D78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Quicksand" pitchFamily="2" charset="77"/>
              </a:rPr>
              <a:t>How long is your route?</a:t>
            </a:r>
          </a:p>
        </p:txBody>
      </p:sp>
    </p:spTree>
    <p:extLst>
      <p:ext uri="{BB962C8B-B14F-4D97-AF65-F5344CB8AC3E}">
        <p14:creationId xmlns:p14="http://schemas.microsoft.com/office/powerpoint/2010/main" val="209476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0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10" presetClass="entr" presetSubtype="0" fill="hold" nodeType="afterEffect">
                                  <p:stCondLst>
                                    <p:cond delay="10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3000"/>
                            </p:stCondLst>
                            <p:childTnLst>
                              <p:par>
                                <p:cTn id="14" presetID="10" presetClass="entr" presetSubtype="0"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A78E4E15-2B8C-0449-8C84-5F3F0B2D55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00" y="3314614"/>
            <a:ext cx="12344400" cy="3632597"/>
          </a:xfrm>
          <a:prstGeom prst="rect">
            <a:avLst/>
          </a:prstGeom>
        </p:spPr>
      </p:pic>
      <p:pic>
        <p:nvPicPr>
          <p:cNvPr id="15" name="Graphic 14">
            <a:extLst>
              <a:ext uri="{FF2B5EF4-FFF2-40B4-BE49-F238E27FC236}">
                <a16:creationId xmlns:a16="http://schemas.microsoft.com/office/drawing/2014/main" id="{F589540F-0CB1-8843-BFE1-0180B9955B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602894" y="984630"/>
            <a:ext cx="7239432" cy="8525883"/>
          </a:xfrm>
          <a:prstGeom prst="rect">
            <a:avLst/>
          </a:prstGeom>
        </p:spPr>
      </p:pic>
      <p:sp>
        <p:nvSpPr>
          <p:cNvPr id="16" name="TextBox 15">
            <a:extLst>
              <a:ext uri="{FF2B5EF4-FFF2-40B4-BE49-F238E27FC236}">
                <a16:creationId xmlns:a16="http://schemas.microsoft.com/office/drawing/2014/main" id="{FD8E3A59-0788-F64A-9E1E-F66471AB89F9}"/>
              </a:ext>
            </a:extLst>
          </p:cNvPr>
          <p:cNvSpPr txBox="1"/>
          <p:nvPr/>
        </p:nvSpPr>
        <p:spPr>
          <a:xfrm>
            <a:off x="591406" y="342320"/>
            <a:ext cx="11143629" cy="1323439"/>
          </a:xfrm>
          <a:prstGeom prst="rect">
            <a:avLst/>
          </a:prstGeom>
          <a:noFill/>
        </p:spPr>
        <p:txBody>
          <a:bodyPr wrap="square" rtlCol="0">
            <a:spAutoFit/>
          </a:bodyPr>
          <a:lstStyle/>
          <a:p>
            <a:r>
              <a:rPr lang="en-GB" sz="4000" b="1" dirty="0">
                <a:solidFill>
                  <a:srgbClr val="4E6A84"/>
                </a:solidFill>
                <a:latin typeface="Fredoka One" panose="02000000000000000000" pitchFamily="2" charset="77"/>
              </a:rPr>
              <a:t>Reporting back to Thomas Telford</a:t>
            </a:r>
          </a:p>
          <a:p>
            <a:endParaRPr lang="en-US" sz="4000" dirty="0">
              <a:solidFill>
                <a:srgbClr val="4E6A84"/>
              </a:solidFill>
              <a:latin typeface="Fredoka One" panose="02000000000000000000" pitchFamily="2" charset="77"/>
            </a:endParaRPr>
          </a:p>
        </p:txBody>
      </p:sp>
      <p:sp>
        <p:nvSpPr>
          <p:cNvPr id="6" name="TextBox 5">
            <a:extLst>
              <a:ext uri="{FF2B5EF4-FFF2-40B4-BE49-F238E27FC236}">
                <a16:creationId xmlns:a16="http://schemas.microsoft.com/office/drawing/2014/main" id="{D7CFB814-9D48-5F46-B2A3-17829A27ABEE}"/>
              </a:ext>
            </a:extLst>
          </p:cNvPr>
          <p:cNvSpPr txBox="1"/>
          <p:nvPr/>
        </p:nvSpPr>
        <p:spPr>
          <a:xfrm>
            <a:off x="799056" y="1920086"/>
            <a:ext cx="6627660" cy="4493538"/>
          </a:xfrm>
          <a:prstGeom prst="rect">
            <a:avLst/>
          </a:prstGeom>
          <a:noFill/>
        </p:spPr>
        <p:txBody>
          <a:bodyPr wrap="square" rtlCol="0">
            <a:spAutoFit/>
          </a:bodyPr>
          <a:lstStyle/>
          <a:p>
            <a:pPr marL="342900" indent="-342900">
              <a:buFont typeface="Arial" panose="020B0604020202020204" pitchFamily="34" charset="0"/>
              <a:buChar char="•"/>
            </a:pPr>
            <a:r>
              <a:rPr lang="en-GB" sz="2200" b="1" dirty="0">
                <a:solidFill>
                  <a:srgbClr val="4E6A84"/>
                </a:solidFill>
                <a:latin typeface="Quicksand" pitchFamily="2" charset="77"/>
              </a:rPr>
              <a:t>Draw a map of your chosen canal route to show to Thomas Telford. </a:t>
            </a:r>
            <a:br>
              <a:rPr lang="en-GB" sz="2200" b="1" dirty="0">
                <a:solidFill>
                  <a:srgbClr val="4E6A84"/>
                </a:solidFill>
                <a:latin typeface="Quicksand" pitchFamily="2" charset="77"/>
              </a:rPr>
            </a:br>
            <a:r>
              <a:rPr lang="en-GB" sz="2200" dirty="0">
                <a:solidFill>
                  <a:srgbClr val="4E6A84"/>
                </a:solidFill>
                <a:latin typeface="Quicksand" pitchFamily="2" charset="77"/>
              </a:rPr>
              <a:t>Include any features you have avoided, as well as the solutions you created.</a:t>
            </a:r>
          </a:p>
          <a:p>
            <a:pPr marL="285750" indent="-285750">
              <a:buFont typeface="Arial" panose="020B0604020202020204" pitchFamily="34" charset="0"/>
              <a:buChar char="•"/>
            </a:pPr>
            <a:endParaRPr lang="en-GB" sz="2200" dirty="0">
              <a:solidFill>
                <a:schemeClr val="bg1"/>
              </a:solidFill>
              <a:latin typeface="Quicksand" pitchFamily="2" charset="77"/>
            </a:endParaRPr>
          </a:p>
          <a:p>
            <a:pPr marL="285750" indent="-285750">
              <a:buFont typeface="Arial" panose="020B0604020202020204" pitchFamily="34" charset="0"/>
              <a:buChar char="•"/>
            </a:pPr>
            <a:r>
              <a:rPr lang="en-GB" sz="2200" b="1" dirty="0">
                <a:solidFill>
                  <a:srgbClr val="4E6A84"/>
                </a:solidFill>
                <a:latin typeface="Quicksand" pitchFamily="2" charset="77"/>
              </a:rPr>
              <a:t>Compare your route with the actual route the canal takes. </a:t>
            </a:r>
            <a:br>
              <a:rPr lang="en-GB" sz="2200" dirty="0">
                <a:solidFill>
                  <a:srgbClr val="4E6A84"/>
                </a:solidFill>
                <a:latin typeface="Quicksand" pitchFamily="2" charset="77"/>
              </a:rPr>
            </a:br>
            <a:r>
              <a:rPr lang="en-GB" sz="2200" dirty="0">
                <a:solidFill>
                  <a:srgbClr val="4E6A84"/>
                </a:solidFill>
                <a:latin typeface="Quicksand" pitchFamily="2" charset="77"/>
              </a:rPr>
              <a:t>Do you agree with this route? Could they have taken a different route? </a:t>
            </a:r>
          </a:p>
          <a:p>
            <a:pPr marL="285750" indent="-285750">
              <a:buFont typeface="Arial" panose="020B0604020202020204" pitchFamily="34" charset="0"/>
              <a:buChar char="•"/>
            </a:pPr>
            <a:endParaRPr lang="en-GB" sz="2200" dirty="0">
              <a:solidFill>
                <a:schemeClr val="bg1"/>
              </a:solidFill>
              <a:latin typeface="Quicksand" pitchFamily="2" charset="77"/>
            </a:endParaRPr>
          </a:p>
          <a:p>
            <a:pPr marL="285750" indent="-285750">
              <a:buFont typeface="Arial" panose="020B0604020202020204" pitchFamily="34" charset="0"/>
              <a:buChar char="•"/>
            </a:pPr>
            <a:r>
              <a:rPr lang="en-GB" sz="2200" b="1" dirty="0">
                <a:solidFill>
                  <a:srgbClr val="4E6A84"/>
                </a:solidFill>
                <a:latin typeface="Quicksand" pitchFamily="2" charset="77"/>
              </a:rPr>
              <a:t>Compare your route with your classmates</a:t>
            </a:r>
            <a:r>
              <a:rPr lang="en-GB" sz="2200" dirty="0">
                <a:solidFill>
                  <a:srgbClr val="4E6A84"/>
                </a:solidFill>
                <a:latin typeface="Quicksand" pitchFamily="2" charset="77"/>
              </a:rPr>
              <a:t>. </a:t>
            </a:r>
            <a:br>
              <a:rPr lang="en-GB" sz="2200" dirty="0">
                <a:solidFill>
                  <a:srgbClr val="4E6A84"/>
                </a:solidFill>
                <a:latin typeface="Quicksand" pitchFamily="2" charset="77"/>
              </a:rPr>
            </a:br>
            <a:r>
              <a:rPr lang="en-GB" sz="2200" dirty="0">
                <a:solidFill>
                  <a:srgbClr val="4E6A84"/>
                </a:solidFill>
                <a:latin typeface="Quicksand" pitchFamily="2" charset="77"/>
              </a:rPr>
              <a:t>How does it differ?</a:t>
            </a:r>
          </a:p>
          <a:p>
            <a:r>
              <a:rPr lang="en-GB" sz="2200" dirty="0">
                <a:solidFill>
                  <a:srgbClr val="4E6A84"/>
                </a:solidFill>
                <a:latin typeface="Quicksand" pitchFamily="2" charset="77"/>
              </a:rPr>
              <a:t> </a:t>
            </a:r>
          </a:p>
        </p:txBody>
      </p:sp>
      <p:pic>
        <p:nvPicPr>
          <p:cNvPr id="12" name="Picture 11" descr="A person in a green coat&#10;&#10;Description automatically generated with low confidence">
            <a:extLst>
              <a:ext uri="{FF2B5EF4-FFF2-40B4-BE49-F238E27FC236}">
                <a16:creationId xmlns:a16="http://schemas.microsoft.com/office/drawing/2014/main" id="{AFC8C551-8D73-2F4A-8075-D5592F6BA08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72627" y="644241"/>
            <a:ext cx="2702014" cy="2702014"/>
          </a:xfrm>
          <a:prstGeom prst="rect">
            <a:avLst/>
          </a:prstGeom>
          <a:effectLst>
            <a:outerShdw blurRad="1023940" dist="38100" dir="5400000" algn="t" rotWithShape="0">
              <a:prstClr val="black">
                <a:alpha val="40000"/>
              </a:prstClr>
            </a:outerShdw>
          </a:effectLst>
        </p:spPr>
      </p:pic>
      <p:pic>
        <p:nvPicPr>
          <p:cNvPr id="20" name="Picture 19" descr="A picture containing writing implement, stationary, pencil&#10;&#10;Description automatically generated">
            <a:extLst>
              <a:ext uri="{FF2B5EF4-FFF2-40B4-BE49-F238E27FC236}">
                <a16:creationId xmlns:a16="http://schemas.microsoft.com/office/drawing/2014/main" id="{CBE59D2A-FAD6-2041-9E1D-FE425E8BE22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8969460">
            <a:off x="-907911" y="2320226"/>
            <a:ext cx="2524129" cy="2557784"/>
          </a:xfrm>
          <a:prstGeom prst="rect">
            <a:avLst/>
          </a:prstGeom>
        </p:spPr>
      </p:pic>
      <p:sp>
        <p:nvSpPr>
          <p:cNvPr id="10" name="tab">
            <a:hlinkClick r:id="" action="ppaction://hlinkshowjump?jump=nextslide"/>
            <a:extLst>
              <a:ext uri="{FF2B5EF4-FFF2-40B4-BE49-F238E27FC236}">
                <a16:creationId xmlns:a16="http://schemas.microsoft.com/office/drawing/2014/main" id="{CB0B00DE-7FA3-B042-9433-65136D15DF74}"/>
              </a:ext>
            </a:extLst>
          </p:cNvPr>
          <p:cNvSpPr/>
          <p:nvPr/>
        </p:nvSpPr>
        <p:spPr>
          <a:xfrm rot="315818">
            <a:off x="8481791" y="1768558"/>
            <a:ext cx="1781673" cy="652681"/>
          </a:xfrm>
          <a:prstGeom prst="roundRect">
            <a:avLst>
              <a:gd name="adj" fmla="val 3375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4E6A84"/>
                </a:solidFill>
                <a:latin typeface="Quicksand" pitchFamily="2" charset="77"/>
              </a:rPr>
              <a:t>Thomas Telford</a:t>
            </a:r>
          </a:p>
        </p:txBody>
      </p:sp>
      <p:pic>
        <p:nvPicPr>
          <p:cNvPr id="11" name="Picture 10">
            <a:extLst>
              <a:ext uri="{FF2B5EF4-FFF2-40B4-BE49-F238E27FC236}">
                <a16:creationId xmlns:a16="http://schemas.microsoft.com/office/drawing/2014/main" id="{93A84843-E970-3E4F-96F1-707F2D8FB0B3}"/>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9387163" y="3497137"/>
            <a:ext cx="2170520" cy="3299191"/>
          </a:xfrm>
          <a:prstGeom prst="rect">
            <a:avLst/>
          </a:prstGeom>
        </p:spPr>
      </p:pic>
      <p:pic>
        <p:nvPicPr>
          <p:cNvPr id="18" name="Picture 17">
            <a:extLst>
              <a:ext uri="{FF2B5EF4-FFF2-40B4-BE49-F238E27FC236}">
                <a16:creationId xmlns:a16="http://schemas.microsoft.com/office/drawing/2014/main" id="{A4ECD999-7B17-EB48-B7D0-23D9A21F6771}"/>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7573841" y="2581894"/>
            <a:ext cx="2349568" cy="3471633"/>
          </a:xfrm>
          <a:prstGeom prst="rect">
            <a:avLst/>
          </a:prstGeom>
        </p:spPr>
      </p:pic>
      <p:pic>
        <p:nvPicPr>
          <p:cNvPr id="3" name="Graphic 2">
            <a:extLst>
              <a:ext uri="{FF2B5EF4-FFF2-40B4-BE49-F238E27FC236}">
                <a16:creationId xmlns:a16="http://schemas.microsoft.com/office/drawing/2014/main" id="{536E3036-A366-6A4F-8EE2-CCBC6E1D8951}"/>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500830" y="3902396"/>
            <a:ext cx="3635648" cy="2522531"/>
          </a:xfrm>
          <a:prstGeom prst="rect">
            <a:avLst/>
          </a:prstGeom>
        </p:spPr>
      </p:pic>
    </p:spTree>
    <p:extLst>
      <p:ext uri="{BB962C8B-B14F-4D97-AF65-F5344CB8AC3E}">
        <p14:creationId xmlns:p14="http://schemas.microsoft.com/office/powerpoint/2010/main" val="189097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childTnLst>
                          </p:cTn>
                        </p:par>
                        <p:par>
                          <p:cTn id="20" fill="hold">
                            <p:stCondLst>
                              <p:cond delay="2000"/>
                            </p:stCondLst>
                            <p:childTnLst>
                              <p:par>
                                <p:cTn id="21" presetID="37" presetClass="entr" presetSubtype="0" fill="hold" nodeType="afterEffect">
                                  <p:stCondLst>
                                    <p:cond delay="15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900" decel="100000" fill="hold"/>
                                        <p:tgtEl>
                                          <p:spTgt spid="1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27" fill="hold">
                            <p:stCondLst>
                              <p:cond delay="4500"/>
                            </p:stCondLst>
                            <p:childTnLst>
                              <p:par>
                                <p:cTn id="28" presetID="37"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900" decel="100000" fill="hold"/>
                                        <p:tgtEl>
                                          <p:spTgt spid="18"/>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34" fill="hold">
                            <p:stCondLst>
                              <p:cond delay="5500"/>
                            </p:stCondLst>
                            <p:childTnLst>
                              <p:par>
                                <p:cTn id="35" presetID="22" presetClass="entr" presetSubtype="4"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F78AAF0-F921-6242-9A14-E8B58D16EFAF}"/>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9288" r="9289" b="69001"/>
          <a:stretch/>
        </p:blipFill>
        <p:spPr>
          <a:xfrm flipH="1">
            <a:off x="1" y="2275687"/>
            <a:ext cx="12191999" cy="4582313"/>
          </a:xfrm>
          <a:prstGeom prst="rect">
            <a:avLst/>
          </a:prstGeom>
        </p:spPr>
      </p:pic>
      <p:sp>
        <p:nvSpPr>
          <p:cNvPr id="17" name="TextBox 16">
            <a:extLst>
              <a:ext uri="{FF2B5EF4-FFF2-40B4-BE49-F238E27FC236}">
                <a16:creationId xmlns:a16="http://schemas.microsoft.com/office/drawing/2014/main" id="{AD8300F7-49E1-6847-BF6F-F81C20F575B3}"/>
              </a:ext>
            </a:extLst>
          </p:cNvPr>
          <p:cNvSpPr txBox="1"/>
          <p:nvPr/>
        </p:nvSpPr>
        <p:spPr>
          <a:xfrm>
            <a:off x="591406" y="1167466"/>
            <a:ext cx="6428161" cy="1938992"/>
          </a:xfrm>
          <a:prstGeom prst="rect">
            <a:avLst/>
          </a:prstGeom>
          <a:noFill/>
        </p:spPr>
        <p:txBody>
          <a:bodyPr wrap="square" rtlCol="0">
            <a:spAutoFit/>
          </a:bodyPr>
          <a:lstStyle/>
          <a:p>
            <a:r>
              <a:rPr lang="en-GB" sz="2400" dirty="0">
                <a:solidFill>
                  <a:srgbClr val="4E6A84"/>
                </a:solidFill>
                <a:latin typeface="Quicksand" pitchFamily="2" charset="77"/>
              </a:rPr>
              <a:t>See if you can find out about any </a:t>
            </a:r>
            <a:r>
              <a:rPr lang="en-GB" sz="2400" b="1" dirty="0">
                <a:solidFill>
                  <a:srgbClr val="4E6A84"/>
                </a:solidFill>
                <a:latin typeface="Quicksand" pitchFamily="2" charset="77"/>
              </a:rPr>
              <a:t>new</a:t>
            </a:r>
            <a:r>
              <a:rPr lang="en-GB" sz="2400" dirty="0">
                <a:solidFill>
                  <a:srgbClr val="4E6A84"/>
                </a:solidFill>
                <a:latin typeface="Quicksand" pitchFamily="2" charset="77"/>
              </a:rPr>
              <a:t> or </a:t>
            </a:r>
            <a:r>
              <a:rPr lang="en-GB" sz="2400" b="1" dirty="0">
                <a:solidFill>
                  <a:srgbClr val="4E6A84"/>
                </a:solidFill>
                <a:latin typeface="Quicksand" pitchFamily="2" charset="77"/>
              </a:rPr>
              <a:t>recent</a:t>
            </a:r>
            <a:r>
              <a:rPr lang="en-GB" sz="2400" dirty="0">
                <a:solidFill>
                  <a:srgbClr val="4E6A84"/>
                </a:solidFill>
                <a:latin typeface="Quicksand" pitchFamily="2" charset="77"/>
              </a:rPr>
              <a:t> construction projects like new roads or buildings being built near you today. </a:t>
            </a:r>
          </a:p>
          <a:p>
            <a:endParaRPr lang="en-GB" sz="2400" dirty="0">
              <a:solidFill>
                <a:srgbClr val="4E6A84"/>
              </a:solidFill>
              <a:latin typeface="Quicksand" pitchFamily="2" charset="77"/>
            </a:endParaRPr>
          </a:p>
          <a:p>
            <a:endParaRPr lang="en-GB" sz="2400" dirty="0">
              <a:solidFill>
                <a:srgbClr val="4E6A84"/>
              </a:solidFill>
              <a:latin typeface="Quicksand" pitchFamily="2" charset="77"/>
            </a:endParaRPr>
          </a:p>
        </p:txBody>
      </p:sp>
      <p:pic>
        <p:nvPicPr>
          <p:cNvPr id="4" name="Picture 3" descr="A picture containing helmet&#10;&#10;Description automatically generated">
            <a:extLst>
              <a:ext uri="{FF2B5EF4-FFF2-40B4-BE49-F238E27FC236}">
                <a16:creationId xmlns:a16="http://schemas.microsoft.com/office/drawing/2014/main" id="{5F5B5F27-42F2-B646-999D-09F3160294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31596" y="1167466"/>
            <a:ext cx="3357702" cy="6234133"/>
          </a:xfrm>
          <a:prstGeom prst="rect">
            <a:avLst/>
          </a:prstGeom>
        </p:spPr>
      </p:pic>
      <p:sp>
        <p:nvSpPr>
          <p:cNvPr id="2" name="Rectangle 1">
            <a:extLst>
              <a:ext uri="{FF2B5EF4-FFF2-40B4-BE49-F238E27FC236}">
                <a16:creationId xmlns:a16="http://schemas.microsoft.com/office/drawing/2014/main" id="{202FB88F-F4F9-6544-A981-F5C15064ECD3}"/>
              </a:ext>
            </a:extLst>
          </p:cNvPr>
          <p:cNvSpPr/>
          <p:nvPr/>
        </p:nvSpPr>
        <p:spPr>
          <a:xfrm>
            <a:off x="594913" y="3106458"/>
            <a:ext cx="5961365" cy="2962349"/>
          </a:xfrm>
          <a:prstGeom prst="rect">
            <a:avLst/>
          </a:prstGeom>
        </p:spPr>
        <p:txBody>
          <a:bodyPr wrap="square" anchor="t">
            <a:spAutoFit/>
          </a:bodyPr>
          <a:lstStyle/>
          <a:p>
            <a:r>
              <a:rPr lang="en-GB" sz="2000" b="1" dirty="0">
                <a:solidFill>
                  <a:schemeClr val="bg1"/>
                </a:solidFill>
                <a:latin typeface="Quicksand" pitchFamily="2" charset="77"/>
              </a:rPr>
              <a:t>Think about how this new construction </a:t>
            </a:r>
            <a:br>
              <a:rPr lang="en-GB" sz="2000" b="1" dirty="0">
                <a:solidFill>
                  <a:schemeClr val="bg1"/>
                </a:solidFill>
                <a:latin typeface="Quicksand" pitchFamily="2" charset="77"/>
              </a:rPr>
            </a:br>
            <a:r>
              <a:rPr lang="en-GB" sz="2000" b="1" dirty="0">
                <a:solidFill>
                  <a:schemeClr val="bg1"/>
                </a:solidFill>
                <a:latin typeface="Quicksand" pitchFamily="2" charset="77"/>
              </a:rPr>
              <a:t>will affect you and your school and family.</a:t>
            </a:r>
          </a:p>
          <a:p>
            <a:pPr marL="342900" indent="-342900">
              <a:lnSpc>
                <a:spcPct val="150000"/>
              </a:lnSpc>
              <a:buFont typeface="Arial" panose="020B0604020202020204" pitchFamily="34" charset="0"/>
              <a:buChar char="•"/>
            </a:pPr>
            <a:r>
              <a:rPr lang="en-GB" sz="2000" dirty="0">
                <a:solidFill>
                  <a:schemeClr val="bg1"/>
                </a:solidFill>
                <a:latin typeface="Quicksand" pitchFamily="2" charset="77"/>
              </a:rPr>
              <a:t>How will it impact your local area? </a:t>
            </a:r>
          </a:p>
          <a:p>
            <a:pPr marL="342900" indent="-342900">
              <a:lnSpc>
                <a:spcPct val="150000"/>
              </a:lnSpc>
              <a:buFont typeface="Arial" panose="020B0604020202020204" pitchFamily="34" charset="0"/>
              <a:buChar char="•"/>
            </a:pPr>
            <a:r>
              <a:rPr lang="en-GB" sz="2000" dirty="0">
                <a:solidFill>
                  <a:schemeClr val="bg1"/>
                </a:solidFill>
                <a:latin typeface="Quicksand" pitchFamily="2" charset="77"/>
              </a:rPr>
              <a:t>Will it be positive or negative on your community? </a:t>
            </a:r>
          </a:p>
          <a:p>
            <a:pPr marL="342900" indent="-342900">
              <a:lnSpc>
                <a:spcPct val="150000"/>
              </a:lnSpc>
              <a:buFont typeface="Arial" panose="020B0604020202020204" pitchFamily="34" charset="0"/>
              <a:buChar char="•"/>
            </a:pPr>
            <a:r>
              <a:rPr lang="en-GB" sz="2000" dirty="0">
                <a:solidFill>
                  <a:schemeClr val="bg1"/>
                </a:solidFill>
                <a:latin typeface="Quicksand" pitchFamily="2" charset="77"/>
              </a:rPr>
              <a:t>Will it create more jobs? </a:t>
            </a:r>
          </a:p>
          <a:p>
            <a:pPr marL="342900" indent="-342900">
              <a:lnSpc>
                <a:spcPct val="150000"/>
              </a:lnSpc>
              <a:buFont typeface="Arial" panose="020B0604020202020204" pitchFamily="34" charset="0"/>
              <a:buChar char="•"/>
            </a:pPr>
            <a:r>
              <a:rPr lang="en-GB" sz="2000" dirty="0">
                <a:solidFill>
                  <a:schemeClr val="bg1"/>
                </a:solidFill>
                <a:latin typeface="Quicksand" pitchFamily="2" charset="77"/>
              </a:rPr>
              <a:t>How will it affect the environment?</a:t>
            </a:r>
          </a:p>
        </p:txBody>
      </p:sp>
      <p:sp>
        <p:nvSpPr>
          <p:cNvPr id="7" name="TextBox 6">
            <a:extLst>
              <a:ext uri="{FF2B5EF4-FFF2-40B4-BE49-F238E27FC236}">
                <a16:creationId xmlns:a16="http://schemas.microsoft.com/office/drawing/2014/main" id="{40D9A52E-E4CD-A244-A908-D4EF47C98EED}"/>
              </a:ext>
            </a:extLst>
          </p:cNvPr>
          <p:cNvSpPr txBox="1"/>
          <p:nvPr/>
        </p:nvSpPr>
        <p:spPr>
          <a:xfrm>
            <a:off x="591406" y="342320"/>
            <a:ext cx="11708305" cy="707886"/>
          </a:xfrm>
          <a:prstGeom prst="rect">
            <a:avLst/>
          </a:prstGeom>
          <a:noFill/>
        </p:spPr>
        <p:txBody>
          <a:bodyPr wrap="square" rtlCol="0">
            <a:spAutoFit/>
          </a:bodyPr>
          <a:lstStyle/>
          <a:p>
            <a:r>
              <a:rPr lang="en-GB" sz="4000" b="1" dirty="0">
                <a:solidFill>
                  <a:srgbClr val="4E6A84"/>
                </a:solidFill>
                <a:latin typeface="Fredoka One" panose="02000000000000000000" pitchFamily="2" charset="77"/>
              </a:rPr>
              <a:t>What would it be like building a canal today? </a:t>
            </a:r>
            <a:endParaRPr lang="en-US" sz="4000" dirty="0">
              <a:solidFill>
                <a:srgbClr val="4E6A84"/>
              </a:solidFill>
              <a:latin typeface="Fredoka One" panose="02000000000000000000" pitchFamily="2" charset="77"/>
            </a:endParaRPr>
          </a:p>
        </p:txBody>
      </p:sp>
      <p:sp>
        <p:nvSpPr>
          <p:cNvPr id="3" name="Oval 2">
            <a:extLst>
              <a:ext uri="{FF2B5EF4-FFF2-40B4-BE49-F238E27FC236}">
                <a16:creationId xmlns:a16="http://schemas.microsoft.com/office/drawing/2014/main" id="{270FD83A-E93C-874B-BC29-836A2E01F24C}"/>
              </a:ext>
            </a:extLst>
          </p:cNvPr>
          <p:cNvSpPr/>
          <p:nvPr/>
        </p:nvSpPr>
        <p:spPr>
          <a:xfrm>
            <a:off x="6351880" y="2275687"/>
            <a:ext cx="2884114" cy="2884114"/>
          </a:xfrm>
          <a:prstGeom prst="ellipse">
            <a:avLst/>
          </a:prstGeom>
          <a:blipFill dpi="0" rotWithShape="1">
            <a:blip r:embed="rId6" cstate="screen">
              <a:extLst>
                <a:ext uri="{28A0092B-C50C-407E-A947-70E740481C1C}">
                  <a14:useLocalDpi xmlns:a14="http://schemas.microsoft.com/office/drawing/2010/main"/>
                </a:ext>
              </a:extLst>
            </a:blip>
            <a:srcRect/>
            <a:stretch>
              <a:fillRect/>
            </a:stretch>
          </a:blipFill>
          <a:ln w="38100">
            <a:solidFill>
              <a:srgbClr val="9FB7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204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49" presetClass="entr" presetSubtype="0" decel="10000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 calcmode="lin" valueType="num">
                                      <p:cBhvr>
                                        <p:cTn id="20" dur="500" fill="hold"/>
                                        <p:tgtEl>
                                          <p:spTgt spid="3"/>
                                        </p:tgtEl>
                                        <p:attrNameLst>
                                          <p:attrName>style.rotation</p:attrName>
                                        </p:attrNameLst>
                                      </p:cBhvr>
                                      <p:tavLst>
                                        <p:tav tm="0">
                                          <p:val>
                                            <p:fltVal val="360"/>
                                          </p:val>
                                        </p:tav>
                                        <p:tav tm="100000">
                                          <p:val>
                                            <p:fltVal val="0"/>
                                          </p:val>
                                        </p:tav>
                                      </p:tavLst>
                                    </p:anim>
                                    <p:animEffect transition="in" filter="fade">
                                      <p:cBhvr>
                                        <p:cTn id="21" dur="500"/>
                                        <p:tgtEl>
                                          <p:spTgt spid="3"/>
                                        </p:tgtEl>
                                      </p:cBhvr>
                                    </p:animEffect>
                                  </p:childTnLst>
                                </p:cTn>
                              </p:par>
                            </p:childTnLst>
                          </p:cTn>
                        </p:par>
                        <p:par>
                          <p:cTn id="22" fill="hold">
                            <p:stCondLst>
                              <p:cond delay="2000"/>
                            </p:stCondLst>
                            <p:childTnLst>
                              <p:par>
                                <p:cTn id="23" presetID="10" presetClass="entr" presetSubtype="0" fill="hold" nodeType="afterEffect">
                                  <p:stCondLst>
                                    <p:cond delay="100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500"/>
                                        <p:tgtEl>
                                          <p:spTgt spid="2">
                                            <p:txEl>
                                              <p:pRg st="0" end="0"/>
                                            </p:txEl>
                                          </p:spTgt>
                                        </p:tgtEl>
                                      </p:cBhvr>
                                    </p:animEffect>
                                  </p:childTnLst>
                                </p:cTn>
                              </p:par>
                            </p:childTnLst>
                          </p:cTn>
                        </p:par>
                        <p:par>
                          <p:cTn id="26" fill="hold">
                            <p:stCondLst>
                              <p:cond delay="3500"/>
                            </p:stCondLst>
                            <p:childTnLst>
                              <p:par>
                                <p:cTn id="27" presetID="10" presetClass="entr" presetSubtype="0" fill="hold" nodeType="afterEffect">
                                  <p:stCondLst>
                                    <p:cond delay="50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fade">
                                      <p:cBhvr>
                                        <p:cTn id="29" dur="500"/>
                                        <p:tgtEl>
                                          <p:spTgt spid="2">
                                            <p:txEl>
                                              <p:pRg st="1" end="1"/>
                                            </p:txEl>
                                          </p:spTgt>
                                        </p:tgtEl>
                                      </p:cBhvr>
                                    </p:animEffect>
                                  </p:childTnLst>
                                </p:cTn>
                              </p:par>
                            </p:childTnLst>
                          </p:cTn>
                        </p:par>
                        <p:par>
                          <p:cTn id="30" fill="hold">
                            <p:stCondLst>
                              <p:cond delay="4500"/>
                            </p:stCondLst>
                            <p:childTnLst>
                              <p:par>
                                <p:cTn id="31" presetID="10" presetClass="entr" presetSubtype="0" fill="hold" nodeType="afterEffect">
                                  <p:stCondLst>
                                    <p:cond delay="500"/>
                                  </p:stCondLst>
                                  <p:childTnLst>
                                    <p:set>
                                      <p:cBhvr>
                                        <p:cTn id="32" dur="1" fill="hold">
                                          <p:stCondLst>
                                            <p:cond delay="0"/>
                                          </p:stCondLst>
                                        </p:cTn>
                                        <p:tgtEl>
                                          <p:spTgt spid="2">
                                            <p:txEl>
                                              <p:pRg st="2" end="2"/>
                                            </p:txEl>
                                          </p:spTgt>
                                        </p:tgtEl>
                                        <p:attrNameLst>
                                          <p:attrName>style.visibility</p:attrName>
                                        </p:attrNameLst>
                                      </p:cBhvr>
                                      <p:to>
                                        <p:strVal val="visible"/>
                                      </p:to>
                                    </p:set>
                                    <p:animEffect transition="in" filter="fade">
                                      <p:cBhvr>
                                        <p:cTn id="33" dur="500"/>
                                        <p:tgtEl>
                                          <p:spTgt spid="2">
                                            <p:txEl>
                                              <p:pRg st="2" end="2"/>
                                            </p:txEl>
                                          </p:spTgt>
                                        </p:tgtEl>
                                      </p:cBhvr>
                                    </p:animEffect>
                                  </p:childTnLst>
                                </p:cTn>
                              </p:par>
                            </p:childTnLst>
                          </p:cTn>
                        </p:par>
                        <p:par>
                          <p:cTn id="34" fill="hold">
                            <p:stCondLst>
                              <p:cond delay="5500"/>
                            </p:stCondLst>
                            <p:childTnLst>
                              <p:par>
                                <p:cTn id="35" presetID="10" presetClass="entr" presetSubtype="0" fill="hold" nodeType="afterEffect">
                                  <p:stCondLst>
                                    <p:cond delay="50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fade">
                                      <p:cBhvr>
                                        <p:cTn id="37" dur="500"/>
                                        <p:tgtEl>
                                          <p:spTgt spid="2">
                                            <p:txEl>
                                              <p:pRg st="3" end="3"/>
                                            </p:txEl>
                                          </p:spTgt>
                                        </p:tgtEl>
                                      </p:cBhvr>
                                    </p:animEffect>
                                  </p:childTnLst>
                                </p:cTn>
                              </p:par>
                            </p:childTnLst>
                          </p:cTn>
                        </p:par>
                        <p:par>
                          <p:cTn id="38" fill="hold">
                            <p:stCondLst>
                              <p:cond delay="6500"/>
                            </p:stCondLst>
                            <p:childTnLst>
                              <p:par>
                                <p:cTn id="39" presetID="10" presetClass="entr" presetSubtype="0" fill="hold" nodeType="afterEffect">
                                  <p:stCondLst>
                                    <p:cond delay="500"/>
                                  </p:stCondLst>
                                  <p:childTnLst>
                                    <p:set>
                                      <p:cBhvr>
                                        <p:cTn id="40" dur="1" fill="hold">
                                          <p:stCondLst>
                                            <p:cond delay="0"/>
                                          </p:stCondLst>
                                        </p:cTn>
                                        <p:tgtEl>
                                          <p:spTgt spid="2">
                                            <p:txEl>
                                              <p:pRg st="4" end="4"/>
                                            </p:txEl>
                                          </p:spTgt>
                                        </p:tgtEl>
                                        <p:attrNameLst>
                                          <p:attrName>style.visibility</p:attrName>
                                        </p:attrNameLst>
                                      </p:cBhvr>
                                      <p:to>
                                        <p:strVal val="visible"/>
                                      </p:to>
                                    </p:set>
                                    <p:animEffect transition="in" filter="fade">
                                      <p:cBhvr>
                                        <p:cTn id="4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E2211F7-C586-8B43-9013-970C4A60EE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00" y="3314614"/>
            <a:ext cx="12344400" cy="3632597"/>
          </a:xfrm>
          <a:prstGeom prst="rect">
            <a:avLst/>
          </a:prstGeom>
        </p:spPr>
      </p:pic>
      <p:sp>
        <p:nvSpPr>
          <p:cNvPr id="8" name="TextBox 7">
            <a:extLst>
              <a:ext uri="{FF2B5EF4-FFF2-40B4-BE49-F238E27FC236}">
                <a16:creationId xmlns:a16="http://schemas.microsoft.com/office/drawing/2014/main" id="{6EC444F7-5E5D-B842-8AB5-203B1FA367CA}"/>
              </a:ext>
            </a:extLst>
          </p:cNvPr>
          <p:cNvSpPr txBox="1"/>
          <p:nvPr/>
        </p:nvSpPr>
        <p:spPr>
          <a:xfrm>
            <a:off x="593763" y="1272681"/>
            <a:ext cx="7212504" cy="1754326"/>
          </a:xfrm>
          <a:prstGeom prst="rect">
            <a:avLst/>
          </a:prstGeom>
          <a:noFill/>
        </p:spPr>
        <p:txBody>
          <a:bodyPr wrap="square" rtlCol="0">
            <a:spAutoFit/>
          </a:bodyPr>
          <a:lstStyle/>
          <a:p>
            <a:pPr marL="342900" indent="-342900">
              <a:buFont typeface="Arial" panose="020B0604020202020204" pitchFamily="34" charset="0"/>
              <a:buChar char="•"/>
            </a:pPr>
            <a:r>
              <a:rPr lang="en-GB" sz="2800" dirty="0">
                <a:solidFill>
                  <a:srgbClr val="4E6A84"/>
                </a:solidFill>
                <a:latin typeface="Quicksand" pitchFamily="2" charset="77"/>
              </a:rPr>
              <a:t>What do you think a </a:t>
            </a:r>
            <a:r>
              <a:rPr lang="en-GB" sz="2800" b="1" dirty="0">
                <a:solidFill>
                  <a:srgbClr val="4E6A84"/>
                </a:solidFill>
                <a:latin typeface="Quicksand" pitchFamily="2" charset="77"/>
              </a:rPr>
              <a:t>surveyor</a:t>
            </a:r>
            <a:r>
              <a:rPr lang="en-GB" sz="2800" dirty="0">
                <a:solidFill>
                  <a:srgbClr val="4E6A84"/>
                </a:solidFill>
                <a:latin typeface="Quicksand" pitchFamily="2" charset="77"/>
              </a:rPr>
              <a:t> is?</a:t>
            </a:r>
          </a:p>
          <a:p>
            <a:pPr marL="342900" indent="-342900">
              <a:buFont typeface="Arial" panose="020B0604020202020204" pitchFamily="34" charset="0"/>
              <a:buChar char="•"/>
            </a:pPr>
            <a:r>
              <a:rPr lang="en-GB" sz="2800" dirty="0">
                <a:solidFill>
                  <a:srgbClr val="4E6A84"/>
                </a:solidFill>
                <a:latin typeface="Quicksand" pitchFamily="2" charset="77"/>
              </a:rPr>
              <a:t>What kind of </a:t>
            </a:r>
            <a:r>
              <a:rPr lang="en-GB" sz="2800" b="1" dirty="0">
                <a:solidFill>
                  <a:srgbClr val="4E6A84"/>
                </a:solidFill>
                <a:latin typeface="Quicksand" pitchFamily="2" charset="77"/>
              </a:rPr>
              <a:t>job</a:t>
            </a:r>
            <a:r>
              <a:rPr lang="en-GB" sz="2800" dirty="0">
                <a:solidFill>
                  <a:srgbClr val="4E6A84"/>
                </a:solidFill>
                <a:latin typeface="Quicksand" pitchFamily="2" charset="77"/>
              </a:rPr>
              <a:t> do you think we  do? </a:t>
            </a:r>
          </a:p>
          <a:p>
            <a:pPr marL="342900" indent="-342900">
              <a:buFont typeface="Arial" panose="020B0604020202020204" pitchFamily="34" charset="0"/>
              <a:buChar char="•"/>
            </a:pPr>
            <a:r>
              <a:rPr lang="en-GB" sz="2800" dirty="0">
                <a:solidFill>
                  <a:srgbClr val="4E6A84"/>
                </a:solidFill>
                <a:latin typeface="Quicksand" pitchFamily="2" charset="77"/>
              </a:rPr>
              <a:t>What </a:t>
            </a:r>
            <a:r>
              <a:rPr lang="en-GB" sz="2800" b="1" dirty="0">
                <a:solidFill>
                  <a:srgbClr val="4E6A84"/>
                </a:solidFill>
                <a:latin typeface="Quicksand" pitchFamily="2" charset="77"/>
              </a:rPr>
              <a:t>tools</a:t>
            </a:r>
            <a:r>
              <a:rPr lang="en-GB" sz="2800" dirty="0">
                <a:solidFill>
                  <a:srgbClr val="4E6A84"/>
                </a:solidFill>
                <a:latin typeface="Quicksand" pitchFamily="2" charset="77"/>
              </a:rPr>
              <a:t> do we use?</a:t>
            </a:r>
          </a:p>
          <a:p>
            <a:endParaRPr lang="en-GB" sz="2400" dirty="0">
              <a:solidFill>
                <a:srgbClr val="4E6A84"/>
              </a:solidFill>
              <a:latin typeface="Quicksand" pitchFamily="2" charset="77"/>
            </a:endParaRPr>
          </a:p>
        </p:txBody>
      </p:sp>
      <p:sp>
        <p:nvSpPr>
          <p:cNvPr id="14" name="TextBox 13">
            <a:extLst>
              <a:ext uri="{FF2B5EF4-FFF2-40B4-BE49-F238E27FC236}">
                <a16:creationId xmlns:a16="http://schemas.microsoft.com/office/drawing/2014/main" id="{073CB86C-4E9E-BD48-9F6E-8C06A80734A1}"/>
              </a:ext>
            </a:extLst>
          </p:cNvPr>
          <p:cNvSpPr txBox="1"/>
          <p:nvPr/>
        </p:nvSpPr>
        <p:spPr>
          <a:xfrm>
            <a:off x="591407" y="342320"/>
            <a:ext cx="7577234" cy="707886"/>
          </a:xfrm>
          <a:prstGeom prst="rect">
            <a:avLst/>
          </a:prstGeom>
          <a:noFill/>
        </p:spPr>
        <p:txBody>
          <a:bodyPr wrap="square" rtlCol="0">
            <a:spAutoFit/>
          </a:bodyPr>
          <a:lstStyle/>
          <a:p>
            <a:r>
              <a:rPr lang="en-GB" sz="4000" b="1" dirty="0">
                <a:solidFill>
                  <a:srgbClr val="4E6A84"/>
                </a:solidFill>
                <a:latin typeface="Fredoka One" panose="02000000000000000000" pitchFamily="2" charset="77"/>
              </a:rPr>
              <a:t>What is a Surveyor? </a:t>
            </a:r>
            <a:endParaRPr lang="en-US" sz="4000" dirty="0">
              <a:solidFill>
                <a:srgbClr val="4E6A84"/>
              </a:solidFill>
              <a:latin typeface="Fredoka One" panose="02000000000000000000" pitchFamily="2" charset="77"/>
            </a:endParaRPr>
          </a:p>
        </p:txBody>
      </p:sp>
      <p:grpSp>
        <p:nvGrpSpPr>
          <p:cNvPr id="2" name="Group 1">
            <a:extLst>
              <a:ext uri="{FF2B5EF4-FFF2-40B4-BE49-F238E27FC236}">
                <a16:creationId xmlns:a16="http://schemas.microsoft.com/office/drawing/2014/main" id="{0E617A03-4870-A04F-9361-33E3A9779952}"/>
              </a:ext>
            </a:extLst>
          </p:cNvPr>
          <p:cNvGrpSpPr/>
          <p:nvPr/>
        </p:nvGrpSpPr>
        <p:grpSpPr>
          <a:xfrm>
            <a:off x="1021026" y="3561559"/>
            <a:ext cx="4672013" cy="2102642"/>
            <a:chOff x="1021026" y="3561559"/>
            <a:chExt cx="4672013" cy="2102642"/>
          </a:xfrm>
        </p:grpSpPr>
        <p:sp>
          <p:nvSpPr>
            <p:cNvPr id="12" name="Round Diagonal Corner of Rectangle 11">
              <a:extLst>
                <a:ext uri="{FF2B5EF4-FFF2-40B4-BE49-F238E27FC236}">
                  <a16:creationId xmlns:a16="http://schemas.microsoft.com/office/drawing/2014/main" id="{6F4638B9-0204-E04E-8A00-523F6F08CEE1}"/>
                </a:ext>
              </a:extLst>
            </p:cNvPr>
            <p:cNvSpPr/>
            <p:nvPr/>
          </p:nvSpPr>
          <p:spPr>
            <a:xfrm>
              <a:off x="1021026" y="3561559"/>
              <a:ext cx="4672013" cy="2102642"/>
            </a:xfrm>
            <a:prstGeom prst="round2DiagRect">
              <a:avLst/>
            </a:prstGeom>
            <a:solidFill>
              <a:srgbClr val="D78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5FA315A-F9E0-374A-B65B-DC35C9AB6E23}"/>
                </a:ext>
              </a:extLst>
            </p:cNvPr>
            <p:cNvSpPr/>
            <p:nvPr/>
          </p:nvSpPr>
          <p:spPr>
            <a:xfrm>
              <a:off x="1400047" y="3893865"/>
              <a:ext cx="3913968" cy="1384995"/>
            </a:xfrm>
            <a:prstGeom prst="rect">
              <a:avLst/>
            </a:prstGeom>
          </p:spPr>
          <p:txBody>
            <a:bodyPr wrap="square">
              <a:spAutoFit/>
            </a:bodyPr>
            <a:lstStyle/>
            <a:p>
              <a:r>
                <a:rPr lang="en-GB" sz="2800" dirty="0">
                  <a:solidFill>
                    <a:schemeClr val="bg1"/>
                  </a:solidFill>
                  <a:latin typeface="Quicksand" pitchFamily="2" charset="77"/>
                </a:rPr>
                <a:t>Have a </a:t>
              </a:r>
              <a:r>
                <a:rPr lang="en-GB" sz="2800" b="1" dirty="0">
                  <a:solidFill>
                    <a:srgbClr val="FFD966"/>
                  </a:solidFill>
                  <a:latin typeface="Quicksand" pitchFamily="2" charset="77"/>
                </a:rPr>
                <a:t>discussion</a:t>
              </a:r>
              <a:r>
                <a:rPr lang="en-GB" sz="2800" dirty="0">
                  <a:solidFill>
                    <a:schemeClr val="bg1"/>
                  </a:solidFill>
                  <a:latin typeface="Quicksand" pitchFamily="2" charset="77"/>
                </a:rPr>
                <a:t> with your teacher and the rest of the class.</a:t>
              </a:r>
              <a:endParaRPr lang="en-GB" sz="2800" b="1" dirty="0">
                <a:solidFill>
                  <a:schemeClr val="bg1"/>
                </a:solidFill>
                <a:latin typeface="Quicksand" pitchFamily="2" charset="77"/>
              </a:endParaRPr>
            </a:p>
          </p:txBody>
        </p:sp>
      </p:grpSp>
      <p:pic>
        <p:nvPicPr>
          <p:cNvPr id="3" name="Picture 2" descr="A picture containing helmet&#10;&#10;Description automatically generated">
            <a:extLst>
              <a:ext uri="{FF2B5EF4-FFF2-40B4-BE49-F238E27FC236}">
                <a16:creationId xmlns:a16="http://schemas.microsoft.com/office/drawing/2014/main" id="{53884810-FB60-3E45-A38C-68EA900EF5DE}"/>
              </a:ext>
            </a:extLst>
          </p:cNvPr>
          <p:cNvPicPr>
            <a:picLocks noChangeAspect="1"/>
          </p:cNvPicPr>
          <p:nvPr/>
        </p:nvPicPr>
        <p:blipFill>
          <a:blip r:embed="rId4"/>
          <a:stretch>
            <a:fillRect/>
          </a:stretch>
        </p:blipFill>
        <p:spPr>
          <a:xfrm>
            <a:off x="7496135" y="154714"/>
            <a:ext cx="3960086" cy="7352560"/>
          </a:xfrm>
          <a:prstGeom prst="rect">
            <a:avLst/>
          </a:prstGeom>
        </p:spPr>
      </p:pic>
    </p:spTree>
    <p:extLst>
      <p:ext uri="{BB962C8B-B14F-4D97-AF65-F5344CB8AC3E}">
        <p14:creationId xmlns:p14="http://schemas.microsoft.com/office/powerpoint/2010/main" val="60130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additive="base">
                                        <p:cTn id="12"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E2211F7-C586-8B43-9013-970C4A60EE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00" y="3314614"/>
            <a:ext cx="12344400" cy="3632597"/>
          </a:xfrm>
          <a:prstGeom prst="rect">
            <a:avLst/>
          </a:prstGeom>
        </p:spPr>
      </p:pic>
      <p:grpSp>
        <p:nvGrpSpPr>
          <p:cNvPr id="28" name="Group 27">
            <a:extLst>
              <a:ext uri="{FF2B5EF4-FFF2-40B4-BE49-F238E27FC236}">
                <a16:creationId xmlns:a16="http://schemas.microsoft.com/office/drawing/2014/main" id="{4269BD1A-8DCD-5348-872F-FA9FF1BA2BF6}"/>
              </a:ext>
            </a:extLst>
          </p:cNvPr>
          <p:cNvGrpSpPr/>
          <p:nvPr/>
        </p:nvGrpSpPr>
        <p:grpSpPr>
          <a:xfrm>
            <a:off x="591407" y="1270000"/>
            <a:ext cx="10339060" cy="8525883"/>
            <a:chOff x="8514850" y="928235"/>
            <a:chExt cx="4377456" cy="6656938"/>
          </a:xfrm>
        </p:grpSpPr>
        <p:pic>
          <p:nvPicPr>
            <p:cNvPr id="16" name="Graphic 15">
              <a:extLst>
                <a:ext uri="{FF2B5EF4-FFF2-40B4-BE49-F238E27FC236}">
                  <a16:creationId xmlns:a16="http://schemas.microsoft.com/office/drawing/2014/main" id="{6212A04D-3FC7-6E40-AA1A-1C4910D088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514850" y="928235"/>
              <a:ext cx="4377456" cy="6656938"/>
            </a:xfrm>
            <a:prstGeom prst="rect">
              <a:avLst/>
            </a:prstGeom>
          </p:spPr>
        </p:pic>
        <p:sp>
          <p:nvSpPr>
            <p:cNvPr id="23" name="TextBox 22">
              <a:extLst>
                <a:ext uri="{FF2B5EF4-FFF2-40B4-BE49-F238E27FC236}">
                  <a16:creationId xmlns:a16="http://schemas.microsoft.com/office/drawing/2014/main" id="{EC22E842-CB59-0643-92ED-790C32F48A01}"/>
                </a:ext>
              </a:extLst>
            </p:cNvPr>
            <p:cNvSpPr txBox="1"/>
            <p:nvPr/>
          </p:nvSpPr>
          <p:spPr>
            <a:xfrm>
              <a:off x="8798576" y="1899997"/>
              <a:ext cx="3074771" cy="3508517"/>
            </a:xfrm>
            <a:prstGeom prst="rect">
              <a:avLst/>
            </a:prstGeom>
            <a:noFill/>
          </p:spPr>
          <p:txBody>
            <a:bodyPr wrap="square" rtlCol="0">
              <a:spAutoFit/>
            </a:bodyPr>
            <a:lstStyle/>
            <a:p>
              <a:r>
                <a:rPr lang="en-GB" sz="3200" b="1" dirty="0">
                  <a:solidFill>
                    <a:schemeClr val="bg1"/>
                  </a:solidFill>
                  <a:latin typeface="Quicksand" pitchFamily="2" charset="77"/>
                </a:rPr>
                <a:t>Surveyors </a:t>
              </a:r>
              <a:r>
                <a:rPr lang="en-GB" sz="3200" b="1" dirty="0">
                  <a:solidFill>
                    <a:srgbClr val="4E6A84"/>
                  </a:solidFill>
                  <a:latin typeface="Quicksand" pitchFamily="2" charset="77"/>
                </a:rPr>
                <a:t>work with engineers and builders to plan out and build roads, paths, bridges, rail lines and canals. </a:t>
              </a:r>
            </a:p>
            <a:p>
              <a:endParaRPr lang="en-GB" sz="3200" b="1" dirty="0">
                <a:solidFill>
                  <a:srgbClr val="4E6A84"/>
                </a:solidFill>
                <a:latin typeface="Quicksand" pitchFamily="2" charset="77"/>
              </a:endParaRPr>
            </a:p>
            <a:p>
              <a:r>
                <a:rPr lang="en-GB" sz="3200" b="1" dirty="0">
                  <a:solidFill>
                    <a:srgbClr val="4E6A84"/>
                  </a:solidFill>
                  <a:latin typeface="Quicksand" pitchFamily="2" charset="77"/>
                </a:rPr>
                <a:t>They find the best and cheapest route for the new transport link.</a:t>
              </a:r>
            </a:p>
            <a:p>
              <a:pPr marL="342900" indent="-342900">
                <a:buFont typeface="Arial" panose="020B0604020202020204" pitchFamily="34" charset="0"/>
                <a:buChar char="•"/>
              </a:pPr>
              <a:endParaRPr lang="en-GB" sz="2200" dirty="0">
                <a:solidFill>
                  <a:schemeClr val="bg1"/>
                </a:solidFill>
                <a:latin typeface="Quicksand" pitchFamily="2" charset="77"/>
              </a:endParaRPr>
            </a:p>
            <a:p>
              <a:endParaRPr lang="en-GB" sz="2200" dirty="0">
                <a:solidFill>
                  <a:schemeClr val="bg1"/>
                </a:solidFill>
                <a:latin typeface="Quicksand" pitchFamily="2" charset="77"/>
              </a:endParaRPr>
            </a:p>
            <a:p>
              <a:endParaRPr lang="en-US" dirty="0"/>
            </a:p>
          </p:txBody>
        </p:sp>
      </p:grpSp>
      <p:sp>
        <p:nvSpPr>
          <p:cNvPr id="14" name="TextBox 13">
            <a:extLst>
              <a:ext uri="{FF2B5EF4-FFF2-40B4-BE49-F238E27FC236}">
                <a16:creationId xmlns:a16="http://schemas.microsoft.com/office/drawing/2014/main" id="{073CB86C-4E9E-BD48-9F6E-8C06A80734A1}"/>
              </a:ext>
            </a:extLst>
          </p:cNvPr>
          <p:cNvSpPr txBox="1"/>
          <p:nvPr/>
        </p:nvSpPr>
        <p:spPr>
          <a:xfrm>
            <a:off x="591407" y="342320"/>
            <a:ext cx="7577234" cy="707886"/>
          </a:xfrm>
          <a:prstGeom prst="rect">
            <a:avLst/>
          </a:prstGeom>
          <a:noFill/>
        </p:spPr>
        <p:txBody>
          <a:bodyPr wrap="square" rtlCol="0">
            <a:spAutoFit/>
          </a:bodyPr>
          <a:lstStyle/>
          <a:p>
            <a:r>
              <a:rPr lang="en-GB" sz="4000" b="1" dirty="0">
                <a:solidFill>
                  <a:srgbClr val="4E6A84"/>
                </a:solidFill>
                <a:latin typeface="Fredoka One" panose="02000000000000000000" pitchFamily="2" charset="77"/>
              </a:rPr>
              <a:t>What is a Surveyor? </a:t>
            </a:r>
            <a:endParaRPr lang="en-US" sz="4000" dirty="0">
              <a:solidFill>
                <a:srgbClr val="4E6A84"/>
              </a:solidFill>
              <a:latin typeface="Fredoka One" panose="02000000000000000000" pitchFamily="2" charset="77"/>
            </a:endParaRPr>
          </a:p>
        </p:txBody>
      </p:sp>
      <p:pic>
        <p:nvPicPr>
          <p:cNvPr id="7" name="Picture 6" descr="A picture containing helmet&#10;&#10;Description automatically generated">
            <a:extLst>
              <a:ext uri="{FF2B5EF4-FFF2-40B4-BE49-F238E27FC236}">
                <a16:creationId xmlns:a16="http://schemas.microsoft.com/office/drawing/2014/main" id="{5631583F-0D2E-A848-9CB4-51AA3C7B5925}"/>
              </a:ext>
            </a:extLst>
          </p:cNvPr>
          <p:cNvPicPr>
            <a:picLocks noChangeAspect="1"/>
          </p:cNvPicPr>
          <p:nvPr/>
        </p:nvPicPr>
        <p:blipFill>
          <a:blip r:embed="rId6"/>
          <a:stretch>
            <a:fillRect/>
          </a:stretch>
        </p:blipFill>
        <p:spPr>
          <a:xfrm>
            <a:off x="7496135" y="154714"/>
            <a:ext cx="3960086" cy="7352560"/>
          </a:xfrm>
          <a:prstGeom prst="rect">
            <a:avLst/>
          </a:prstGeom>
        </p:spPr>
      </p:pic>
    </p:spTree>
    <p:extLst>
      <p:ext uri="{BB962C8B-B14F-4D97-AF65-F5344CB8AC3E}">
        <p14:creationId xmlns:p14="http://schemas.microsoft.com/office/powerpoint/2010/main" val="216895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ppt_y</p:attrName>
                                        </p:attrNameLst>
                                      </p:cBhvr>
                                      <p:tavLst>
                                        <p:tav tm="0">
                                          <p:val>
                                            <p:strVal val="#ppt_y+#ppt_h*1.125000"/>
                                          </p:val>
                                        </p:tav>
                                        <p:tav tm="100000">
                                          <p:val>
                                            <p:strVal val="#ppt_y"/>
                                          </p:val>
                                        </p:tav>
                                      </p:tavLst>
                                    </p:anim>
                                    <p:animEffect transition="in" filter="wipe(up)">
                                      <p:cBhvr>
                                        <p:cTn id="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6B798D8F-99DE-FB4E-9F31-526FB85A6DA8}"/>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9288" r="9289" b="69001"/>
          <a:stretch/>
        </p:blipFill>
        <p:spPr>
          <a:xfrm flipH="1">
            <a:off x="0" y="2939846"/>
            <a:ext cx="12191999" cy="3918154"/>
          </a:xfrm>
          <a:prstGeom prst="rect">
            <a:avLst/>
          </a:prstGeom>
        </p:spPr>
      </p:pic>
      <p:sp>
        <p:nvSpPr>
          <p:cNvPr id="9" name="TextBox 8">
            <a:extLst>
              <a:ext uri="{FF2B5EF4-FFF2-40B4-BE49-F238E27FC236}">
                <a16:creationId xmlns:a16="http://schemas.microsoft.com/office/drawing/2014/main" id="{DA35A4D3-201C-BC42-AD80-5F413BDA1991}"/>
              </a:ext>
            </a:extLst>
          </p:cNvPr>
          <p:cNvSpPr txBox="1"/>
          <p:nvPr/>
        </p:nvSpPr>
        <p:spPr>
          <a:xfrm>
            <a:off x="591406" y="342320"/>
            <a:ext cx="11143629" cy="707886"/>
          </a:xfrm>
          <a:prstGeom prst="rect">
            <a:avLst/>
          </a:prstGeom>
          <a:noFill/>
        </p:spPr>
        <p:txBody>
          <a:bodyPr wrap="square" rtlCol="0">
            <a:spAutoFit/>
          </a:bodyPr>
          <a:lstStyle/>
          <a:p>
            <a:r>
              <a:rPr lang="en-GB" sz="4000" b="1" dirty="0">
                <a:solidFill>
                  <a:srgbClr val="4E6A84"/>
                </a:solidFill>
                <a:latin typeface="Fredoka One" panose="02000000000000000000" pitchFamily="2" charset="77"/>
              </a:rPr>
              <a:t>Surveying Tools</a:t>
            </a:r>
            <a:endParaRPr lang="en-US" sz="4000" dirty="0">
              <a:solidFill>
                <a:srgbClr val="4E6A84"/>
              </a:solidFill>
              <a:latin typeface="Fredoka One" panose="02000000000000000000" pitchFamily="2" charset="77"/>
            </a:endParaRPr>
          </a:p>
        </p:txBody>
      </p:sp>
      <p:pic>
        <p:nvPicPr>
          <p:cNvPr id="3" name="Picture 2" descr="A picture containing floor&#10;&#10;Description automatically generated">
            <a:extLst>
              <a:ext uri="{FF2B5EF4-FFF2-40B4-BE49-F238E27FC236}">
                <a16:creationId xmlns:a16="http://schemas.microsoft.com/office/drawing/2014/main" id="{664E927C-E301-0749-B741-1A6F0A3F70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15934" y="1663120"/>
            <a:ext cx="3505200" cy="4673600"/>
          </a:xfrm>
          <a:prstGeom prst="rect">
            <a:avLst/>
          </a:prstGeom>
        </p:spPr>
      </p:pic>
      <p:pic>
        <p:nvPicPr>
          <p:cNvPr id="5" name="Picture 4" descr="A picture containing wall, key&#10;&#10;Description automatically generated">
            <a:extLst>
              <a:ext uri="{FF2B5EF4-FFF2-40B4-BE49-F238E27FC236}">
                <a16:creationId xmlns:a16="http://schemas.microsoft.com/office/drawing/2014/main" id="{8BFBF799-8DBE-AC48-A88C-23BE04239BA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32554" y="342320"/>
            <a:ext cx="3302481" cy="2844800"/>
          </a:xfrm>
          <a:prstGeom prst="rect">
            <a:avLst/>
          </a:prstGeom>
        </p:spPr>
      </p:pic>
      <p:sp>
        <p:nvSpPr>
          <p:cNvPr id="10" name="tab">
            <a:hlinkClick r:id="" action="ppaction://hlinkshowjump?jump=nextslide"/>
            <a:extLst>
              <a:ext uri="{FF2B5EF4-FFF2-40B4-BE49-F238E27FC236}">
                <a16:creationId xmlns:a16="http://schemas.microsoft.com/office/drawing/2014/main" id="{790A193A-0215-8A49-B0C2-F2124BC1A634}"/>
              </a:ext>
            </a:extLst>
          </p:cNvPr>
          <p:cNvSpPr/>
          <p:nvPr/>
        </p:nvSpPr>
        <p:spPr>
          <a:xfrm>
            <a:off x="6783314" y="4967895"/>
            <a:ext cx="2515939" cy="921665"/>
          </a:xfrm>
          <a:prstGeom prst="roundRect">
            <a:avLst>
              <a:gd name="adj" fmla="val 3375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4E6A84"/>
                </a:solidFill>
                <a:latin typeface="Quicksand" pitchFamily="2" charset="77"/>
              </a:rPr>
              <a:t>Waywiser</a:t>
            </a:r>
          </a:p>
          <a:p>
            <a:pPr algn="ctr"/>
            <a:r>
              <a:rPr lang="en-GB" sz="1600" dirty="0">
                <a:solidFill>
                  <a:srgbClr val="4E6A84"/>
                </a:solidFill>
                <a:latin typeface="Quicksand" pitchFamily="2" charset="77"/>
              </a:rPr>
              <a:t>for measuring long distances </a:t>
            </a:r>
            <a:endParaRPr lang="en-GB" sz="1600" b="1" dirty="0">
              <a:solidFill>
                <a:srgbClr val="4E6A84"/>
              </a:solidFill>
              <a:latin typeface="Quicksand" pitchFamily="2" charset="77"/>
            </a:endParaRPr>
          </a:p>
        </p:txBody>
      </p:sp>
      <p:sp>
        <p:nvSpPr>
          <p:cNvPr id="11" name="tab">
            <a:hlinkClick r:id="" action="ppaction://hlinkshowjump?jump=nextslide"/>
            <a:extLst>
              <a:ext uri="{FF2B5EF4-FFF2-40B4-BE49-F238E27FC236}">
                <a16:creationId xmlns:a16="http://schemas.microsoft.com/office/drawing/2014/main" id="{DEA08F17-191F-AF4E-AB37-E99E87C4C59A}"/>
              </a:ext>
            </a:extLst>
          </p:cNvPr>
          <p:cNvSpPr/>
          <p:nvPr/>
        </p:nvSpPr>
        <p:spPr>
          <a:xfrm>
            <a:off x="8624364" y="3078255"/>
            <a:ext cx="2918859" cy="1282502"/>
          </a:xfrm>
          <a:prstGeom prst="roundRect">
            <a:avLst>
              <a:gd name="adj" fmla="val 3375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4E6A84"/>
                </a:solidFill>
                <a:latin typeface="Quicksand" pitchFamily="2" charset="77"/>
              </a:rPr>
              <a:t>Surveyor’s chain</a:t>
            </a:r>
          </a:p>
          <a:p>
            <a:pPr algn="ctr"/>
            <a:r>
              <a:rPr lang="en-GB" sz="2400" b="1" dirty="0">
                <a:solidFill>
                  <a:srgbClr val="4E6A84"/>
                </a:solidFill>
                <a:latin typeface="Quicksand" pitchFamily="2" charset="77"/>
              </a:rPr>
              <a:t> </a:t>
            </a:r>
            <a:r>
              <a:rPr lang="en-GB" sz="1600" dirty="0">
                <a:solidFill>
                  <a:srgbClr val="4E6A84"/>
                </a:solidFill>
                <a:latin typeface="Quicksand" pitchFamily="2" charset="77"/>
              </a:rPr>
              <a:t>for measuring short distances </a:t>
            </a:r>
            <a:endParaRPr lang="en-GB" sz="1600" b="1" dirty="0">
              <a:solidFill>
                <a:srgbClr val="4E6A84"/>
              </a:solidFill>
              <a:latin typeface="Quicksand" pitchFamily="2" charset="77"/>
            </a:endParaRPr>
          </a:p>
        </p:txBody>
      </p:sp>
      <p:sp>
        <p:nvSpPr>
          <p:cNvPr id="7" name="Rectangle 6">
            <a:extLst>
              <a:ext uri="{FF2B5EF4-FFF2-40B4-BE49-F238E27FC236}">
                <a16:creationId xmlns:a16="http://schemas.microsoft.com/office/drawing/2014/main" id="{7CA2D56F-04D6-A144-821B-630ACC18FB3B}"/>
              </a:ext>
            </a:extLst>
          </p:cNvPr>
          <p:cNvSpPr/>
          <p:nvPr/>
        </p:nvSpPr>
        <p:spPr>
          <a:xfrm>
            <a:off x="9508055" y="342320"/>
            <a:ext cx="2226980" cy="507831"/>
          </a:xfrm>
          <a:prstGeom prst="rect">
            <a:avLst/>
          </a:prstGeom>
        </p:spPr>
        <p:txBody>
          <a:bodyPr wrap="square">
            <a:spAutoFit/>
          </a:bodyPr>
          <a:lstStyle/>
          <a:p>
            <a:pPr algn="r"/>
            <a:r>
              <a:rPr lang="en-US" sz="900" dirty="0">
                <a:solidFill>
                  <a:schemeClr val="bg1"/>
                </a:solidFill>
                <a:latin typeface="Quicksand" pitchFamily="2" charset="77"/>
              </a:rPr>
              <a:t>Science Museum Group Collection </a:t>
            </a:r>
            <a:br>
              <a:rPr lang="en-US" sz="900" dirty="0">
                <a:solidFill>
                  <a:schemeClr val="bg1"/>
                </a:solidFill>
                <a:latin typeface="Quicksand" pitchFamily="2" charset="77"/>
              </a:rPr>
            </a:br>
            <a:r>
              <a:rPr lang="en-US" sz="900" dirty="0">
                <a:solidFill>
                  <a:schemeClr val="bg1"/>
                </a:solidFill>
                <a:latin typeface="Quicksand" pitchFamily="2" charset="77"/>
              </a:rPr>
              <a:t>© The Board of Trustees of the Science Museum</a:t>
            </a:r>
          </a:p>
        </p:txBody>
      </p:sp>
      <p:sp>
        <p:nvSpPr>
          <p:cNvPr id="12" name="Rectangle 11">
            <a:extLst>
              <a:ext uri="{FF2B5EF4-FFF2-40B4-BE49-F238E27FC236}">
                <a16:creationId xmlns:a16="http://schemas.microsoft.com/office/drawing/2014/main" id="{A02B9532-A6ED-574A-9A54-A9DCA98F7421}"/>
              </a:ext>
            </a:extLst>
          </p:cNvPr>
          <p:cNvSpPr/>
          <p:nvPr/>
        </p:nvSpPr>
        <p:spPr>
          <a:xfrm>
            <a:off x="4715934" y="1670035"/>
            <a:ext cx="2226980" cy="507831"/>
          </a:xfrm>
          <a:prstGeom prst="rect">
            <a:avLst/>
          </a:prstGeom>
        </p:spPr>
        <p:txBody>
          <a:bodyPr wrap="square">
            <a:spAutoFit/>
          </a:bodyPr>
          <a:lstStyle/>
          <a:p>
            <a:r>
              <a:rPr lang="en-US" sz="900" dirty="0">
                <a:solidFill>
                  <a:schemeClr val="bg1"/>
                </a:solidFill>
                <a:latin typeface="Quicksand" pitchFamily="2" charset="77"/>
              </a:rPr>
              <a:t>Science Museum Group Collection </a:t>
            </a:r>
            <a:br>
              <a:rPr lang="en-US" sz="900" dirty="0">
                <a:solidFill>
                  <a:schemeClr val="bg1"/>
                </a:solidFill>
                <a:latin typeface="Quicksand" pitchFamily="2" charset="77"/>
              </a:rPr>
            </a:br>
            <a:r>
              <a:rPr lang="en-US" sz="900" dirty="0">
                <a:solidFill>
                  <a:schemeClr val="bg1"/>
                </a:solidFill>
                <a:latin typeface="Quicksand" pitchFamily="2" charset="77"/>
              </a:rPr>
              <a:t>© The Board of Trustees of the Science Museum</a:t>
            </a:r>
          </a:p>
        </p:txBody>
      </p:sp>
      <p:pic>
        <p:nvPicPr>
          <p:cNvPr id="15" name="Graphic 14">
            <a:extLst>
              <a:ext uri="{FF2B5EF4-FFF2-40B4-BE49-F238E27FC236}">
                <a16:creationId xmlns:a16="http://schemas.microsoft.com/office/drawing/2014/main" id="{0FB80268-01AB-DC40-83F3-C9D4B39BD4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1144" y="732090"/>
            <a:ext cx="4592282" cy="3186275"/>
          </a:xfrm>
          <a:prstGeom prst="rect">
            <a:avLst/>
          </a:prstGeom>
        </p:spPr>
      </p:pic>
      <p:pic>
        <p:nvPicPr>
          <p:cNvPr id="16" name="Picture 15">
            <a:extLst>
              <a:ext uri="{FF2B5EF4-FFF2-40B4-BE49-F238E27FC236}">
                <a16:creationId xmlns:a16="http://schemas.microsoft.com/office/drawing/2014/main" id="{A8DA3642-6D9C-5443-8C8D-22B48DEFC277}"/>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flipH="1">
            <a:off x="745069" y="2549133"/>
            <a:ext cx="2699857" cy="4103783"/>
          </a:xfrm>
          <a:prstGeom prst="rect">
            <a:avLst/>
          </a:prstGeom>
        </p:spPr>
      </p:pic>
    </p:spTree>
    <p:extLst>
      <p:ext uri="{BB962C8B-B14F-4D97-AF65-F5344CB8AC3E}">
        <p14:creationId xmlns:p14="http://schemas.microsoft.com/office/powerpoint/2010/main" val="102651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3000" fill="hold"/>
                                        <p:tgtEl>
                                          <p:spTgt spid="16"/>
                                        </p:tgtEl>
                                        <p:attrNameLst>
                                          <p:attrName>ppt_x</p:attrName>
                                        </p:attrNameLst>
                                      </p:cBhvr>
                                      <p:tavLst>
                                        <p:tav tm="0">
                                          <p:val>
                                            <p:strVal val="0-#ppt_w/2"/>
                                          </p:val>
                                        </p:tav>
                                        <p:tav tm="100000">
                                          <p:val>
                                            <p:strVal val="#ppt_x"/>
                                          </p:val>
                                        </p:tav>
                                      </p:tavLst>
                                    </p:anim>
                                    <p:anim calcmode="lin" valueType="num">
                                      <p:cBhvr additive="base">
                                        <p:cTn id="8" dur="3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10"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A799183C-3D67-F745-858C-452D332D9D9D}"/>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9288" r="9289" b="69001"/>
          <a:stretch/>
        </p:blipFill>
        <p:spPr>
          <a:xfrm flipH="1">
            <a:off x="0" y="2939846"/>
            <a:ext cx="12191999" cy="3918154"/>
          </a:xfrm>
          <a:prstGeom prst="rect">
            <a:avLst/>
          </a:prstGeom>
        </p:spPr>
      </p:pic>
      <p:sp>
        <p:nvSpPr>
          <p:cNvPr id="9" name="TextBox 8">
            <a:extLst>
              <a:ext uri="{FF2B5EF4-FFF2-40B4-BE49-F238E27FC236}">
                <a16:creationId xmlns:a16="http://schemas.microsoft.com/office/drawing/2014/main" id="{DA35A4D3-201C-BC42-AD80-5F413BDA1991}"/>
              </a:ext>
            </a:extLst>
          </p:cNvPr>
          <p:cNvSpPr txBox="1"/>
          <p:nvPr/>
        </p:nvSpPr>
        <p:spPr>
          <a:xfrm>
            <a:off x="591406" y="342320"/>
            <a:ext cx="11143629" cy="707886"/>
          </a:xfrm>
          <a:prstGeom prst="rect">
            <a:avLst/>
          </a:prstGeom>
          <a:noFill/>
        </p:spPr>
        <p:txBody>
          <a:bodyPr wrap="square" rtlCol="0">
            <a:spAutoFit/>
          </a:bodyPr>
          <a:lstStyle/>
          <a:p>
            <a:r>
              <a:rPr lang="en-GB" sz="4000" b="1" dirty="0">
                <a:solidFill>
                  <a:srgbClr val="4E6A84"/>
                </a:solidFill>
                <a:latin typeface="Fredoka One" panose="02000000000000000000" pitchFamily="2" charset="77"/>
              </a:rPr>
              <a:t>Surveying Tools</a:t>
            </a:r>
            <a:endParaRPr lang="en-US" sz="4000" dirty="0">
              <a:solidFill>
                <a:srgbClr val="4E6A84"/>
              </a:solidFill>
              <a:latin typeface="Fredoka One" panose="02000000000000000000" pitchFamily="2" charset="77"/>
            </a:endParaRPr>
          </a:p>
        </p:txBody>
      </p:sp>
      <p:pic>
        <p:nvPicPr>
          <p:cNvPr id="4" name="Picture 3" descr="A picture containing gun, weapon&#10;&#10;Description automatically generated">
            <a:extLst>
              <a:ext uri="{FF2B5EF4-FFF2-40B4-BE49-F238E27FC236}">
                <a16:creationId xmlns:a16="http://schemas.microsoft.com/office/drawing/2014/main" id="{52BB230E-C7CD-B144-A8F6-C9206E17D68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30133" y="2979813"/>
            <a:ext cx="4385734" cy="3624188"/>
          </a:xfrm>
          <a:prstGeom prst="rect">
            <a:avLst/>
          </a:prstGeom>
        </p:spPr>
      </p:pic>
      <p:sp>
        <p:nvSpPr>
          <p:cNvPr id="12" name="Rectangle 11">
            <a:extLst>
              <a:ext uri="{FF2B5EF4-FFF2-40B4-BE49-F238E27FC236}">
                <a16:creationId xmlns:a16="http://schemas.microsoft.com/office/drawing/2014/main" id="{32B085CF-24D9-ED43-8630-2D1A467FD225}"/>
              </a:ext>
            </a:extLst>
          </p:cNvPr>
          <p:cNvSpPr/>
          <p:nvPr/>
        </p:nvSpPr>
        <p:spPr>
          <a:xfrm>
            <a:off x="9508055" y="342320"/>
            <a:ext cx="2226980" cy="507831"/>
          </a:xfrm>
          <a:prstGeom prst="rect">
            <a:avLst/>
          </a:prstGeom>
        </p:spPr>
        <p:txBody>
          <a:bodyPr wrap="square">
            <a:spAutoFit/>
          </a:bodyPr>
          <a:lstStyle/>
          <a:p>
            <a:pPr algn="r"/>
            <a:r>
              <a:rPr lang="en-US" sz="900" dirty="0">
                <a:latin typeface="Quicksand" pitchFamily="2" charset="77"/>
              </a:rPr>
              <a:t>Science Museum Group Collection </a:t>
            </a:r>
            <a:br>
              <a:rPr lang="en-US" sz="900" dirty="0">
                <a:latin typeface="Quicksand" pitchFamily="2" charset="77"/>
              </a:rPr>
            </a:br>
            <a:r>
              <a:rPr lang="en-US" sz="900" dirty="0">
                <a:latin typeface="Quicksand" pitchFamily="2" charset="77"/>
              </a:rPr>
              <a:t>© The Board of Trustees of the Science Museum</a:t>
            </a:r>
          </a:p>
        </p:txBody>
      </p:sp>
      <p:sp>
        <p:nvSpPr>
          <p:cNvPr id="13" name="tab">
            <a:hlinkClick r:id="" action="ppaction://hlinkshowjump?jump=nextslide"/>
            <a:extLst>
              <a:ext uri="{FF2B5EF4-FFF2-40B4-BE49-F238E27FC236}">
                <a16:creationId xmlns:a16="http://schemas.microsoft.com/office/drawing/2014/main" id="{DC8183B7-BAAC-D143-85A0-6890D9C81977}"/>
              </a:ext>
            </a:extLst>
          </p:cNvPr>
          <p:cNvSpPr/>
          <p:nvPr/>
        </p:nvSpPr>
        <p:spPr>
          <a:xfrm>
            <a:off x="7787994" y="4742279"/>
            <a:ext cx="2515939" cy="921665"/>
          </a:xfrm>
          <a:prstGeom prst="roundRect">
            <a:avLst>
              <a:gd name="adj" fmla="val 3375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4E6A84"/>
                </a:solidFill>
                <a:latin typeface="Quicksand" pitchFamily="2" charset="77"/>
              </a:rPr>
              <a:t>Theodolite</a:t>
            </a:r>
          </a:p>
        </p:txBody>
      </p:sp>
      <p:grpSp>
        <p:nvGrpSpPr>
          <p:cNvPr id="6" name="Group 5">
            <a:extLst>
              <a:ext uri="{FF2B5EF4-FFF2-40B4-BE49-F238E27FC236}">
                <a16:creationId xmlns:a16="http://schemas.microsoft.com/office/drawing/2014/main" id="{084CF652-48D1-9A40-B7CF-7D87B47B30D7}"/>
              </a:ext>
            </a:extLst>
          </p:cNvPr>
          <p:cNvGrpSpPr/>
          <p:nvPr/>
        </p:nvGrpSpPr>
        <p:grpSpPr>
          <a:xfrm>
            <a:off x="6223000" y="347826"/>
            <a:ext cx="5512035" cy="2946401"/>
            <a:chOff x="6223000" y="347826"/>
            <a:chExt cx="5512035" cy="2946401"/>
          </a:xfrm>
        </p:grpSpPr>
        <p:pic>
          <p:nvPicPr>
            <p:cNvPr id="7" name="Picture 6" descr="A picture containing wooden, chair&#10;&#10;Description automatically generated">
              <a:extLst>
                <a:ext uri="{FF2B5EF4-FFF2-40B4-BE49-F238E27FC236}">
                  <a16:creationId xmlns:a16="http://schemas.microsoft.com/office/drawing/2014/main" id="{FC2F6877-6847-BC4B-96ED-7AEC1A14B0A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517701" y="347826"/>
              <a:ext cx="3217334" cy="2946401"/>
            </a:xfrm>
            <a:prstGeom prst="rect">
              <a:avLst/>
            </a:prstGeom>
          </p:spPr>
        </p:pic>
        <p:sp>
          <p:nvSpPr>
            <p:cNvPr id="14" name="tab">
              <a:hlinkClick r:id="" action="ppaction://hlinkshowjump?jump=nextslide"/>
              <a:extLst>
                <a:ext uri="{FF2B5EF4-FFF2-40B4-BE49-F238E27FC236}">
                  <a16:creationId xmlns:a16="http://schemas.microsoft.com/office/drawing/2014/main" id="{AB8D2A23-FF19-FF41-B850-E097BB0C5916}"/>
                </a:ext>
              </a:extLst>
            </p:cNvPr>
            <p:cNvSpPr/>
            <p:nvPr/>
          </p:nvSpPr>
          <p:spPr>
            <a:xfrm>
              <a:off x="6223000" y="1194057"/>
              <a:ext cx="2515939" cy="913040"/>
            </a:xfrm>
            <a:prstGeom prst="roundRect">
              <a:avLst>
                <a:gd name="adj" fmla="val 3375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4E6A84"/>
                  </a:solidFill>
                  <a:latin typeface="Quicksand" pitchFamily="2" charset="77"/>
                </a:rPr>
                <a:t>Compass</a:t>
              </a:r>
              <a:endParaRPr lang="en-GB" sz="3600" b="1" dirty="0">
                <a:solidFill>
                  <a:srgbClr val="4E6A84"/>
                </a:solidFill>
                <a:latin typeface="Quicksand" pitchFamily="2" charset="77"/>
              </a:endParaRPr>
            </a:p>
            <a:p>
              <a:pPr algn="ctr"/>
              <a:r>
                <a:rPr lang="en-GB" sz="1600" dirty="0">
                  <a:solidFill>
                    <a:srgbClr val="4E6A84"/>
                  </a:solidFill>
                  <a:latin typeface="Quicksand" pitchFamily="2" charset="77"/>
                </a:rPr>
                <a:t>for finding direction </a:t>
              </a:r>
              <a:endParaRPr lang="en-GB" sz="1600" b="1" dirty="0">
                <a:solidFill>
                  <a:srgbClr val="4E6A84"/>
                </a:solidFill>
                <a:latin typeface="Quicksand" pitchFamily="2" charset="77"/>
              </a:endParaRPr>
            </a:p>
          </p:txBody>
        </p:sp>
      </p:grpSp>
      <p:pic>
        <p:nvPicPr>
          <p:cNvPr id="17" name="Picture 16">
            <a:extLst>
              <a:ext uri="{FF2B5EF4-FFF2-40B4-BE49-F238E27FC236}">
                <a16:creationId xmlns:a16="http://schemas.microsoft.com/office/drawing/2014/main" id="{EE828C51-EA67-044C-82E0-06416615BA3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flipH="1">
            <a:off x="254001" y="2493786"/>
            <a:ext cx="2958542" cy="4496986"/>
          </a:xfrm>
          <a:prstGeom prst="rect">
            <a:avLst/>
          </a:prstGeom>
        </p:spPr>
      </p:pic>
      <p:cxnSp>
        <p:nvCxnSpPr>
          <p:cNvPr id="19" name="Straight Arrow Connector 18">
            <a:extLst>
              <a:ext uri="{FF2B5EF4-FFF2-40B4-BE49-F238E27FC236}">
                <a16:creationId xmlns:a16="http://schemas.microsoft.com/office/drawing/2014/main" id="{C1DC187E-656A-EA4A-97E0-96F34B9D72E0}"/>
              </a:ext>
            </a:extLst>
          </p:cNvPr>
          <p:cNvCxnSpPr>
            <a:cxnSpLocks/>
          </p:cNvCxnSpPr>
          <p:nvPr/>
        </p:nvCxnSpPr>
        <p:spPr>
          <a:xfrm>
            <a:off x="3720900" y="2914417"/>
            <a:ext cx="1116287" cy="1029166"/>
          </a:xfrm>
          <a:prstGeom prst="straightConnector1">
            <a:avLst/>
          </a:prstGeom>
          <a:ln w="95250">
            <a:solidFill>
              <a:srgbClr val="FFD966"/>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A2DEE5C5-0E35-B149-B599-C6829134A101}"/>
              </a:ext>
            </a:extLst>
          </p:cNvPr>
          <p:cNvSpPr/>
          <p:nvPr/>
        </p:nvSpPr>
        <p:spPr>
          <a:xfrm>
            <a:off x="4030133" y="5957670"/>
            <a:ext cx="1566334" cy="646331"/>
          </a:xfrm>
          <a:prstGeom prst="rect">
            <a:avLst/>
          </a:prstGeom>
        </p:spPr>
        <p:txBody>
          <a:bodyPr wrap="square">
            <a:spAutoFit/>
          </a:bodyPr>
          <a:lstStyle/>
          <a:p>
            <a:r>
              <a:rPr lang="en-US" sz="900" dirty="0">
                <a:latin typeface="Quicksand" pitchFamily="2" charset="77"/>
              </a:rPr>
              <a:t>Science Museum Group Collection </a:t>
            </a:r>
            <a:br>
              <a:rPr lang="en-US" sz="900" dirty="0">
                <a:latin typeface="Quicksand" pitchFamily="2" charset="77"/>
              </a:rPr>
            </a:br>
            <a:r>
              <a:rPr lang="en-US" sz="900" dirty="0">
                <a:latin typeface="Quicksand" pitchFamily="2" charset="77"/>
              </a:rPr>
              <a:t>© The Board of Trustees of the Science Museum</a:t>
            </a:r>
          </a:p>
        </p:txBody>
      </p:sp>
      <p:pic>
        <p:nvPicPr>
          <p:cNvPr id="3" name="Graphic 2">
            <a:extLst>
              <a:ext uri="{FF2B5EF4-FFF2-40B4-BE49-F238E27FC236}">
                <a16:creationId xmlns:a16="http://schemas.microsoft.com/office/drawing/2014/main" id="{1B7171F9-2A01-9C48-B35B-C06D465C052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3897" y="850151"/>
            <a:ext cx="4097401" cy="2842910"/>
          </a:xfrm>
          <a:prstGeom prst="rect">
            <a:avLst/>
          </a:prstGeom>
        </p:spPr>
      </p:pic>
    </p:spTree>
    <p:extLst>
      <p:ext uri="{BB962C8B-B14F-4D97-AF65-F5344CB8AC3E}">
        <p14:creationId xmlns:p14="http://schemas.microsoft.com/office/powerpoint/2010/main" val="53847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8C215E0B-CE52-CA41-B574-CBC4BD74EC3F}"/>
              </a:ext>
            </a:extLst>
          </p:cNvPr>
          <p:cNvPicPr>
            <a:picLocks noChangeAspect="1"/>
          </p:cNvPicPr>
          <p:nvPr/>
        </p:nvPicPr>
        <p:blipFill>
          <a:blip r:embed="rId3"/>
          <a:stretch>
            <a:fillRect/>
          </a:stretch>
        </p:blipFill>
        <p:spPr>
          <a:xfrm>
            <a:off x="-1" y="3548226"/>
            <a:ext cx="12192001" cy="3309774"/>
          </a:xfrm>
          <a:prstGeom prst="rect">
            <a:avLst/>
          </a:prstGeom>
        </p:spPr>
      </p:pic>
      <p:sp>
        <p:nvSpPr>
          <p:cNvPr id="9" name="TextBox 8">
            <a:extLst>
              <a:ext uri="{FF2B5EF4-FFF2-40B4-BE49-F238E27FC236}">
                <a16:creationId xmlns:a16="http://schemas.microsoft.com/office/drawing/2014/main" id="{DA35A4D3-201C-BC42-AD80-5F413BDA1991}"/>
              </a:ext>
            </a:extLst>
          </p:cNvPr>
          <p:cNvSpPr txBox="1"/>
          <p:nvPr/>
        </p:nvSpPr>
        <p:spPr>
          <a:xfrm>
            <a:off x="591406" y="342320"/>
            <a:ext cx="11143629" cy="707886"/>
          </a:xfrm>
          <a:prstGeom prst="rect">
            <a:avLst/>
          </a:prstGeom>
          <a:noFill/>
        </p:spPr>
        <p:txBody>
          <a:bodyPr wrap="square" rtlCol="0">
            <a:spAutoFit/>
          </a:bodyPr>
          <a:lstStyle/>
          <a:p>
            <a:r>
              <a:rPr lang="en-GB" sz="4000" b="1" dirty="0">
                <a:solidFill>
                  <a:srgbClr val="4E6A84"/>
                </a:solidFill>
                <a:latin typeface="Fredoka One" panose="02000000000000000000" pitchFamily="2" charset="77"/>
              </a:rPr>
              <a:t>Modern Surveying</a:t>
            </a:r>
            <a:endParaRPr lang="en-US" sz="4000" dirty="0">
              <a:solidFill>
                <a:srgbClr val="4E6A84"/>
              </a:solidFill>
              <a:latin typeface="Fredoka One" panose="02000000000000000000" pitchFamily="2" charset="77"/>
            </a:endParaRPr>
          </a:p>
        </p:txBody>
      </p:sp>
      <p:pic>
        <p:nvPicPr>
          <p:cNvPr id="3" name="Picture 2">
            <a:extLst>
              <a:ext uri="{FF2B5EF4-FFF2-40B4-BE49-F238E27FC236}">
                <a16:creationId xmlns:a16="http://schemas.microsoft.com/office/drawing/2014/main" id="{9ADC1922-8A4A-7440-96C7-997F60DA05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94261" y="524933"/>
            <a:ext cx="3250197" cy="5990747"/>
          </a:xfrm>
          <a:prstGeom prst="rect">
            <a:avLst/>
          </a:prstGeom>
        </p:spPr>
      </p:pic>
      <p:sp>
        <p:nvSpPr>
          <p:cNvPr id="10" name="tab">
            <a:hlinkClick r:id="" action="ppaction://hlinkshowjump?jump=nextslide"/>
            <a:extLst>
              <a:ext uri="{FF2B5EF4-FFF2-40B4-BE49-F238E27FC236}">
                <a16:creationId xmlns:a16="http://schemas.microsoft.com/office/drawing/2014/main" id="{0B8BDA99-8383-7C42-98D1-3D94D2C430CC}"/>
              </a:ext>
            </a:extLst>
          </p:cNvPr>
          <p:cNvSpPr/>
          <p:nvPr/>
        </p:nvSpPr>
        <p:spPr>
          <a:xfrm>
            <a:off x="9779000" y="1050205"/>
            <a:ext cx="2223427" cy="1820215"/>
          </a:xfrm>
          <a:prstGeom prst="roundRect">
            <a:avLst>
              <a:gd name="adj" fmla="val 3375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4E6A84"/>
                </a:solidFill>
                <a:latin typeface="Quicksand" pitchFamily="2" charset="77"/>
              </a:rPr>
              <a:t>Electronic Distance Measuring Machine</a:t>
            </a:r>
            <a:r>
              <a:rPr lang="en-GB" sz="2400" b="1" dirty="0">
                <a:solidFill>
                  <a:srgbClr val="4E6A84"/>
                </a:solidFill>
                <a:latin typeface="Quicksand" pitchFamily="2" charset="77"/>
              </a:rPr>
              <a:t> </a:t>
            </a:r>
          </a:p>
        </p:txBody>
      </p:sp>
      <p:sp>
        <p:nvSpPr>
          <p:cNvPr id="11" name="Rectangle 10">
            <a:extLst>
              <a:ext uri="{FF2B5EF4-FFF2-40B4-BE49-F238E27FC236}">
                <a16:creationId xmlns:a16="http://schemas.microsoft.com/office/drawing/2014/main" id="{12FBB061-C372-E84A-AA1A-33889BB749F7}"/>
              </a:ext>
            </a:extLst>
          </p:cNvPr>
          <p:cNvSpPr/>
          <p:nvPr/>
        </p:nvSpPr>
        <p:spPr>
          <a:xfrm>
            <a:off x="7082687" y="6284848"/>
            <a:ext cx="2771373" cy="230832"/>
          </a:xfrm>
          <a:prstGeom prst="rect">
            <a:avLst/>
          </a:prstGeom>
        </p:spPr>
        <p:txBody>
          <a:bodyPr wrap="square">
            <a:spAutoFit/>
          </a:bodyPr>
          <a:lstStyle/>
          <a:p>
            <a:pPr algn="r"/>
            <a:r>
              <a:rPr lang="en-US" sz="900" dirty="0">
                <a:solidFill>
                  <a:schemeClr val="bg1"/>
                </a:solidFill>
                <a:latin typeface="Quicksand" pitchFamily="2" charset="77"/>
              </a:rPr>
              <a:t>© CC BY-SA 3.0, via Wikimedia Commons </a:t>
            </a:r>
          </a:p>
        </p:txBody>
      </p:sp>
      <p:pic>
        <p:nvPicPr>
          <p:cNvPr id="8" name="Picture 7" descr="A picture containing grass, sky, outdoor&#10;&#10;Description automatically generated">
            <a:extLst>
              <a:ext uri="{FF2B5EF4-FFF2-40B4-BE49-F238E27FC236}">
                <a16:creationId xmlns:a16="http://schemas.microsoft.com/office/drawing/2014/main" id="{3AD12E80-C1D0-2546-A8CD-5CBEA63BFA8E}"/>
              </a:ext>
            </a:extLst>
          </p:cNvPr>
          <p:cNvPicPr>
            <a:picLocks noChangeAspect="1"/>
          </p:cNvPicPr>
          <p:nvPr/>
        </p:nvPicPr>
        <p:blipFill>
          <a:blip r:embed="rId5"/>
          <a:stretch>
            <a:fillRect/>
          </a:stretch>
        </p:blipFill>
        <p:spPr>
          <a:xfrm>
            <a:off x="591406" y="1356071"/>
            <a:ext cx="6500872" cy="4384309"/>
          </a:xfrm>
          <a:prstGeom prst="rect">
            <a:avLst/>
          </a:prstGeom>
        </p:spPr>
      </p:pic>
      <p:sp>
        <p:nvSpPr>
          <p:cNvPr id="13" name="tab">
            <a:hlinkClick r:id="" action="ppaction://hlinkshowjump?jump=nextslide"/>
            <a:extLst>
              <a:ext uri="{FF2B5EF4-FFF2-40B4-BE49-F238E27FC236}">
                <a16:creationId xmlns:a16="http://schemas.microsoft.com/office/drawing/2014/main" id="{7C3FDA17-E144-C342-A963-7ED7A7DFC7AD}"/>
              </a:ext>
            </a:extLst>
          </p:cNvPr>
          <p:cNvSpPr/>
          <p:nvPr/>
        </p:nvSpPr>
        <p:spPr>
          <a:xfrm>
            <a:off x="4332096" y="5042480"/>
            <a:ext cx="2961174" cy="1473200"/>
          </a:xfrm>
          <a:prstGeom prst="roundRect">
            <a:avLst>
              <a:gd name="adj" fmla="val 3375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4E6A84"/>
                </a:solidFill>
                <a:latin typeface="Quicksand" pitchFamily="2" charset="77"/>
              </a:rPr>
              <a:t>Surveying using 21st century technology</a:t>
            </a:r>
          </a:p>
        </p:txBody>
      </p:sp>
      <p:sp>
        <p:nvSpPr>
          <p:cNvPr id="14" name="Rectangle 13">
            <a:extLst>
              <a:ext uri="{FF2B5EF4-FFF2-40B4-BE49-F238E27FC236}">
                <a16:creationId xmlns:a16="http://schemas.microsoft.com/office/drawing/2014/main" id="{B0289927-E0C2-0043-BF15-8C633065F370}"/>
              </a:ext>
            </a:extLst>
          </p:cNvPr>
          <p:cNvSpPr/>
          <p:nvPr/>
        </p:nvSpPr>
        <p:spPr>
          <a:xfrm>
            <a:off x="4229557" y="1370908"/>
            <a:ext cx="2862721" cy="369332"/>
          </a:xfrm>
          <a:prstGeom prst="rect">
            <a:avLst/>
          </a:prstGeom>
        </p:spPr>
        <p:txBody>
          <a:bodyPr wrap="square">
            <a:spAutoFit/>
          </a:bodyPr>
          <a:lstStyle/>
          <a:p>
            <a:pPr algn="r"/>
            <a:r>
              <a:rPr lang="en-US" sz="900" dirty="0">
                <a:solidFill>
                  <a:schemeClr val="bg1"/>
                </a:solidFill>
                <a:latin typeface="Quicksand" pitchFamily="2" charset="77"/>
              </a:rPr>
              <a:t>© Crown Copyright: Royal Commission on the Ancient and Historical Monuments of Wales</a:t>
            </a:r>
          </a:p>
        </p:txBody>
      </p:sp>
    </p:spTree>
    <p:extLst>
      <p:ext uri="{BB962C8B-B14F-4D97-AF65-F5344CB8AC3E}">
        <p14:creationId xmlns:p14="http://schemas.microsoft.com/office/powerpoint/2010/main" val="278889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7EF2DBAC-E706-1640-AE80-46D2E75A81B5}"/>
              </a:ext>
            </a:extLst>
          </p:cNvPr>
          <p:cNvPicPr>
            <a:picLocks noChangeAspect="1"/>
          </p:cNvPicPr>
          <p:nvPr/>
        </p:nvPicPr>
        <p:blipFill>
          <a:blip r:embed="rId3"/>
          <a:stretch>
            <a:fillRect/>
          </a:stretch>
        </p:blipFill>
        <p:spPr>
          <a:xfrm>
            <a:off x="3839071" y="2372118"/>
            <a:ext cx="9039323" cy="4485882"/>
          </a:xfrm>
          <a:prstGeom prst="rect">
            <a:avLst/>
          </a:prstGeom>
        </p:spPr>
      </p:pic>
      <p:sp>
        <p:nvSpPr>
          <p:cNvPr id="9" name="TextBox 8">
            <a:extLst>
              <a:ext uri="{FF2B5EF4-FFF2-40B4-BE49-F238E27FC236}">
                <a16:creationId xmlns:a16="http://schemas.microsoft.com/office/drawing/2014/main" id="{DA35A4D3-201C-BC42-AD80-5F413BDA1991}"/>
              </a:ext>
            </a:extLst>
          </p:cNvPr>
          <p:cNvSpPr txBox="1"/>
          <p:nvPr/>
        </p:nvSpPr>
        <p:spPr>
          <a:xfrm>
            <a:off x="591406" y="342320"/>
            <a:ext cx="11143629" cy="707886"/>
          </a:xfrm>
          <a:prstGeom prst="rect">
            <a:avLst/>
          </a:prstGeom>
          <a:noFill/>
        </p:spPr>
        <p:txBody>
          <a:bodyPr wrap="square" rtlCol="0">
            <a:spAutoFit/>
          </a:bodyPr>
          <a:lstStyle/>
          <a:p>
            <a:r>
              <a:rPr lang="en-GB" sz="4000" b="1" dirty="0">
                <a:solidFill>
                  <a:srgbClr val="4E6A84"/>
                </a:solidFill>
                <a:latin typeface="Fredoka One" panose="02000000000000000000" pitchFamily="2" charset="77"/>
              </a:rPr>
              <a:t>Surveyor’s Task</a:t>
            </a:r>
            <a:endParaRPr lang="en-US" sz="4000" dirty="0">
              <a:solidFill>
                <a:srgbClr val="4E6A84"/>
              </a:solidFill>
              <a:latin typeface="Fredoka One" panose="02000000000000000000" pitchFamily="2" charset="77"/>
            </a:endParaRPr>
          </a:p>
        </p:txBody>
      </p:sp>
      <p:sp>
        <p:nvSpPr>
          <p:cNvPr id="16" name="TextBox 15">
            <a:extLst>
              <a:ext uri="{FF2B5EF4-FFF2-40B4-BE49-F238E27FC236}">
                <a16:creationId xmlns:a16="http://schemas.microsoft.com/office/drawing/2014/main" id="{FCEB82C2-FF10-7049-AB0D-AE58E94D7174}"/>
              </a:ext>
            </a:extLst>
          </p:cNvPr>
          <p:cNvSpPr txBox="1"/>
          <p:nvPr/>
        </p:nvSpPr>
        <p:spPr>
          <a:xfrm>
            <a:off x="591407" y="1222466"/>
            <a:ext cx="5984322" cy="1938992"/>
          </a:xfrm>
          <a:prstGeom prst="rect">
            <a:avLst/>
          </a:prstGeom>
          <a:noFill/>
        </p:spPr>
        <p:txBody>
          <a:bodyPr wrap="square" rtlCol="0">
            <a:spAutoFit/>
          </a:bodyPr>
          <a:lstStyle/>
          <a:p>
            <a:r>
              <a:rPr lang="en-GB" sz="2400" dirty="0">
                <a:solidFill>
                  <a:srgbClr val="4E6A84"/>
                </a:solidFill>
                <a:latin typeface="Quicksand" pitchFamily="2" charset="77"/>
              </a:rPr>
              <a:t>You are a going to be a surveyor, planning the route of the canal </a:t>
            </a:r>
            <a:r>
              <a:rPr lang="en-GB" sz="2400" b="1" dirty="0">
                <a:solidFill>
                  <a:srgbClr val="4E6A84"/>
                </a:solidFill>
                <a:latin typeface="Quicksand" pitchFamily="2" charset="77"/>
              </a:rPr>
              <a:t>between </a:t>
            </a:r>
            <a:r>
              <a:rPr lang="en-GB" sz="2400" b="1">
                <a:solidFill>
                  <a:srgbClr val="4E6A84"/>
                </a:solidFill>
                <a:latin typeface="Quicksand" pitchFamily="2" charset="77"/>
              </a:rPr>
              <a:t>Chirk and </a:t>
            </a:r>
            <a:r>
              <a:rPr lang="en-GB" sz="2400" b="1" dirty="0" err="1">
                <a:solidFill>
                  <a:srgbClr val="4E6A84"/>
                </a:solidFill>
                <a:latin typeface="Quicksand" pitchFamily="2" charset="77"/>
              </a:rPr>
              <a:t>Llantysilio</a:t>
            </a:r>
            <a:r>
              <a:rPr lang="en-GB" sz="2400" dirty="0">
                <a:solidFill>
                  <a:srgbClr val="4E6A84"/>
                </a:solidFill>
                <a:latin typeface="Quicksand" pitchFamily="2" charset="77"/>
              </a:rPr>
              <a:t>.</a:t>
            </a:r>
          </a:p>
          <a:p>
            <a:endParaRPr lang="en-GB" sz="2400" dirty="0">
              <a:solidFill>
                <a:srgbClr val="4E6A84"/>
              </a:solidFill>
              <a:latin typeface="Quicksand" pitchFamily="2" charset="77"/>
            </a:endParaRPr>
          </a:p>
          <a:p>
            <a:endParaRPr lang="en-GB" sz="2400" dirty="0">
              <a:solidFill>
                <a:srgbClr val="4E6A84"/>
              </a:solidFill>
              <a:latin typeface="Quicksand" pitchFamily="2" charset="77"/>
            </a:endParaRPr>
          </a:p>
        </p:txBody>
      </p:sp>
      <p:sp>
        <p:nvSpPr>
          <p:cNvPr id="7" name="tab">
            <a:hlinkClick r:id="" action="ppaction://hlinkshowjump?jump=nextslide"/>
            <a:extLst>
              <a:ext uri="{FF2B5EF4-FFF2-40B4-BE49-F238E27FC236}">
                <a16:creationId xmlns:a16="http://schemas.microsoft.com/office/drawing/2014/main" id="{3DFAF9D6-3DC4-614E-BF35-013D43600A7F}"/>
              </a:ext>
            </a:extLst>
          </p:cNvPr>
          <p:cNvSpPr/>
          <p:nvPr/>
        </p:nvSpPr>
        <p:spPr>
          <a:xfrm>
            <a:off x="591407" y="4713869"/>
            <a:ext cx="5266254" cy="921665"/>
          </a:xfrm>
          <a:prstGeom prst="roundRect">
            <a:avLst>
              <a:gd name="adj" fmla="val 3375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4E6A84"/>
                </a:solidFill>
                <a:latin typeface="Quicksand" pitchFamily="2" charset="77"/>
              </a:rPr>
              <a:t>You will do this using </a:t>
            </a:r>
            <a:r>
              <a:rPr lang="en-GB" sz="2400" b="1" dirty="0">
                <a:solidFill>
                  <a:srgbClr val="4E6A84"/>
                </a:solidFill>
                <a:latin typeface="Quicksand" pitchFamily="2" charset="77"/>
              </a:rPr>
              <a:t>online maps</a:t>
            </a:r>
            <a:r>
              <a:rPr lang="en-GB" sz="2400" dirty="0">
                <a:solidFill>
                  <a:srgbClr val="4E6A84"/>
                </a:solidFill>
                <a:latin typeface="Quicksand" pitchFamily="2" charset="77"/>
              </a:rPr>
              <a:t>.</a:t>
            </a:r>
            <a:endParaRPr lang="en-GB" sz="4000" b="1" dirty="0">
              <a:solidFill>
                <a:srgbClr val="4E6A84"/>
              </a:solidFill>
              <a:latin typeface="Quicksand" pitchFamily="2" charset="77"/>
            </a:endParaRPr>
          </a:p>
        </p:txBody>
      </p:sp>
      <p:pic>
        <p:nvPicPr>
          <p:cNvPr id="3" name="Graphic 2">
            <a:extLst>
              <a:ext uri="{FF2B5EF4-FFF2-40B4-BE49-F238E27FC236}">
                <a16:creationId xmlns:a16="http://schemas.microsoft.com/office/drawing/2014/main" id="{08F3CC46-AB38-9843-B3AC-FBD520F44B2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163220" y="0"/>
            <a:ext cx="5765800" cy="4000499"/>
          </a:xfrm>
          <a:prstGeom prst="rect">
            <a:avLst/>
          </a:prstGeom>
        </p:spPr>
      </p:pic>
      <p:sp>
        <p:nvSpPr>
          <p:cNvPr id="8" name="Rectangle 7">
            <a:extLst>
              <a:ext uri="{FF2B5EF4-FFF2-40B4-BE49-F238E27FC236}">
                <a16:creationId xmlns:a16="http://schemas.microsoft.com/office/drawing/2014/main" id="{9A767898-C837-674C-BD2F-256C00998763}"/>
              </a:ext>
            </a:extLst>
          </p:cNvPr>
          <p:cNvSpPr/>
          <p:nvPr/>
        </p:nvSpPr>
        <p:spPr>
          <a:xfrm>
            <a:off x="591406" y="2695515"/>
            <a:ext cx="3678086" cy="1569660"/>
          </a:xfrm>
          <a:prstGeom prst="rect">
            <a:avLst/>
          </a:prstGeom>
        </p:spPr>
        <p:txBody>
          <a:bodyPr wrap="square">
            <a:spAutoFit/>
          </a:bodyPr>
          <a:lstStyle/>
          <a:p>
            <a:r>
              <a:rPr lang="en-GB" sz="2400" dirty="0">
                <a:solidFill>
                  <a:srgbClr val="4E6A84"/>
                </a:solidFill>
                <a:latin typeface="Quicksand" pitchFamily="2" charset="77"/>
              </a:rPr>
              <a:t>You will need to investigate the landscape to find the best route for the canal. </a:t>
            </a:r>
          </a:p>
        </p:txBody>
      </p:sp>
    </p:spTree>
    <p:extLst>
      <p:ext uri="{BB962C8B-B14F-4D97-AF65-F5344CB8AC3E}">
        <p14:creationId xmlns:p14="http://schemas.microsoft.com/office/powerpoint/2010/main" val="20520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2" presetClass="entr" presetSubtype="4" fill="hold" grpId="1"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par>
                          <p:cTn id="13" fill="hold">
                            <p:stCondLst>
                              <p:cond delay="2500"/>
                            </p:stCondLst>
                            <p:childTnLst>
                              <p:par>
                                <p:cTn id="14" presetID="2" presetClass="entr" presetSubtype="4" fill="hold" nodeType="afterEffect">
                                  <p:stCondLst>
                                    <p:cond delay="100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8C215E0B-CE52-CA41-B574-CBC4BD74EC3F}"/>
              </a:ext>
            </a:extLst>
          </p:cNvPr>
          <p:cNvPicPr>
            <a:picLocks noChangeAspect="1"/>
          </p:cNvPicPr>
          <p:nvPr/>
        </p:nvPicPr>
        <p:blipFill>
          <a:blip r:embed="rId3"/>
          <a:stretch>
            <a:fillRect/>
          </a:stretch>
        </p:blipFill>
        <p:spPr>
          <a:xfrm>
            <a:off x="-1" y="3548226"/>
            <a:ext cx="12192001" cy="3309774"/>
          </a:xfrm>
          <a:prstGeom prst="rect">
            <a:avLst/>
          </a:prstGeom>
        </p:spPr>
      </p:pic>
      <p:pic>
        <p:nvPicPr>
          <p:cNvPr id="3" name="Graphic 2">
            <a:extLst>
              <a:ext uri="{FF2B5EF4-FFF2-40B4-BE49-F238E27FC236}">
                <a16:creationId xmlns:a16="http://schemas.microsoft.com/office/drawing/2014/main" id="{C2C98C9C-3FAE-DB4A-8774-7291188283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23318" y="1222465"/>
            <a:ext cx="5919632" cy="4540760"/>
          </a:xfrm>
          <a:prstGeom prst="rect">
            <a:avLst/>
          </a:prstGeom>
        </p:spPr>
      </p:pic>
      <p:sp>
        <p:nvSpPr>
          <p:cNvPr id="12" name="TextBox 11">
            <a:extLst>
              <a:ext uri="{FF2B5EF4-FFF2-40B4-BE49-F238E27FC236}">
                <a16:creationId xmlns:a16="http://schemas.microsoft.com/office/drawing/2014/main" id="{052DA6D3-58CC-C745-A187-BB40B86A6A0D}"/>
              </a:ext>
            </a:extLst>
          </p:cNvPr>
          <p:cNvSpPr txBox="1"/>
          <p:nvPr/>
        </p:nvSpPr>
        <p:spPr>
          <a:xfrm>
            <a:off x="591408" y="1222465"/>
            <a:ext cx="5301392" cy="3847207"/>
          </a:xfrm>
          <a:prstGeom prst="rect">
            <a:avLst/>
          </a:prstGeom>
          <a:noFill/>
        </p:spPr>
        <p:txBody>
          <a:bodyPr wrap="square" rtlCol="0">
            <a:spAutoFit/>
          </a:bodyPr>
          <a:lstStyle/>
          <a:p>
            <a:r>
              <a:rPr lang="en-GB" sz="2400" dirty="0">
                <a:solidFill>
                  <a:srgbClr val="4E6A84"/>
                </a:solidFill>
                <a:latin typeface="Quicksand" pitchFamily="2" charset="77"/>
              </a:rPr>
              <a:t>First you need to find the </a:t>
            </a:r>
            <a:r>
              <a:rPr lang="en-GB" sz="2400" b="1" dirty="0">
                <a:solidFill>
                  <a:srgbClr val="4E6A84"/>
                </a:solidFill>
                <a:latin typeface="Quicksand" pitchFamily="2" charset="77"/>
              </a:rPr>
              <a:t>start and end points </a:t>
            </a:r>
            <a:r>
              <a:rPr lang="en-GB" sz="2400" dirty="0">
                <a:solidFill>
                  <a:srgbClr val="4E6A84"/>
                </a:solidFill>
                <a:latin typeface="Quicksand" pitchFamily="2" charset="77"/>
              </a:rPr>
              <a:t>for the canal. </a:t>
            </a:r>
            <a:br>
              <a:rPr lang="en-GB" sz="2400" dirty="0">
                <a:solidFill>
                  <a:srgbClr val="4E6A84"/>
                </a:solidFill>
                <a:latin typeface="Quicksand" pitchFamily="2" charset="77"/>
              </a:rPr>
            </a:br>
            <a:r>
              <a:rPr lang="en-GB" sz="2400" dirty="0">
                <a:solidFill>
                  <a:srgbClr val="4E6A84"/>
                </a:solidFill>
                <a:latin typeface="Quicksand" pitchFamily="2" charset="77"/>
              </a:rPr>
              <a:t>The Llangollen Canal starts at Chirk and ends at the Horseshoe Falls at </a:t>
            </a:r>
            <a:r>
              <a:rPr lang="en-GB" sz="2400" dirty="0" err="1">
                <a:solidFill>
                  <a:srgbClr val="4E6A84"/>
                </a:solidFill>
                <a:latin typeface="Quicksand" pitchFamily="2" charset="77"/>
              </a:rPr>
              <a:t>Llantysilio</a:t>
            </a:r>
            <a:r>
              <a:rPr lang="en-GB" sz="2400" dirty="0">
                <a:solidFill>
                  <a:srgbClr val="4E6A84"/>
                </a:solidFill>
                <a:latin typeface="Quicksand" pitchFamily="2" charset="77"/>
              </a:rPr>
              <a:t>. </a:t>
            </a:r>
          </a:p>
          <a:p>
            <a:endParaRPr lang="en-GB" sz="1200" dirty="0">
              <a:solidFill>
                <a:srgbClr val="4E6A84"/>
              </a:solidFill>
              <a:latin typeface="Quicksand" pitchFamily="2" charset="77"/>
            </a:endParaRPr>
          </a:p>
          <a:p>
            <a:r>
              <a:rPr lang="en-GB" sz="2400" dirty="0">
                <a:solidFill>
                  <a:srgbClr val="4E6A84"/>
                </a:solidFill>
                <a:latin typeface="Quicksand" pitchFamily="2" charset="77"/>
              </a:rPr>
              <a:t>Use the online mapping </a:t>
            </a:r>
            <a:r>
              <a:rPr lang="en-GB" sz="2400" dirty="0">
                <a:solidFill>
                  <a:srgbClr val="4E6A84"/>
                </a:solidFill>
                <a:latin typeface="Quicksand" pitchFamily="2" charset="77"/>
                <a:hlinkClick r:id="rId6"/>
              </a:rPr>
              <a:t>freemaptools.com</a:t>
            </a:r>
            <a:r>
              <a:rPr lang="en-GB" sz="2400" dirty="0">
                <a:solidFill>
                  <a:srgbClr val="4E6A84"/>
                </a:solidFill>
                <a:latin typeface="Quicksand" pitchFamily="2" charset="77"/>
              </a:rPr>
              <a:t> to find </a:t>
            </a:r>
            <a:r>
              <a:rPr lang="en-GB" sz="2400" b="1" dirty="0">
                <a:solidFill>
                  <a:srgbClr val="4E6A84"/>
                </a:solidFill>
                <a:latin typeface="Quicksand" pitchFamily="2" charset="77"/>
              </a:rPr>
              <a:t>Chirk</a:t>
            </a:r>
            <a:r>
              <a:rPr lang="en-GB" sz="2400" dirty="0">
                <a:solidFill>
                  <a:srgbClr val="4E6A84"/>
                </a:solidFill>
                <a:latin typeface="Quicksand" pitchFamily="2" charset="77"/>
              </a:rPr>
              <a:t> and </a:t>
            </a:r>
            <a:r>
              <a:rPr lang="en-GB" sz="2400" b="1" dirty="0" err="1">
                <a:solidFill>
                  <a:srgbClr val="4E6A84"/>
                </a:solidFill>
                <a:latin typeface="Quicksand" pitchFamily="2" charset="77"/>
              </a:rPr>
              <a:t>Llantysilio</a:t>
            </a:r>
            <a:r>
              <a:rPr lang="en-GB" sz="2400" dirty="0">
                <a:solidFill>
                  <a:srgbClr val="4E6A84"/>
                </a:solidFill>
                <a:latin typeface="Quicksand" pitchFamily="2" charset="77"/>
              </a:rPr>
              <a:t>. </a:t>
            </a:r>
            <a:endParaRPr lang="en-GB" sz="2400" b="1" dirty="0">
              <a:solidFill>
                <a:srgbClr val="4E6A84"/>
              </a:solidFill>
              <a:latin typeface="Quicksand" pitchFamily="2" charset="77"/>
            </a:endParaRPr>
          </a:p>
          <a:p>
            <a:endParaRPr lang="en-GB" sz="4000" b="1" dirty="0">
              <a:solidFill>
                <a:srgbClr val="4E6A84"/>
              </a:solidFill>
              <a:latin typeface="Quicksand" pitchFamily="2" charset="77"/>
            </a:endParaRPr>
          </a:p>
        </p:txBody>
      </p:sp>
      <p:pic>
        <p:nvPicPr>
          <p:cNvPr id="6" name="Picture 5">
            <a:extLst>
              <a:ext uri="{FF2B5EF4-FFF2-40B4-BE49-F238E27FC236}">
                <a16:creationId xmlns:a16="http://schemas.microsoft.com/office/drawing/2014/main" id="{61681E13-6784-374F-95C2-6D22F342C5CE}"/>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802738" y="1610078"/>
            <a:ext cx="4342910" cy="2571003"/>
          </a:xfrm>
          <a:prstGeom prst="rect">
            <a:avLst/>
          </a:prstGeom>
        </p:spPr>
      </p:pic>
      <p:sp>
        <p:nvSpPr>
          <p:cNvPr id="10" name="TextBox 9">
            <a:extLst>
              <a:ext uri="{FF2B5EF4-FFF2-40B4-BE49-F238E27FC236}">
                <a16:creationId xmlns:a16="http://schemas.microsoft.com/office/drawing/2014/main" id="{F1FC9708-CA50-7B4E-9832-7E6405E05045}"/>
              </a:ext>
            </a:extLst>
          </p:cNvPr>
          <p:cNvSpPr txBox="1"/>
          <p:nvPr/>
        </p:nvSpPr>
        <p:spPr>
          <a:xfrm>
            <a:off x="591406" y="342320"/>
            <a:ext cx="11143629" cy="707886"/>
          </a:xfrm>
          <a:prstGeom prst="rect">
            <a:avLst/>
          </a:prstGeom>
          <a:noFill/>
        </p:spPr>
        <p:txBody>
          <a:bodyPr wrap="square" rtlCol="0">
            <a:spAutoFit/>
          </a:bodyPr>
          <a:lstStyle/>
          <a:p>
            <a:r>
              <a:rPr lang="en-GB" sz="4000" b="1" dirty="0">
                <a:solidFill>
                  <a:srgbClr val="4E6A84"/>
                </a:solidFill>
                <a:latin typeface="Fredoka One" panose="02000000000000000000" pitchFamily="2" charset="77"/>
              </a:rPr>
              <a:t>Investigation and Reconnaissance</a:t>
            </a:r>
            <a:endParaRPr lang="en-US" sz="4000" dirty="0">
              <a:solidFill>
                <a:srgbClr val="4E6A84"/>
              </a:solidFill>
              <a:latin typeface="Fredoka One" panose="02000000000000000000" pitchFamily="2" charset="77"/>
            </a:endParaRPr>
          </a:p>
        </p:txBody>
      </p:sp>
      <p:sp>
        <p:nvSpPr>
          <p:cNvPr id="2" name="TextBox 1">
            <a:extLst>
              <a:ext uri="{FF2B5EF4-FFF2-40B4-BE49-F238E27FC236}">
                <a16:creationId xmlns:a16="http://schemas.microsoft.com/office/drawing/2014/main" id="{93D842CC-7296-764C-B067-E94B255EAAF5}"/>
              </a:ext>
            </a:extLst>
          </p:cNvPr>
          <p:cNvSpPr txBox="1"/>
          <p:nvPr/>
        </p:nvSpPr>
        <p:spPr>
          <a:xfrm>
            <a:off x="601304" y="5289064"/>
            <a:ext cx="7984067" cy="861774"/>
          </a:xfrm>
          <a:prstGeom prst="rect">
            <a:avLst/>
          </a:prstGeom>
          <a:noFill/>
        </p:spPr>
        <p:txBody>
          <a:bodyPr wrap="square" rtlCol="0">
            <a:spAutoFit/>
          </a:bodyPr>
          <a:lstStyle/>
          <a:p>
            <a:r>
              <a:rPr lang="en-GB" sz="3000" dirty="0">
                <a:solidFill>
                  <a:srgbClr val="4E6A84"/>
                </a:solidFill>
                <a:latin typeface="Quicksand" pitchFamily="2" charset="77"/>
              </a:rPr>
              <a:t>Click on the </a:t>
            </a:r>
            <a:r>
              <a:rPr lang="en-GB" sz="3000" b="1" dirty="0">
                <a:solidFill>
                  <a:srgbClr val="FFD966"/>
                </a:solidFill>
                <a:latin typeface="Quicksand" pitchFamily="2" charset="77"/>
              </a:rPr>
              <a:t>Measure Distance </a:t>
            </a:r>
            <a:r>
              <a:rPr lang="en-GB" sz="3000" dirty="0">
                <a:solidFill>
                  <a:srgbClr val="4E6A84"/>
                </a:solidFill>
                <a:latin typeface="Quicksand" pitchFamily="2" charset="77"/>
              </a:rPr>
              <a:t>tool.</a:t>
            </a:r>
          </a:p>
          <a:p>
            <a:endParaRPr lang="en-US" dirty="0"/>
          </a:p>
        </p:txBody>
      </p:sp>
      <p:cxnSp>
        <p:nvCxnSpPr>
          <p:cNvPr id="13" name="Straight Arrow Connector 12">
            <a:extLst>
              <a:ext uri="{FF2B5EF4-FFF2-40B4-BE49-F238E27FC236}">
                <a16:creationId xmlns:a16="http://schemas.microsoft.com/office/drawing/2014/main" id="{FFA225D8-96C8-1C4C-84AE-84F8559B409D}"/>
              </a:ext>
            </a:extLst>
          </p:cNvPr>
          <p:cNvCxnSpPr>
            <a:cxnSpLocks/>
          </p:cNvCxnSpPr>
          <p:nvPr/>
        </p:nvCxnSpPr>
        <p:spPr>
          <a:xfrm flipV="1">
            <a:off x="7210658" y="3674533"/>
            <a:ext cx="2356675" cy="1770639"/>
          </a:xfrm>
          <a:prstGeom prst="straightConnector1">
            <a:avLst/>
          </a:prstGeom>
          <a:ln w="95250">
            <a:solidFill>
              <a:srgbClr val="FFD9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20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8C215E0B-CE52-CA41-B574-CBC4BD74EC3F}"/>
              </a:ext>
            </a:extLst>
          </p:cNvPr>
          <p:cNvPicPr>
            <a:picLocks noChangeAspect="1"/>
          </p:cNvPicPr>
          <p:nvPr/>
        </p:nvPicPr>
        <p:blipFill>
          <a:blip r:embed="rId3"/>
          <a:stretch>
            <a:fillRect/>
          </a:stretch>
        </p:blipFill>
        <p:spPr>
          <a:xfrm>
            <a:off x="-1" y="3548226"/>
            <a:ext cx="12192001" cy="3309774"/>
          </a:xfrm>
          <a:prstGeom prst="rect">
            <a:avLst/>
          </a:prstGeom>
        </p:spPr>
      </p:pic>
      <p:sp>
        <p:nvSpPr>
          <p:cNvPr id="10" name="TextBox 9">
            <a:extLst>
              <a:ext uri="{FF2B5EF4-FFF2-40B4-BE49-F238E27FC236}">
                <a16:creationId xmlns:a16="http://schemas.microsoft.com/office/drawing/2014/main" id="{F1FC9708-CA50-7B4E-9832-7E6405E05045}"/>
              </a:ext>
            </a:extLst>
          </p:cNvPr>
          <p:cNvSpPr txBox="1"/>
          <p:nvPr/>
        </p:nvSpPr>
        <p:spPr>
          <a:xfrm>
            <a:off x="591406" y="342320"/>
            <a:ext cx="11143629" cy="707886"/>
          </a:xfrm>
          <a:prstGeom prst="rect">
            <a:avLst/>
          </a:prstGeom>
          <a:noFill/>
        </p:spPr>
        <p:txBody>
          <a:bodyPr wrap="square" rtlCol="0">
            <a:spAutoFit/>
          </a:bodyPr>
          <a:lstStyle/>
          <a:p>
            <a:r>
              <a:rPr lang="en-GB" sz="4000" b="1" dirty="0">
                <a:solidFill>
                  <a:srgbClr val="4E6A84"/>
                </a:solidFill>
                <a:latin typeface="Fredoka One" panose="02000000000000000000" pitchFamily="2" charset="77"/>
              </a:rPr>
              <a:t>Investigation and Reconnaissance</a:t>
            </a:r>
            <a:endParaRPr lang="en-US" sz="4000" dirty="0">
              <a:solidFill>
                <a:srgbClr val="4E6A84"/>
              </a:solidFill>
              <a:latin typeface="Fredoka One" panose="02000000000000000000" pitchFamily="2" charset="77"/>
            </a:endParaRPr>
          </a:p>
        </p:txBody>
      </p:sp>
      <p:pic>
        <p:nvPicPr>
          <p:cNvPr id="9" name="Picture 8">
            <a:extLst>
              <a:ext uri="{FF2B5EF4-FFF2-40B4-BE49-F238E27FC236}">
                <a16:creationId xmlns:a16="http://schemas.microsoft.com/office/drawing/2014/main" id="{64A9724F-25BE-1C45-BFD7-C0DA9803B290}"/>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5399" y="1879300"/>
            <a:ext cx="3955556" cy="2038117"/>
          </a:xfrm>
          <a:prstGeom prst="rect">
            <a:avLst/>
          </a:prstGeom>
          <a:noFill/>
          <a:ln>
            <a:noFill/>
          </a:ln>
        </p:spPr>
      </p:pic>
      <p:pic>
        <p:nvPicPr>
          <p:cNvPr id="11" name="Picture 10">
            <a:extLst>
              <a:ext uri="{FF2B5EF4-FFF2-40B4-BE49-F238E27FC236}">
                <a16:creationId xmlns:a16="http://schemas.microsoft.com/office/drawing/2014/main" id="{5B4BA87F-4A40-E649-8A37-6C4CEEBEB3C5}"/>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5399" y="4065085"/>
            <a:ext cx="3955556" cy="2078432"/>
          </a:xfrm>
          <a:prstGeom prst="rect">
            <a:avLst/>
          </a:prstGeom>
          <a:noFill/>
          <a:ln>
            <a:noFill/>
          </a:ln>
        </p:spPr>
      </p:pic>
      <p:pic>
        <p:nvPicPr>
          <p:cNvPr id="6" name="Picture 5">
            <a:extLst>
              <a:ext uri="{FF2B5EF4-FFF2-40B4-BE49-F238E27FC236}">
                <a16:creationId xmlns:a16="http://schemas.microsoft.com/office/drawing/2014/main" id="{414F76CA-A8CC-2045-9D9A-206DFF9741E9}"/>
              </a:ext>
            </a:extLst>
          </p:cNvPr>
          <p:cNvPicPr/>
          <p:nvPr/>
        </p:nvPicPr>
        <p:blipFill rotWithShape="1">
          <a:blip r:embed="rId6" cstate="print">
            <a:extLst>
              <a:ext uri="{28A0092B-C50C-407E-A947-70E740481C1C}">
                <a14:useLocalDpi xmlns:a14="http://schemas.microsoft.com/office/drawing/2010/main"/>
              </a:ext>
            </a:extLst>
          </a:blip>
          <a:srcRect/>
          <a:stretch/>
        </p:blipFill>
        <p:spPr bwMode="auto">
          <a:xfrm>
            <a:off x="4711148" y="2914301"/>
            <a:ext cx="7202006" cy="3229215"/>
          </a:xfrm>
          <a:prstGeom prst="rect">
            <a:avLst/>
          </a:prstGeom>
          <a:noFill/>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F0E37FA5-3B63-7341-9E77-E3B2F3CEE029}"/>
              </a:ext>
            </a:extLst>
          </p:cNvPr>
          <p:cNvSpPr txBox="1"/>
          <p:nvPr/>
        </p:nvSpPr>
        <p:spPr>
          <a:xfrm>
            <a:off x="591407" y="1222465"/>
            <a:ext cx="9224621" cy="461665"/>
          </a:xfrm>
          <a:prstGeom prst="rect">
            <a:avLst/>
          </a:prstGeom>
          <a:noFill/>
        </p:spPr>
        <p:txBody>
          <a:bodyPr wrap="square" rtlCol="0">
            <a:spAutoFit/>
          </a:bodyPr>
          <a:lstStyle/>
          <a:p>
            <a:r>
              <a:rPr lang="en-GB" sz="2400" dirty="0">
                <a:solidFill>
                  <a:srgbClr val="4E6A84"/>
                </a:solidFill>
                <a:latin typeface="Quicksand" pitchFamily="2" charset="77"/>
              </a:rPr>
              <a:t>Type the name of the towns into the search tool to find them. </a:t>
            </a:r>
            <a:endParaRPr lang="en-GB" sz="4000" b="1" dirty="0">
              <a:solidFill>
                <a:srgbClr val="4E6A84"/>
              </a:solidFill>
              <a:latin typeface="Quicksand" pitchFamily="2" charset="77"/>
            </a:endParaRPr>
          </a:p>
        </p:txBody>
      </p:sp>
      <p:sp>
        <p:nvSpPr>
          <p:cNvPr id="8" name="TextBox 7">
            <a:extLst>
              <a:ext uri="{FF2B5EF4-FFF2-40B4-BE49-F238E27FC236}">
                <a16:creationId xmlns:a16="http://schemas.microsoft.com/office/drawing/2014/main" id="{806B3C33-138D-0B45-911C-DFC9F8A47F04}"/>
              </a:ext>
            </a:extLst>
          </p:cNvPr>
          <p:cNvSpPr txBox="1"/>
          <p:nvPr/>
        </p:nvSpPr>
        <p:spPr>
          <a:xfrm>
            <a:off x="4620774" y="1842733"/>
            <a:ext cx="7292380" cy="923330"/>
          </a:xfrm>
          <a:prstGeom prst="rect">
            <a:avLst/>
          </a:prstGeom>
          <a:noFill/>
        </p:spPr>
        <p:txBody>
          <a:bodyPr wrap="square" rtlCol="0">
            <a:spAutoFit/>
          </a:bodyPr>
          <a:lstStyle/>
          <a:p>
            <a:r>
              <a:rPr lang="en-GB" b="1" dirty="0">
                <a:solidFill>
                  <a:srgbClr val="4E6A84"/>
                </a:solidFill>
                <a:latin typeface="Quicksand" pitchFamily="2" charset="77"/>
              </a:rPr>
              <a:t>Click on Chirk and then </a:t>
            </a:r>
            <a:r>
              <a:rPr lang="en-GB" b="1" dirty="0" err="1">
                <a:solidFill>
                  <a:srgbClr val="4E6A84"/>
                </a:solidFill>
                <a:latin typeface="Quicksand" pitchFamily="2" charset="77"/>
              </a:rPr>
              <a:t>Llantysilio</a:t>
            </a:r>
            <a:r>
              <a:rPr lang="en-GB" dirty="0">
                <a:solidFill>
                  <a:srgbClr val="4E6A84"/>
                </a:solidFill>
                <a:latin typeface="Quicksand" pitchFamily="2" charset="77"/>
              </a:rPr>
              <a:t>, the tool will draw a straight line to measure the distance between them. (For </a:t>
            </a:r>
            <a:r>
              <a:rPr lang="en-GB" dirty="0" err="1">
                <a:solidFill>
                  <a:srgbClr val="4E6A84"/>
                </a:solidFill>
                <a:latin typeface="Quicksand" pitchFamily="2" charset="77"/>
              </a:rPr>
              <a:t>Llantysilio</a:t>
            </a:r>
            <a:r>
              <a:rPr lang="en-GB" dirty="0">
                <a:solidFill>
                  <a:srgbClr val="4E6A84"/>
                </a:solidFill>
                <a:latin typeface="Quicksand" pitchFamily="2" charset="77"/>
              </a:rPr>
              <a:t> you will have to zoom in to Berwyn and the Horseshoe Falls). </a:t>
            </a:r>
          </a:p>
        </p:txBody>
      </p:sp>
      <p:sp>
        <p:nvSpPr>
          <p:cNvPr id="13" name="TextBox 12">
            <a:extLst>
              <a:ext uri="{FF2B5EF4-FFF2-40B4-BE49-F238E27FC236}">
                <a16:creationId xmlns:a16="http://schemas.microsoft.com/office/drawing/2014/main" id="{C6DB12BE-FDB9-D044-9EA8-387C9983D532}"/>
              </a:ext>
            </a:extLst>
          </p:cNvPr>
          <p:cNvSpPr txBox="1"/>
          <p:nvPr/>
        </p:nvSpPr>
        <p:spPr>
          <a:xfrm>
            <a:off x="4620774" y="6291754"/>
            <a:ext cx="7292380" cy="369332"/>
          </a:xfrm>
          <a:prstGeom prst="rect">
            <a:avLst/>
          </a:prstGeom>
          <a:noFill/>
        </p:spPr>
        <p:txBody>
          <a:bodyPr wrap="square" rtlCol="0">
            <a:spAutoFit/>
          </a:bodyPr>
          <a:lstStyle/>
          <a:p>
            <a:r>
              <a:rPr lang="en-GB" b="1" dirty="0">
                <a:solidFill>
                  <a:srgbClr val="4E6A84"/>
                </a:solidFill>
                <a:latin typeface="Quicksand" pitchFamily="2" charset="77"/>
              </a:rPr>
              <a:t>You can make the map full screen using the        icon on the left. </a:t>
            </a:r>
            <a:endParaRPr lang="en-GB" dirty="0">
              <a:solidFill>
                <a:srgbClr val="4E6A84"/>
              </a:solidFill>
              <a:latin typeface="Quicksand" pitchFamily="2" charset="77"/>
            </a:endParaRPr>
          </a:p>
        </p:txBody>
      </p:sp>
      <p:pic>
        <p:nvPicPr>
          <p:cNvPr id="15" name="Picture 14">
            <a:extLst>
              <a:ext uri="{FF2B5EF4-FFF2-40B4-BE49-F238E27FC236}">
                <a16:creationId xmlns:a16="http://schemas.microsoft.com/office/drawing/2014/main" id="{75C87E50-D511-4541-A57A-02845DBA5E79}"/>
              </a:ext>
            </a:extLst>
          </p:cNvPr>
          <p:cNvPicPr/>
          <p:nvPr/>
        </p:nvPicPr>
        <p:blipFill>
          <a:blip r:embed="rId7">
            <a:extLst>
              <a:ext uri="{28A0092B-C50C-407E-A947-70E740481C1C}">
                <a14:useLocalDpi xmlns:a14="http://schemas.microsoft.com/office/drawing/2010/main"/>
              </a:ext>
            </a:extLst>
          </a:blip>
          <a:srcRect/>
          <a:stretch>
            <a:fillRect/>
          </a:stretch>
        </p:blipFill>
        <p:spPr bwMode="auto">
          <a:xfrm>
            <a:off x="9629462" y="6329196"/>
            <a:ext cx="333375" cy="314325"/>
          </a:xfrm>
          <a:prstGeom prst="rect">
            <a:avLst/>
          </a:prstGeom>
          <a:noFill/>
          <a:ln>
            <a:noFill/>
          </a:ln>
        </p:spPr>
      </p:pic>
      <p:pic>
        <p:nvPicPr>
          <p:cNvPr id="16" name="Picture 15" descr="A picture containing logo&#10;&#10;Description automatically generated">
            <a:extLst>
              <a:ext uri="{FF2B5EF4-FFF2-40B4-BE49-F238E27FC236}">
                <a16:creationId xmlns:a16="http://schemas.microsoft.com/office/drawing/2014/main" id="{8509AC34-2C74-874A-AD67-71FE90270E2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046355" y="3746179"/>
            <a:ext cx="571015" cy="803352"/>
          </a:xfrm>
          <a:prstGeom prst="rect">
            <a:avLst/>
          </a:prstGeom>
        </p:spPr>
      </p:pic>
    </p:spTree>
    <p:extLst>
      <p:ext uri="{BB962C8B-B14F-4D97-AF65-F5344CB8AC3E}">
        <p14:creationId xmlns:p14="http://schemas.microsoft.com/office/powerpoint/2010/main" val="88627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6484</TotalTime>
  <Words>982</Words>
  <Application>Microsoft Macintosh PowerPoint</Application>
  <PresentationFormat>Widescreen</PresentationFormat>
  <Paragraphs>132</Paragraphs>
  <Slides>19</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 Light</vt:lpstr>
      <vt:lpstr>Fredoka One</vt:lpstr>
      <vt:lpstr>Quicksand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BUCKINGHAM Matt</dc:creator>
  <cp:lastModifiedBy>BUCKINGHAM Matt</cp:lastModifiedBy>
  <cp:revision>154</cp:revision>
  <dcterms:created xsi:type="dcterms:W3CDTF">2021-04-09T09:19:43Z</dcterms:created>
  <dcterms:modified xsi:type="dcterms:W3CDTF">2021-09-08T13:32:55Z</dcterms:modified>
</cp:coreProperties>
</file>