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1" r:id="rId14"/>
    <p:sldId id="272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Delius" panose="02000603000000000000" pitchFamily="2" charset="0"/>
      <p:regular r:id="rId24"/>
    </p:embeddedFont>
    <p:embeddedFont>
      <p:font typeface="Fredoka One" panose="02000000000000000000" pitchFamily="2" charset="77"/>
      <p:regular r:id="rId25"/>
    </p:embeddedFont>
    <p:embeddedFont>
      <p:font typeface="Quicksand" pitchFamily="2" charset="77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08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1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F550-6CCC-6D42-8C55-16A967EC6B42}" type="datetimeFigureOut">
              <a:rPr lang="en-US" smtClean="0"/>
              <a:t>8/6/21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D0B7-899F-5F4F-9C5B-B2EB92D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4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1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40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6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8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63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5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5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0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5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E843-8CC2-CC4F-8B30-1B57D83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9E2C1-7E0F-0545-B06C-C8D1AAB6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5891-1207-0149-AB2F-B433CDC3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1A014-4D67-5242-A30C-BE48B9A5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2268-13D6-6F40-AC51-5ABB43F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62CF-D45B-9141-B20E-4C176C3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0F889-84B9-B34F-A9DE-599A26AD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0DC8-44EC-E647-A33C-ED94514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2055-1679-514A-AFAB-494C0C5A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6BBB-621E-7146-9C17-C09BD6D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EC239-7AEA-D941-954C-B89A3BFE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C08AB-D41E-1140-93BF-DE8BE547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857C-F586-E94B-9C4E-05E9844A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C7182-D204-F84C-BBAB-83F96D7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006-6A51-A243-8B5D-572D3E26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ADD3-F3E5-A543-8132-0905460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AFF9-638D-3D43-B4BB-CA9A21CB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F06A-4538-BC4F-8EB9-8BFE7436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514E-9AD8-CB44-8EC6-0390B6DD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D8B0-78FC-ED4A-9D1C-8E421FD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B722-53B2-5A4D-A7FE-E5464CF8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2D9D-7503-F049-8B0C-EA9A69AA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860D-7905-D74E-B613-F77DE6EB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172-1552-E746-B533-20CC363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0920-12A4-D349-8329-D93511D8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9E9-14C6-4A4F-A0F8-155A175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1EC3-936B-A14F-B07E-670A572E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1331-D2EE-EB42-A255-67F3F6EC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E606-5536-594A-98F5-B8E1D0CE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8/6/21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028E-01B8-1644-BB97-1B97B3D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7062-9634-574A-9DD2-21E101B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A955-215A-0B41-BCEC-274011D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5751-666F-ED43-9B27-5CADAD76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C4E86-F47C-124F-9345-484B0A98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8D237-1D8E-4644-8357-E6208A06F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6BB6-B5AA-B148-9427-6ADE5BEC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BF301-6C4A-E540-9238-EC7FC6C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8/6/21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59486-E59F-7144-AB9F-A9430017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02D8-54C0-3044-A2F2-61B8AF49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EEB-1DC0-7D49-8639-1DED863D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8613E-120D-EA40-9D12-B9D6B3EB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8/6/21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A77B-3049-8041-A091-6515307A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B1FFF-0243-5142-8F33-A35ED74A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7DD-70A1-7F4D-B8FC-DF762B81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8/6/21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E9C60-CDD3-6D44-B2C7-BD6F3FDC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1A74-2F62-7A47-B900-F7D6FDF4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6FE-B4DB-CE43-904D-9254465A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DEC1-2FB5-234D-AA43-B5F3EF2A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1C37-ACE6-7948-99E6-D74FDB6CF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9E47-F9F6-5143-9C5D-91508CBD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8/6/21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CB3A-646A-8244-868D-23A35A53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E8DA-4D6C-B14B-B2D1-2F868B7B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6E6C-924A-1145-A69A-4246AD7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21A70-173E-654C-AFAD-93EEE974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2C597-4520-B049-A7D5-1C9F0E65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08F87-DE71-7342-8104-10AAE8F2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8/6/21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871ED-A3C1-024B-BF16-B9D3F308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7F34-786B-BC4F-BEAA-CE7FE79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EB7D3-6EF6-644B-A910-D8272C6D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7908-C676-4C49-9A97-6AC391DB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C515-4A98-5D4E-8399-67632AC3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27BB-4C9B-DF4D-AFC7-7222272056AA}" type="datetimeFigureOut">
              <a:rPr lang="en-US" smtClean="0"/>
              <a:t>8/6/21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B7C0-FAE0-304C-8E0D-9BB994874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3FB6-555A-F24F-94BB-E5DEBE89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pontcysyllte-aqueduct.co.uk/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0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2508422" y="342320"/>
            <a:ext cx="922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Datgelu Dyffryn Dyfrdwy 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0F9C89F-7ECF-534D-9248-0A05BBE1F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95" y="-264435"/>
            <a:ext cx="3291110" cy="2602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D554E0-70FD-FB44-B9D9-E41FF5F39ADB}"/>
              </a:ext>
            </a:extLst>
          </p:cNvPr>
          <p:cNvSpPr txBox="1"/>
          <p:nvPr/>
        </p:nvSpPr>
        <p:spPr>
          <a:xfrm>
            <a:off x="336411" y="6194433"/>
            <a:ext cx="1139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Quicksand" pitchFamily="2" charset="77"/>
              </a:rPr>
              <a:t>www.pontcysyllte-aqueduct.co.uk</a:t>
            </a:r>
            <a:endParaRPr lang="en-GB" dirty="0">
              <a:solidFill>
                <a:schemeClr val="bg1"/>
              </a:solidFill>
              <a:latin typeface="Quicksand" pitchFamily="2" charset="77"/>
            </a:endParaRPr>
          </a:p>
          <a:p>
            <a:pPr algn="r"/>
            <a:endParaRPr lang="en-GB" dirty="0"/>
          </a:p>
        </p:txBody>
      </p:sp>
      <p:pic>
        <p:nvPicPr>
          <p:cNvPr id="3" name="Picture 2" descr="A picture containing person, dressed&#10;&#10;Description automatically generated">
            <a:extLst>
              <a:ext uri="{FF2B5EF4-FFF2-40B4-BE49-F238E27FC236}">
                <a16:creationId xmlns:a16="http://schemas.microsoft.com/office/drawing/2014/main" id="{63A42043-48DE-D440-ADF9-38FFEFE2B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6191" y="1210661"/>
            <a:ext cx="4309128" cy="547259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204FAF0-23D1-7A49-9660-E4C9AE6E58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211725" y="971932"/>
            <a:ext cx="4998041" cy="5950049"/>
          </a:xfrm>
          <a:prstGeom prst="rect">
            <a:avLst/>
          </a:prstGeom>
        </p:spPr>
      </p:pic>
      <p:sp>
        <p:nvSpPr>
          <p:cNvPr id="12" name="Down Ribbon 11">
            <a:extLst>
              <a:ext uri="{FF2B5EF4-FFF2-40B4-BE49-F238E27FC236}">
                <a16:creationId xmlns:a16="http://schemas.microsoft.com/office/drawing/2014/main" id="{555BC2D9-8CC6-284E-9B0C-921190F1CC72}"/>
              </a:ext>
            </a:extLst>
          </p:cNvPr>
          <p:cNvSpPr/>
          <p:nvPr/>
        </p:nvSpPr>
        <p:spPr>
          <a:xfrm rot="21074507">
            <a:off x="2033276" y="4875904"/>
            <a:ext cx="3098490" cy="777164"/>
          </a:xfrm>
          <a:prstGeom prst="ribb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600" b="1" dirty="0">
                <a:solidFill>
                  <a:srgbClr val="4E6A84"/>
                </a:solidFill>
                <a:latin typeface="Quicksand" pitchFamily="2" charset="77"/>
              </a:rPr>
              <a:t>Merched </a:t>
            </a:r>
            <a:r>
              <a:rPr lang="en-GB" sz="1600" b="1" dirty="0">
                <a:solidFill>
                  <a:srgbClr val="4E6A84"/>
                </a:solidFill>
                <a:latin typeface="Quicksand" pitchFamily="2" charset="77"/>
              </a:rPr>
              <a:t>Llangollen </a:t>
            </a:r>
            <a:endParaRPr lang="en-US" sz="1600" b="1" dirty="0">
              <a:solidFill>
                <a:srgbClr val="4E6A84"/>
              </a:solidFill>
              <a:latin typeface="Quicks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040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6"/>
            <a:ext cx="12192001" cy="33097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6C0AE7-5372-794F-B5BD-7E8A007F2E09}"/>
              </a:ext>
            </a:extLst>
          </p:cNvPr>
          <p:cNvSpPr txBox="1"/>
          <p:nvPr/>
        </p:nvSpPr>
        <p:spPr>
          <a:xfrm>
            <a:off x="7598966" y="1526948"/>
            <a:ext cx="4278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4E6A84"/>
                </a:solidFill>
                <a:latin typeface="Fredoka One" panose="02000000000000000000" pitchFamily="2" charset="77"/>
              </a:rPr>
              <a:t>Llangollen</a:t>
            </a:r>
            <a:r>
              <a:rPr lang="en-GB" dirty="0"/>
              <a:t> </a:t>
            </a:r>
            <a:endParaRPr lang="en-GB" sz="3600" dirty="0">
              <a:solidFill>
                <a:srgbClr val="4F6B84"/>
              </a:solidFill>
              <a:latin typeface="Fredoka One" panose="02000000000000000000" pitchFamily="2" charset="77"/>
            </a:endParaRPr>
          </a:p>
        </p:txBody>
      </p:sp>
      <p:pic>
        <p:nvPicPr>
          <p:cNvPr id="11" name="wholeimage">
            <a:extLst>
              <a:ext uri="{FF2B5EF4-FFF2-40B4-BE49-F238E27FC236}">
                <a16:creationId xmlns:a16="http://schemas.microsoft.com/office/drawing/2014/main" id="{87A8C357-03D2-9449-AF6F-D8644BEC12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9200" y="275111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7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82F7E-4793-DA4F-B10B-6E0DE48459D5}"/>
              </a:ext>
            </a:extLst>
          </p:cNvPr>
          <p:cNvSpPr/>
          <p:nvPr/>
        </p:nvSpPr>
        <p:spPr>
          <a:xfrm rot="10800000">
            <a:off x="10422698" y="5495013"/>
            <a:ext cx="2458069" cy="1209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C28B4-A997-4645-AB70-104F5E912863}"/>
              </a:ext>
            </a:extLst>
          </p:cNvPr>
          <p:cNvSpPr txBox="1"/>
          <p:nvPr/>
        </p:nvSpPr>
        <p:spPr>
          <a:xfrm>
            <a:off x="321528" y="6228486"/>
            <a:ext cx="2526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Quicksand" pitchFamily="2" charset="77"/>
              </a:rPr>
              <a:t>© Carl Rogers</a:t>
            </a:r>
            <a:endParaRPr lang="en-US" sz="1400" dirty="0">
              <a:solidFill>
                <a:schemeClr val="bg1"/>
              </a:solidFill>
              <a:latin typeface="Quicksand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076D2-BC52-1D40-AE97-DA2FC5DC21CF}"/>
              </a:ext>
            </a:extLst>
          </p:cNvPr>
          <p:cNvSpPr txBox="1"/>
          <p:nvPr/>
        </p:nvSpPr>
        <p:spPr>
          <a:xfrm>
            <a:off x="10447412" y="566072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4F6B84"/>
                </a:solidFill>
                <a:latin typeface="Quicksand" pitchFamily="2" charset="77"/>
              </a:rPr>
              <a:t>Dirgelwch</a:t>
            </a:r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Quicksand" pitchFamily="2" charset="77"/>
              </a:rPr>
              <a:t>nesaf</a:t>
            </a:r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884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3502444" y="-340022"/>
            <a:ext cx="16215168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9200" y="273600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pic>
        <p:nvPicPr>
          <p:cNvPr id="35" name="middle1">
            <a:extLst>
              <a:ext uri="{FF2B5EF4-FFF2-40B4-BE49-F238E27FC236}">
                <a16:creationId xmlns:a16="http://schemas.microsoft.com/office/drawing/2014/main" id="{EE375A7F-FE75-AE47-91BC-4E91E01AC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37" name="top2">
            <a:extLst>
              <a:ext uri="{FF2B5EF4-FFF2-40B4-BE49-F238E27FC236}">
                <a16:creationId xmlns:a16="http://schemas.microsoft.com/office/drawing/2014/main" id="{CA2E332F-70A5-234C-8CB0-6138A30E6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39" name="top3">
            <a:extLst>
              <a:ext uri="{FF2B5EF4-FFF2-40B4-BE49-F238E27FC236}">
                <a16:creationId xmlns:a16="http://schemas.microsoft.com/office/drawing/2014/main" id="{485BE97B-EA28-A04F-AC26-92832A14C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40" name="middle3">
            <a:extLst>
              <a:ext uri="{FF2B5EF4-FFF2-40B4-BE49-F238E27FC236}">
                <a16:creationId xmlns:a16="http://schemas.microsoft.com/office/drawing/2014/main" id="{459BA1D6-FF38-0242-AD5B-151BF6019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41" name="bottom3">
            <a:extLst>
              <a:ext uri="{FF2B5EF4-FFF2-40B4-BE49-F238E27FC236}">
                <a16:creationId xmlns:a16="http://schemas.microsoft.com/office/drawing/2014/main" id="{8010A01C-58B3-CC46-8AAA-A2156007A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45" name="middle2">
            <a:extLst>
              <a:ext uri="{FF2B5EF4-FFF2-40B4-BE49-F238E27FC236}">
                <a16:creationId xmlns:a16="http://schemas.microsoft.com/office/drawing/2014/main" id="{C1C3107E-3090-F446-AFDA-F7C8E99DF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sp>
        <p:nvSpPr>
          <p:cNvPr id="19" name="Round Diagonal Corner of Rectangle 18">
            <a:extLst>
              <a:ext uri="{FF2B5EF4-FFF2-40B4-BE49-F238E27FC236}">
                <a16:creationId xmlns:a16="http://schemas.microsoft.com/office/drawing/2014/main" id="{DE8B16F7-614A-2346-B983-EA1ED949ACA4}"/>
              </a:ext>
            </a:extLst>
          </p:cNvPr>
          <p:cNvSpPr/>
          <p:nvPr/>
        </p:nvSpPr>
        <p:spPr>
          <a:xfrm>
            <a:off x="7583557" y="1123122"/>
            <a:ext cx="4144617" cy="3657600"/>
          </a:xfrm>
          <a:prstGeom prst="round2DiagRect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999D22-00E1-3F41-8BD7-889DD2557DD4}"/>
              </a:ext>
            </a:extLst>
          </p:cNvPr>
          <p:cNvSpPr txBox="1"/>
          <p:nvPr/>
        </p:nvSpPr>
        <p:spPr>
          <a:xfrm>
            <a:off x="7812571" y="1243761"/>
            <a:ext cx="3754007" cy="3416320"/>
          </a:xfrm>
          <a:prstGeom prst="rect">
            <a:avLst/>
          </a:pr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46800"/>
                      <a:gd name="connsiteY0" fmla="*/ 0 h 2862322"/>
                      <a:gd name="connsiteX1" fmla="*/ 649665 w 4146800"/>
                      <a:gd name="connsiteY1" fmla="*/ 0 h 2862322"/>
                      <a:gd name="connsiteX2" fmla="*/ 1216395 w 4146800"/>
                      <a:gd name="connsiteY2" fmla="*/ 0 h 2862322"/>
                      <a:gd name="connsiteX3" fmla="*/ 1990464 w 4146800"/>
                      <a:gd name="connsiteY3" fmla="*/ 0 h 2862322"/>
                      <a:gd name="connsiteX4" fmla="*/ 2640129 w 4146800"/>
                      <a:gd name="connsiteY4" fmla="*/ 0 h 2862322"/>
                      <a:gd name="connsiteX5" fmla="*/ 3289795 w 4146800"/>
                      <a:gd name="connsiteY5" fmla="*/ 0 h 2862322"/>
                      <a:gd name="connsiteX6" fmla="*/ 4146800 w 4146800"/>
                      <a:gd name="connsiteY6" fmla="*/ 0 h 2862322"/>
                      <a:gd name="connsiteX7" fmla="*/ 4146800 w 4146800"/>
                      <a:gd name="connsiteY7" fmla="*/ 515218 h 2862322"/>
                      <a:gd name="connsiteX8" fmla="*/ 4146800 w 4146800"/>
                      <a:gd name="connsiteY8" fmla="*/ 1087682 h 2862322"/>
                      <a:gd name="connsiteX9" fmla="*/ 4146800 w 4146800"/>
                      <a:gd name="connsiteY9" fmla="*/ 1602900 h 2862322"/>
                      <a:gd name="connsiteX10" fmla="*/ 4146800 w 4146800"/>
                      <a:gd name="connsiteY10" fmla="*/ 2118118 h 2862322"/>
                      <a:gd name="connsiteX11" fmla="*/ 4146800 w 4146800"/>
                      <a:gd name="connsiteY11" fmla="*/ 2862322 h 2862322"/>
                      <a:gd name="connsiteX12" fmla="*/ 3414199 w 4146800"/>
                      <a:gd name="connsiteY12" fmla="*/ 2862322 h 2862322"/>
                      <a:gd name="connsiteX13" fmla="*/ 2640129 w 4146800"/>
                      <a:gd name="connsiteY13" fmla="*/ 2862322 h 2862322"/>
                      <a:gd name="connsiteX14" fmla="*/ 1866060 w 4146800"/>
                      <a:gd name="connsiteY14" fmla="*/ 2862322 h 2862322"/>
                      <a:gd name="connsiteX15" fmla="*/ 1257863 w 4146800"/>
                      <a:gd name="connsiteY15" fmla="*/ 2862322 h 2862322"/>
                      <a:gd name="connsiteX16" fmla="*/ 0 w 4146800"/>
                      <a:gd name="connsiteY16" fmla="*/ 2862322 h 2862322"/>
                      <a:gd name="connsiteX17" fmla="*/ 0 w 4146800"/>
                      <a:gd name="connsiteY17" fmla="*/ 2232611 h 2862322"/>
                      <a:gd name="connsiteX18" fmla="*/ 0 w 4146800"/>
                      <a:gd name="connsiteY18" fmla="*/ 1746016 h 2862322"/>
                      <a:gd name="connsiteX19" fmla="*/ 0 w 4146800"/>
                      <a:gd name="connsiteY19" fmla="*/ 1230798 h 2862322"/>
                      <a:gd name="connsiteX20" fmla="*/ 0 w 4146800"/>
                      <a:gd name="connsiteY20" fmla="*/ 715580 h 2862322"/>
                      <a:gd name="connsiteX21" fmla="*/ 0 w 4146800"/>
                      <a:gd name="connsiteY21" fmla="*/ 0 h 286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46800" h="2862322" extrusionOk="0">
                        <a:moveTo>
                          <a:pt x="0" y="0"/>
                        </a:moveTo>
                        <a:cubicBezTo>
                          <a:pt x="320478" y="4264"/>
                          <a:pt x="411993" y="31165"/>
                          <a:pt x="649665" y="0"/>
                        </a:cubicBezTo>
                        <a:cubicBezTo>
                          <a:pt x="887337" y="-31165"/>
                          <a:pt x="1000053" y="15292"/>
                          <a:pt x="1216395" y="0"/>
                        </a:cubicBezTo>
                        <a:cubicBezTo>
                          <a:pt x="1432737" y="-15292"/>
                          <a:pt x="1745605" y="9897"/>
                          <a:pt x="1990464" y="0"/>
                        </a:cubicBezTo>
                        <a:cubicBezTo>
                          <a:pt x="2235323" y="-9897"/>
                          <a:pt x="2361215" y="2824"/>
                          <a:pt x="2640129" y="0"/>
                        </a:cubicBezTo>
                        <a:cubicBezTo>
                          <a:pt x="2919044" y="-2824"/>
                          <a:pt x="3062290" y="1996"/>
                          <a:pt x="3289795" y="0"/>
                        </a:cubicBezTo>
                        <a:cubicBezTo>
                          <a:pt x="3517300" y="-1996"/>
                          <a:pt x="3849493" y="-16739"/>
                          <a:pt x="4146800" y="0"/>
                        </a:cubicBezTo>
                        <a:cubicBezTo>
                          <a:pt x="4133531" y="248246"/>
                          <a:pt x="4165775" y="316384"/>
                          <a:pt x="4146800" y="515218"/>
                        </a:cubicBezTo>
                        <a:cubicBezTo>
                          <a:pt x="4127825" y="714052"/>
                          <a:pt x="4152150" y="854907"/>
                          <a:pt x="4146800" y="1087682"/>
                        </a:cubicBezTo>
                        <a:cubicBezTo>
                          <a:pt x="4141450" y="1320457"/>
                          <a:pt x="4142875" y="1446272"/>
                          <a:pt x="4146800" y="1602900"/>
                        </a:cubicBezTo>
                        <a:cubicBezTo>
                          <a:pt x="4150725" y="1759528"/>
                          <a:pt x="4166488" y="1975010"/>
                          <a:pt x="4146800" y="2118118"/>
                        </a:cubicBezTo>
                        <a:cubicBezTo>
                          <a:pt x="4127112" y="2261226"/>
                          <a:pt x="4138855" y="2490859"/>
                          <a:pt x="4146800" y="2862322"/>
                        </a:cubicBezTo>
                        <a:cubicBezTo>
                          <a:pt x="3871232" y="2832046"/>
                          <a:pt x="3715841" y="2850417"/>
                          <a:pt x="3414199" y="2862322"/>
                        </a:cubicBezTo>
                        <a:cubicBezTo>
                          <a:pt x="3112557" y="2874227"/>
                          <a:pt x="2921243" y="2839442"/>
                          <a:pt x="2640129" y="2862322"/>
                        </a:cubicBezTo>
                        <a:cubicBezTo>
                          <a:pt x="2359015" y="2885203"/>
                          <a:pt x="2123187" y="2894585"/>
                          <a:pt x="1866060" y="2862322"/>
                        </a:cubicBezTo>
                        <a:cubicBezTo>
                          <a:pt x="1608933" y="2830059"/>
                          <a:pt x="1430270" y="2837049"/>
                          <a:pt x="1257863" y="2862322"/>
                        </a:cubicBezTo>
                        <a:cubicBezTo>
                          <a:pt x="1085456" y="2887595"/>
                          <a:pt x="548270" y="2843192"/>
                          <a:pt x="0" y="2862322"/>
                        </a:cubicBezTo>
                        <a:cubicBezTo>
                          <a:pt x="28351" y="2661146"/>
                          <a:pt x="-23060" y="2424790"/>
                          <a:pt x="0" y="2232611"/>
                        </a:cubicBezTo>
                        <a:cubicBezTo>
                          <a:pt x="23060" y="2040432"/>
                          <a:pt x="-12669" y="1863857"/>
                          <a:pt x="0" y="1746016"/>
                        </a:cubicBezTo>
                        <a:cubicBezTo>
                          <a:pt x="12669" y="1628176"/>
                          <a:pt x="-11427" y="1462454"/>
                          <a:pt x="0" y="1230798"/>
                        </a:cubicBezTo>
                        <a:cubicBezTo>
                          <a:pt x="11427" y="999142"/>
                          <a:pt x="18745" y="966466"/>
                          <a:pt x="0" y="715580"/>
                        </a:cubicBezTo>
                        <a:cubicBezTo>
                          <a:pt x="-18745" y="464694"/>
                          <a:pt x="-25843" y="34519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ôl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cyrraedd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y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ffordd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roeddem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parhau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tuag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at y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pentref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tlws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...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sy’n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dwt ac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lân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iawn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gyda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rhai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bythynnod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wedi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eu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hadeiladu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arddull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Swisaidd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Mae’r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hen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eglwys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sefyll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ymyl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ffynnon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coediog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gyda’r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afon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Ceiriog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rhedeg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ochr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arall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 Mae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dyfrbont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arall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croesi’r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dyffryn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hwn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wasanaethu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camlas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Ellesmere ac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mae’n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difetha’r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effaith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0BC5CA-C305-6945-A6D5-C4CE74260D68}"/>
              </a:ext>
            </a:extLst>
          </p:cNvPr>
          <p:cNvSpPr txBox="1"/>
          <p:nvPr/>
        </p:nvSpPr>
        <p:spPr>
          <a:xfrm>
            <a:off x="7812571" y="4863617"/>
            <a:ext cx="1981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Quicksand" pitchFamily="2" charset="77"/>
              </a:rPr>
              <a:t>Miss </a:t>
            </a:r>
            <a:r>
              <a:rPr lang="en-GB" sz="1200" dirty="0" err="1">
                <a:latin typeface="Quicksand" pitchFamily="2" charset="77"/>
              </a:rPr>
              <a:t>Dovaston</a:t>
            </a:r>
            <a:r>
              <a:rPr lang="en-GB" sz="1200" dirty="0">
                <a:latin typeface="Quicksand" pitchFamily="2" charset="77"/>
              </a:rPr>
              <a:t>, 1846</a:t>
            </a:r>
          </a:p>
          <a:p>
            <a:endParaRPr lang="en-US" dirty="0"/>
          </a:p>
        </p:txBody>
      </p:sp>
      <p:pic>
        <p:nvPicPr>
          <p:cNvPr id="22" name="top1">
            <a:extLst>
              <a:ext uri="{FF2B5EF4-FFF2-40B4-BE49-F238E27FC236}">
                <a16:creationId xmlns:a16="http://schemas.microsoft.com/office/drawing/2014/main" id="{7D6E94B4-575E-CD44-8618-E053CB762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395" y="149885"/>
            <a:ext cx="2173443" cy="2173443"/>
          </a:xfrm>
          <a:prstGeom prst="rect">
            <a:avLst/>
          </a:prstGeom>
        </p:spPr>
      </p:pic>
      <p:sp>
        <p:nvSpPr>
          <p:cNvPr id="25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254510-E7BA-124F-A164-00F55775F928}"/>
              </a:ext>
            </a:extLst>
          </p:cNvPr>
          <p:cNvSpPr/>
          <p:nvPr/>
        </p:nvSpPr>
        <p:spPr>
          <a:xfrm rot="10800000">
            <a:off x="10452515" y="5583225"/>
            <a:ext cx="2458069" cy="1099692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AB8D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59D2F6-947F-5344-986E-A77EF9D273E1}"/>
              </a:ext>
            </a:extLst>
          </p:cNvPr>
          <p:cNvSpPr txBox="1"/>
          <p:nvPr/>
        </p:nvSpPr>
        <p:spPr>
          <a:xfrm>
            <a:off x="7583557" y="148633"/>
            <a:ext cx="414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Dirgelwch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Rhif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Pump Dyffryn </a:t>
            </a:r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Dyfrdwy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</a:p>
        </p:txBody>
      </p:sp>
      <p:pic>
        <p:nvPicPr>
          <p:cNvPr id="28" name="bottom2">
            <a:extLst>
              <a:ext uri="{FF2B5EF4-FFF2-40B4-BE49-F238E27FC236}">
                <a16:creationId xmlns:a16="http://schemas.microsoft.com/office/drawing/2014/main" id="{6586C9C6-F50C-2445-9575-DA0CD1AD4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F9BDFB4-C0A5-4946-A87B-B435B9FBAA18}"/>
              </a:ext>
            </a:extLst>
          </p:cNvPr>
          <p:cNvSpPr txBox="1"/>
          <p:nvPr/>
        </p:nvSpPr>
        <p:spPr>
          <a:xfrm>
            <a:off x="493165" y="6201772"/>
            <a:ext cx="2778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Quicksand" pitchFamily="2" charset="77"/>
              </a:rPr>
              <a:t>© Canal &amp; River Trust </a:t>
            </a:r>
            <a:endParaRPr lang="en-US" sz="1400" dirty="0">
              <a:solidFill>
                <a:schemeClr val="bg1"/>
              </a:solidFill>
              <a:latin typeface="Quicksand" pitchFamily="2" charset="77"/>
            </a:endParaRPr>
          </a:p>
        </p:txBody>
      </p:sp>
      <p:pic>
        <p:nvPicPr>
          <p:cNvPr id="30" name="bottom1">
            <a:extLst>
              <a:ext uri="{FF2B5EF4-FFF2-40B4-BE49-F238E27FC236}">
                <a16:creationId xmlns:a16="http://schemas.microsoft.com/office/drawing/2014/main" id="{2E4D89B0-C44B-CA4C-A340-402CC1724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283" y="4496771"/>
            <a:ext cx="2173445" cy="21734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FF59AD-7926-AE45-B1E4-949F5BE4679F}"/>
              </a:ext>
            </a:extLst>
          </p:cNvPr>
          <p:cNvSpPr txBox="1"/>
          <p:nvPr/>
        </p:nvSpPr>
        <p:spPr>
          <a:xfrm>
            <a:off x="10617950" y="5667254"/>
            <a:ext cx="1567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Cliciwch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yma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i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weld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yr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ateb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10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pic>
        <p:nvPicPr>
          <p:cNvPr id="8" name="wholeimage">
            <a:extLst>
              <a:ext uri="{FF2B5EF4-FFF2-40B4-BE49-F238E27FC236}">
                <a16:creationId xmlns:a16="http://schemas.microsoft.com/office/drawing/2014/main" id="{9CC305F4-2419-634D-B589-A2988EE46D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9200" y="273600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B3B4A7-965D-6645-97C6-A9EE610CE5C1}"/>
              </a:ext>
            </a:extLst>
          </p:cNvPr>
          <p:cNvSpPr txBox="1"/>
          <p:nvPr/>
        </p:nvSpPr>
        <p:spPr>
          <a:xfrm>
            <a:off x="7482069" y="1526192"/>
            <a:ext cx="4169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4F6B84"/>
                </a:solidFill>
                <a:latin typeface="Fredoka One" panose="02000000000000000000" pitchFamily="2" charset="77"/>
              </a:rPr>
              <a:t>Y </a:t>
            </a:r>
            <a:r>
              <a:rPr lang="en-GB" sz="4400" dirty="0" err="1">
                <a:solidFill>
                  <a:srgbClr val="4F6B84"/>
                </a:solidFill>
                <a:latin typeface="Fredoka One" panose="02000000000000000000" pitchFamily="2" charset="77"/>
              </a:rPr>
              <a:t>Waun</a:t>
            </a:r>
            <a:endParaRPr lang="en-GB" sz="4400" dirty="0">
              <a:solidFill>
                <a:srgbClr val="4F6B84"/>
              </a:solidFill>
              <a:latin typeface="Fredoka One" panose="02000000000000000000" pitchFamily="2" charset="77"/>
            </a:endParaRPr>
          </a:p>
        </p:txBody>
      </p:sp>
      <p:sp>
        <p:nvSpPr>
          <p:cNvPr id="11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9F97BD-CD22-FC4C-815F-EFEBF34F21DE}"/>
              </a:ext>
            </a:extLst>
          </p:cNvPr>
          <p:cNvSpPr/>
          <p:nvPr/>
        </p:nvSpPr>
        <p:spPr>
          <a:xfrm rot="10800000">
            <a:off x="10422698" y="5495013"/>
            <a:ext cx="2458069" cy="1209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89E12-1969-1143-BAA0-F02A73B36150}"/>
              </a:ext>
            </a:extLst>
          </p:cNvPr>
          <p:cNvSpPr txBox="1"/>
          <p:nvPr/>
        </p:nvSpPr>
        <p:spPr>
          <a:xfrm>
            <a:off x="493165" y="6201772"/>
            <a:ext cx="2778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Quicksand" pitchFamily="2" charset="77"/>
              </a:rPr>
              <a:t>© Canal &amp; River Trust </a:t>
            </a:r>
            <a:endParaRPr lang="en-US" sz="1400" dirty="0">
              <a:solidFill>
                <a:schemeClr val="bg1"/>
              </a:solidFill>
              <a:latin typeface="Quicksand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E01FEE-E7BA-094E-83B2-3EEDFB66B706}"/>
              </a:ext>
            </a:extLst>
          </p:cNvPr>
          <p:cNvSpPr txBox="1"/>
          <p:nvPr/>
        </p:nvSpPr>
        <p:spPr>
          <a:xfrm>
            <a:off x="10447412" y="566072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4F6B84"/>
                </a:solidFill>
                <a:latin typeface="Quicksand" pitchFamily="2" charset="77"/>
              </a:rPr>
              <a:t>Dirgelwch</a:t>
            </a:r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Quicksand" pitchFamily="2" charset="77"/>
              </a:rPr>
              <a:t>nesaf</a:t>
            </a:r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918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3514801" y="-117600"/>
            <a:ext cx="16215168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9200" y="273600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pic>
        <p:nvPicPr>
          <p:cNvPr id="35" name="middle1">
            <a:extLst>
              <a:ext uri="{FF2B5EF4-FFF2-40B4-BE49-F238E27FC236}">
                <a16:creationId xmlns:a16="http://schemas.microsoft.com/office/drawing/2014/main" id="{EE375A7F-FE75-AE47-91BC-4E91E01AC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37" name="top2">
            <a:extLst>
              <a:ext uri="{FF2B5EF4-FFF2-40B4-BE49-F238E27FC236}">
                <a16:creationId xmlns:a16="http://schemas.microsoft.com/office/drawing/2014/main" id="{CA2E332F-70A5-234C-8CB0-6138A30E6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39" name="top3">
            <a:extLst>
              <a:ext uri="{FF2B5EF4-FFF2-40B4-BE49-F238E27FC236}">
                <a16:creationId xmlns:a16="http://schemas.microsoft.com/office/drawing/2014/main" id="{485BE97B-EA28-A04F-AC26-92832A14C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40" name="middle3">
            <a:extLst>
              <a:ext uri="{FF2B5EF4-FFF2-40B4-BE49-F238E27FC236}">
                <a16:creationId xmlns:a16="http://schemas.microsoft.com/office/drawing/2014/main" id="{459BA1D6-FF38-0242-AD5B-151BF6019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41" name="bottom3">
            <a:extLst>
              <a:ext uri="{FF2B5EF4-FFF2-40B4-BE49-F238E27FC236}">
                <a16:creationId xmlns:a16="http://schemas.microsoft.com/office/drawing/2014/main" id="{8010A01C-58B3-CC46-8AAA-A2156007A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45" name="middle2">
            <a:extLst>
              <a:ext uri="{FF2B5EF4-FFF2-40B4-BE49-F238E27FC236}">
                <a16:creationId xmlns:a16="http://schemas.microsoft.com/office/drawing/2014/main" id="{C1C3107E-3090-F446-AFDA-F7C8E99DF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sp>
        <p:nvSpPr>
          <p:cNvPr id="19" name="Round Diagonal Corner of Rectangle 18">
            <a:extLst>
              <a:ext uri="{FF2B5EF4-FFF2-40B4-BE49-F238E27FC236}">
                <a16:creationId xmlns:a16="http://schemas.microsoft.com/office/drawing/2014/main" id="{DE8B16F7-614A-2346-B983-EA1ED949ACA4}"/>
              </a:ext>
            </a:extLst>
          </p:cNvPr>
          <p:cNvSpPr/>
          <p:nvPr/>
        </p:nvSpPr>
        <p:spPr>
          <a:xfrm>
            <a:off x="7583557" y="1221978"/>
            <a:ext cx="4144617" cy="3944998"/>
          </a:xfrm>
          <a:prstGeom prst="round2DiagRect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999D22-00E1-3F41-8BD7-889DD2557DD4}"/>
              </a:ext>
            </a:extLst>
          </p:cNvPr>
          <p:cNvSpPr txBox="1"/>
          <p:nvPr/>
        </p:nvSpPr>
        <p:spPr>
          <a:xfrm>
            <a:off x="7812571" y="1327687"/>
            <a:ext cx="3754007" cy="3693319"/>
          </a:xfrm>
          <a:prstGeom prst="rect">
            <a:avLst/>
          </a:pr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46800"/>
                      <a:gd name="connsiteY0" fmla="*/ 0 h 2862322"/>
                      <a:gd name="connsiteX1" fmla="*/ 649665 w 4146800"/>
                      <a:gd name="connsiteY1" fmla="*/ 0 h 2862322"/>
                      <a:gd name="connsiteX2" fmla="*/ 1216395 w 4146800"/>
                      <a:gd name="connsiteY2" fmla="*/ 0 h 2862322"/>
                      <a:gd name="connsiteX3" fmla="*/ 1990464 w 4146800"/>
                      <a:gd name="connsiteY3" fmla="*/ 0 h 2862322"/>
                      <a:gd name="connsiteX4" fmla="*/ 2640129 w 4146800"/>
                      <a:gd name="connsiteY4" fmla="*/ 0 h 2862322"/>
                      <a:gd name="connsiteX5" fmla="*/ 3289795 w 4146800"/>
                      <a:gd name="connsiteY5" fmla="*/ 0 h 2862322"/>
                      <a:gd name="connsiteX6" fmla="*/ 4146800 w 4146800"/>
                      <a:gd name="connsiteY6" fmla="*/ 0 h 2862322"/>
                      <a:gd name="connsiteX7" fmla="*/ 4146800 w 4146800"/>
                      <a:gd name="connsiteY7" fmla="*/ 515218 h 2862322"/>
                      <a:gd name="connsiteX8" fmla="*/ 4146800 w 4146800"/>
                      <a:gd name="connsiteY8" fmla="*/ 1087682 h 2862322"/>
                      <a:gd name="connsiteX9" fmla="*/ 4146800 w 4146800"/>
                      <a:gd name="connsiteY9" fmla="*/ 1602900 h 2862322"/>
                      <a:gd name="connsiteX10" fmla="*/ 4146800 w 4146800"/>
                      <a:gd name="connsiteY10" fmla="*/ 2118118 h 2862322"/>
                      <a:gd name="connsiteX11" fmla="*/ 4146800 w 4146800"/>
                      <a:gd name="connsiteY11" fmla="*/ 2862322 h 2862322"/>
                      <a:gd name="connsiteX12" fmla="*/ 3414199 w 4146800"/>
                      <a:gd name="connsiteY12" fmla="*/ 2862322 h 2862322"/>
                      <a:gd name="connsiteX13" fmla="*/ 2640129 w 4146800"/>
                      <a:gd name="connsiteY13" fmla="*/ 2862322 h 2862322"/>
                      <a:gd name="connsiteX14" fmla="*/ 1866060 w 4146800"/>
                      <a:gd name="connsiteY14" fmla="*/ 2862322 h 2862322"/>
                      <a:gd name="connsiteX15" fmla="*/ 1257863 w 4146800"/>
                      <a:gd name="connsiteY15" fmla="*/ 2862322 h 2862322"/>
                      <a:gd name="connsiteX16" fmla="*/ 0 w 4146800"/>
                      <a:gd name="connsiteY16" fmla="*/ 2862322 h 2862322"/>
                      <a:gd name="connsiteX17" fmla="*/ 0 w 4146800"/>
                      <a:gd name="connsiteY17" fmla="*/ 2232611 h 2862322"/>
                      <a:gd name="connsiteX18" fmla="*/ 0 w 4146800"/>
                      <a:gd name="connsiteY18" fmla="*/ 1746016 h 2862322"/>
                      <a:gd name="connsiteX19" fmla="*/ 0 w 4146800"/>
                      <a:gd name="connsiteY19" fmla="*/ 1230798 h 2862322"/>
                      <a:gd name="connsiteX20" fmla="*/ 0 w 4146800"/>
                      <a:gd name="connsiteY20" fmla="*/ 715580 h 2862322"/>
                      <a:gd name="connsiteX21" fmla="*/ 0 w 4146800"/>
                      <a:gd name="connsiteY21" fmla="*/ 0 h 286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46800" h="2862322" extrusionOk="0">
                        <a:moveTo>
                          <a:pt x="0" y="0"/>
                        </a:moveTo>
                        <a:cubicBezTo>
                          <a:pt x="320478" y="4264"/>
                          <a:pt x="411993" y="31165"/>
                          <a:pt x="649665" y="0"/>
                        </a:cubicBezTo>
                        <a:cubicBezTo>
                          <a:pt x="887337" y="-31165"/>
                          <a:pt x="1000053" y="15292"/>
                          <a:pt x="1216395" y="0"/>
                        </a:cubicBezTo>
                        <a:cubicBezTo>
                          <a:pt x="1432737" y="-15292"/>
                          <a:pt x="1745605" y="9897"/>
                          <a:pt x="1990464" y="0"/>
                        </a:cubicBezTo>
                        <a:cubicBezTo>
                          <a:pt x="2235323" y="-9897"/>
                          <a:pt x="2361215" y="2824"/>
                          <a:pt x="2640129" y="0"/>
                        </a:cubicBezTo>
                        <a:cubicBezTo>
                          <a:pt x="2919044" y="-2824"/>
                          <a:pt x="3062290" y="1996"/>
                          <a:pt x="3289795" y="0"/>
                        </a:cubicBezTo>
                        <a:cubicBezTo>
                          <a:pt x="3517300" y="-1996"/>
                          <a:pt x="3849493" y="-16739"/>
                          <a:pt x="4146800" y="0"/>
                        </a:cubicBezTo>
                        <a:cubicBezTo>
                          <a:pt x="4133531" y="248246"/>
                          <a:pt x="4165775" y="316384"/>
                          <a:pt x="4146800" y="515218"/>
                        </a:cubicBezTo>
                        <a:cubicBezTo>
                          <a:pt x="4127825" y="714052"/>
                          <a:pt x="4152150" y="854907"/>
                          <a:pt x="4146800" y="1087682"/>
                        </a:cubicBezTo>
                        <a:cubicBezTo>
                          <a:pt x="4141450" y="1320457"/>
                          <a:pt x="4142875" y="1446272"/>
                          <a:pt x="4146800" y="1602900"/>
                        </a:cubicBezTo>
                        <a:cubicBezTo>
                          <a:pt x="4150725" y="1759528"/>
                          <a:pt x="4166488" y="1975010"/>
                          <a:pt x="4146800" y="2118118"/>
                        </a:cubicBezTo>
                        <a:cubicBezTo>
                          <a:pt x="4127112" y="2261226"/>
                          <a:pt x="4138855" y="2490859"/>
                          <a:pt x="4146800" y="2862322"/>
                        </a:cubicBezTo>
                        <a:cubicBezTo>
                          <a:pt x="3871232" y="2832046"/>
                          <a:pt x="3715841" y="2850417"/>
                          <a:pt x="3414199" y="2862322"/>
                        </a:cubicBezTo>
                        <a:cubicBezTo>
                          <a:pt x="3112557" y="2874227"/>
                          <a:pt x="2921243" y="2839442"/>
                          <a:pt x="2640129" y="2862322"/>
                        </a:cubicBezTo>
                        <a:cubicBezTo>
                          <a:pt x="2359015" y="2885203"/>
                          <a:pt x="2123187" y="2894585"/>
                          <a:pt x="1866060" y="2862322"/>
                        </a:cubicBezTo>
                        <a:cubicBezTo>
                          <a:pt x="1608933" y="2830059"/>
                          <a:pt x="1430270" y="2837049"/>
                          <a:pt x="1257863" y="2862322"/>
                        </a:cubicBezTo>
                        <a:cubicBezTo>
                          <a:pt x="1085456" y="2887595"/>
                          <a:pt x="548270" y="2843192"/>
                          <a:pt x="0" y="2862322"/>
                        </a:cubicBezTo>
                        <a:cubicBezTo>
                          <a:pt x="28351" y="2661146"/>
                          <a:pt x="-23060" y="2424790"/>
                          <a:pt x="0" y="2232611"/>
                        </a:cubicBezTo>
                        <a:cubicBezTo>
                          <a:pt x="23060" y="2040432"/>
                          <a:pt x="-12669" y="1863857"/>
                          <a:pt x="0" y="1746016"/>
                        </a:cubicBezTo>
                        <a:cubicBezTo>
                          <a:pt x="12669" y="1628176"/>
                          <a:pt x="-11427" y="1462454"/>
                          <a:pt x="0" y="1230798"/>
                        </a:cubicBezTo>
                        <a:cubicBezTo>
                          <a:pt x="11427" y="999142"/>
                          <a:pt x="18745" y="966466"/>
                          <a:pt x="0" y="715580"/>
                        </a:cubicBezTo>
                        <a:cubicBezTo>
                          <a:pt x="-18745" y="464694"/>
                          <a:pt x="-25843" y="34519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Archebwyd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fympwy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ôl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gweld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adolygiadau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lluniau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 Werth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pob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ceiniog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Golygfeydd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braf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ac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awyrgylch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ymlaciol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iawn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Roedd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y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ceffyl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cerdded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hyd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y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llwybr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tynnu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heb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boeni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am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ddim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y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byd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Roedd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y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seddi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ymlaciol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iawn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ac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wedi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eu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gwasgaru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oherwydd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cyfyngiadau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COVID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presennol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Byddwn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ei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argymell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bob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oedran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, er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mae’n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bosibl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y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byddai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plant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bach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diflasu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ychydig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0BC5CA-C305-6945-A6D5-C4CE74260D68}"/>
              </a:ext>
            </a:extLst>
          </p:cNvPr>
          <p:cNvSpPr txBox="1"/>
          <p:nvPr/>
        </p:nvSpPr>
        <p:spPr>
          <a:xfrm>
            <a:off x="7812571" y="5209607"/>
            <a:ext cx="1981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Quicksand" pitchFamily="2" charset="77"/>
              </a:rPr>
              <a:t>Anon, 2020</a:t>
            </a:r>
          </a:p>
          <a:p>
            <a:endParaRPr lang="en-GB" sz="1200" dirty="0">
              <a:latin typeface="Quicksand" pitchFamily="2" charset="77"/>
            </a:endParaRPr>
          </a:p>
          <a:p>
            <a:endParaRPr lang="en-US" dirty="0"/>
          </a:p>
        </p:txBody>
      </p:sp>
      <p:sp>
        <p:nvSpPr>
          <p:cNvPr id="25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254510-E7BA-124F-A164-00F55775F928}"/>
              </a:ext>
            </a:extLst>
          </p:cNvPr>
          <p:cNvSpPr/>
          <p:nvPr/>
        </p:nvSpPr>
        <p:spPr>
          <a:xfrm rot="10800000">
            <a:off x="10452515" y="5583225"/>
            <a:ext cx="2458069" cy="1099692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AB8DE"/>
              </a:solidFill>
            </a:endParaRPr>
          </a:p>
        </p:txBody>
      </p:sp>
      <p:pic>
        <p:nvPicPr>
          <p:cNvPr id="24" name="top1">
            <a:extLst>
              <a:ext uri="{FF2B5EF4-FFF2-40B4-BE49-F238E27FC236}">
                <a16:creationId xmlns:a16="http://schemas.microsoft.com/office/drawing/2014/main" id="{66C1B19E-D21C-094D-8400-4E4AAA0B51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395" y="149885"/>
            <a:ext cx="2173443" cy="21734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1045F5-3BE1-FD4E-B851-618A66E7D519}"/>
              </a:ext>
            </a:extLst>
          </p:cNvPr>
          <p:cNvSpPr txBox="1"/>
          <p:nvPr/>
        </p:nvSpPr>
        <p:spPr>
          <a:xfrm>
            <a:off x="7583557" y="148633"/>
            <a:ext cx="414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Dirgelwch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Rhif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Chwech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Dyffryn </a:t>
            </a:r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Dyfrdwy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</a:p>
        </p:txBody>
      </p:sp>
      <p:pic>
        <p:nvPicPr>
          <p:cNvPr id="28" name="bottom2">
            <a:extLst>
              <a:ext uri="{FF2B5EF4-FFF2-40B4-BE49-F238E27FC236}">
                <a16:creationId xmlns:a16="http://schemas.microsoft.com/office/drawing/2014/main" id="{90981433-E14C-364B-BE06-E49273609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9007294-2953-3E41-BCF9-C73B5CB58110}"/>
              </a:ext>
            </a:extLst>
          </p:cNvPr>
          <p:cNvSpPr txBox="1"/>
          <p:nvPr/>
        </p:nvSpPr>
        <p:spPr>
          <a:xfrm>
            <a:off x="200433" y="6237023"/>
            <a:ext cx="2778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Quicksand" pitchFamily="2" charset="77"/>
              </a:rPr>
              <a:t>© Jo Danson</a:t>
            </a:r>
            <a:endParaRPr lang="en-US" sz="1400" dirty="0">
              <a:solidFill>
                <a:schemeClr val="bg1"/>
              </a:solidFill>
              <a:latin typeface="Quicksand" pitchFamily="2" charset="77"/>
            </a:endParaRPr>
          </a:p>
        </p:txBody>
      </p:sp>
      <p:pic>
        <p:nvPicPr>
          <p:cNvPr id="30" name="bottom1">
            <a:extLst>
              <a:ext uri="{FF2B5EF4-FFF2-40B4-BE49-F238E27FC236}">
                <a16:creationId xmlns:a16="http://schemas.microsoft.com/office/drawing/2014/main" id="{5D922F15-CA96-834B-93C3-7AF743001B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283" y="4496771"/>
            <a:ext cx="2173445" cy="21734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88109D7-6D5C-D54A-BD71-23FDFC426865}"/>
              </a:ext>
            </a:extLst>
          </p:cNvPr>
          <p:cNvSpPr txBox="1"/>
          <p:nvPr/>
        </p:nvSpPr>
        <p:spPr>
          <a:xfrm>
            <a:off x="10617950" y="5667254"/>
            <a:ext cx="1567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Cliciwch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yma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i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weld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yr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ateb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72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pic>
        <p:nvPicPr>
          <p:cNvPr id="8" name="wholeimage">
            <a:extLst>
              <a:ext uri="{FF2B5EF4-FFF2-40B4-BE49-F238E27FC236}">
                <a16:creationId xmlns:a16="http://schemas.microsoft.com/office/drawing/2014/main" id="{9CC305F4-2419-634D-B589-A2988EE46D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9200" y="273600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B3B4A7-965D-6645-97C6-A9EE610CE5C1}"/>
              </a:ext>
            </a:extLst>
          </p:cNvPr>
          <p:cNvSpPr txBox="1"/>
          <p:nvPr/>
        </p:nvSpPr>
        <p:spPr>
          <a:xfrm>
            <a:off x="7603435" y="1227976"/>
            <a:ext cx="4289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4E6A84"/>
                </a:solidFill>
                <a:latin typeface="Fredoka One" panose="02000000000000000000" pitchFamily="2" charset="77"/>
              </a:rPr>
              <a:t>Glanfa</a:t>
            </a:r>
            <a:r>
              <a:rPr lang="en-GB" sz="4400" dirty="0">
                <a:solidFill>
                  <a:srgbClr val="4E6A84"/>
                </a:solidFill>
                <a:latin typeface="Fredoka One" panose="02000000000000000000" pitchFamily="2" charset="77"/>
              </a:rPr>
              <a:t> Llangollen </a:t>
            </a:r>
          </a:p>
        </p:txBody>
      </p:sp>
      <p:sp>
        <p:nvSpPr>
          <p:cNvPr id="5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AA443F-A5DC-4C4F-80EE-E49FE5EAEDCD}"/>
              </a:ext>
            </a:extLst>
          </p:cNvPr>
          <p:cNvSpPr/>
          <p:nvPr/>
        </p:nvSpPr>
        <p:spPr>
          <a:xfrm rot="10800000">
            <a:off x="10422698" y="5495013"/>
            <a:ext cx="2458069" cy="1209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C31F7-2B48-574B-A2C7-199990828921}"/>
              </a:ext>
            </a:extLst>
          </p:cNvPr>
          <p:cNvSpPr txBox="1"/>
          <p:nvPr/>
        </p:nvSpPr>
        <p:spPr>
          <a:xfrm>
            <a:off x="200433" y="6237023"/>
            <a:ext cx="2778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Quicksand" pitchFamily="2" charset="77"/>
              </a:rPr>
              <a:t>© Jo Danson</a:t>
            </a:r>
            <a:endParaRPr lang="en-US" sz="1400" dirty="0">
              <a:solidFill>
                <a:schemeClr val="bg1"/>
              </a:solidFill>
              <a:latin typeface="Quicksand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586EE-E853-604A-B958-CB02EFD160C4}"/>
              </a:ext>
            </a:extLst>
          </p:cNvPr>
          <p:cNvSpPr txBox="1"/>
          <p:nvPr/>
        </p:nvSpPr>
        <p:spPr>
          <a:xfrm>
            <a:off x="10447412" y="566072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4F6B84"/>
                </a:solidFill>
                <a:latin typeface="Quicksand" pitchFamily="2" charset="77"/>
              </a:rPr>
              <a:t>Dirgelwch</a:t>
            </a:r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Quicksand" pitchFamily="2" charset="77"/>
              </a:rPr>
              <a:t>nesaf</a:t>
            </a:r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981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C5411C0-0C02-6141-94C6-17273790D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8227"/>
            <a:ext cx="12192000" cy="33097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F9C89F-7ECF-534D-9248-0A05BBE1F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95" y="-264435"/>
            <a:ext cx="3291110" cy="260227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96E8E03-68FB-0046-B6C6-C1EA10ADCD27}"/>
              </a:ext>
            </a:extLst>
          </p:cNvPr>
          <p:cNvSpPr txBox="1"/>
          <p:nvPr/>
        </p:nvSpPr>
        <p:spPr>
          <a:xfrm>
            <a:off x="336411" y="6194433"/>
            <a:ext cx="1139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Quicksand" pitchFamily="2" charset="77"/>
              </a:rPr>
              <a:t>www.pontcysyllte-aqueduct.co.uk</a:t>
            </a:r>
            <a:endParaRPr lang="en-GB" dirty="0">
              <a:solidFill>
                <a:schemeClr val="bg1"/>
              </a:solidFill>
              <a:latin typeface="Quicksand" pitchFamily="2" charset="77"/>
            </a:endParaRPr>
          </a:p>
          <a:p>
            <a:pPr algn="r"/>
            <a:endParaRPr lang="en-GB" dirty="0"/>
          </a:p>
        </p:txBody>
      </p:sp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5DE9AE7E-93B8-7D49-A7DC-831DA36352B9}"/>
              </a:ext>
            </a:extLst>
          </p:cNvPr>
          <p:cNvSpPr/>
          <p:nvPr/>
        </p:nvSpPr>
        <p:spPr>
          <a:xfrm>
            <a:off x="517706" y="2763078"/>
            <a:ext cx="3418190" cy="3547445"/>
          </a:xfrm>
          <a:prstGeom prst="round2DiagRect">
            <a:avLst/>
          </a:prstGeom>
          <a:solidFill>
            <a:srgbClr val="D7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2A29D-A53F-0743-A9F0-B40311294869}"/>
              </a:ext>
            </a:extLst>
          </p:cNvPr>
          <p:cNvSpPr txBox="1"/>
          <p:nvPr/>
        </p:nvSpPr>
        <p:spPr>
          <a:xfrm>
            <a:off x="782844" y="3122986"/>
            <a:ext cx="295426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Quicksand" pitchFamily="2" charset="77"/>
              </a:rPr>
              <a:t>Da </a:t>
            </a:r>
            <a:r>
              <a:rPr lang="en-US" sz="2000" b="1" dirty="0" err="1">
                <a:solidFill>
                  <a:schemeClr val="bg1"/>
                </a:solidFill>
                <a:latin typeface="Quicksand" pitchFamily="2" charset="77"/>
              </a:rPr>
              <a:t>iawn</a:t>
            </a:r>
            <a:r>
              <a:rPr lang="en-US" sz="2000" b="1" dirty="0">
                <a:solidFill>
                  <a:schemeClr val="bg1"/>
                </a:solidFill>
                <a:latin typeface="Quicksand" pitchFamily="2" charset="77"/>
              </a:rPr>
              <a:t>!</a:t>
            </a:r>
          </a:p>
          <a:p>
            <a:endParaRPr lang="en-US" b="1" dirty="0">
              <a:solidFill>
                <a:schemeClr val="bg1"/>
              </a:solidFill>
              <a:latin typeface="Quicksand" pitchFamily="2" charset="77"/>
            </a:endParaRPr>
          </a:p>
          <a:p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Rydych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wedi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darganfod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chwech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lle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bendigedig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Nyffryn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Dyfrdwy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</a:t>
            </a:r>
          </a:p>
          <a:p>
            <a:endParaRPr lang="en-GB" dirty="0">
              <a:solidFill>
                <a:schemeClr val="bg1"/>
              </a:solidFill>
              <a:latin typeface="Quicksand" pitchFamily="2" charset="77"/>
            </a:endParaRPr>
          </a:p>
          <a:p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Gallwch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wybod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mwy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am 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deithio a thwristiaeth yn Nyffryn Dyfrdwy ar ein gwefan.</a:t>
            </a:r>
            <a:endParaRPr lang="en-GB" dirty="0">
              <a:solidFill>
                <a:schemeClr val="bg1"/>
              </a:solidFill>
              <a:latin typeface="Quicksand" pitchFamily="2" charset="77"/>
            </a:endParaRPr>
          </a:p>
        </p:txBody>
      </p:sp>
      <p:pic>
        <p:nvPicPr>
          <p:cNvPr id="14" name="Picture 13" descr="A picture containing person, dressed&#10;&#10;Description automatically generated">
            <a:extLst>
              <a:ext uri="{FF2B5EF4-FFF2-40B4-BE49-F238E27FC236}">
                <a16:creationId xmlns:a16="http://schemas.microsoft.com/office/drawing/2014/main" id="{7B722C0B-A89B-7344-A088-4C3EAFE23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941" y="1036701"/>
            <a:ext cx="4152616" cy="52738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467AA3-9C1A-E94B-B87E-F43481284F13}"/>
              </a:ext>
            </a:extLst>
          </p:cNvPr>
          <p:cNvSpPr txBox="1"/>
          <p:nvPr/>
        </p:nvSpPr>
        <p:spPr>
          <a:xfrm>
            <a:off x="2508422" y="342320"/>
            <a:ext cx="922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Datgelu Dyffryn Dyfrdwy 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219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E2211F7-C586-8B43-9013-970C4A60E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269BD1A-8DCD-5348-872F-FA9FF1BA2BF6}"/>
              </a:ext>
            </a:extLst>
          </p:cNvPr>
          <p:cNvGrpSpPr/>
          <p:nvPr/>
        </p:nvGrpSpPr>
        <p:grpSpPr>
          <a:xfrm>
            <a:off x="5068758" y="1018241"/>
            <a:ext cx="5509044" cy="7252744"/>
            <a:chOff x="6235929" y="1111761"/>
            <a:chExt cx="5509044" cy="6593404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212A04D-3FC7-6E40-AA1A-1C4910D0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235929" y="1111761"/>
              <a:ext cx="5509044" cy="659340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22E842-CB59-0643-92ED-790C32F48A01}"/>
                </a:ext>
              </a:extLst>
            </p:cNvPr>
            <p:cNvSpPr txBox="1"/>
            <p:nvPr/>
          </p:nvSpPr>
          <p:spPr>
            <a:xfrm>
              <a:off x="6576602" y="1652602"/>
              <a:ext cx="4899118" cy="5525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err="1">
                  <a:solidFill>
                    <a:schemeClr val="bg1"/>
                  </a:solidFill>
                  <a:latin typeface="Fredoka One" panose="02000000000000000000" pitchFamily="2" charset="77"/>
                </a:rPr>
                <a:t>Cyfarwyddiadau</a:t>
              </a:r>
              <a:endParaRPr lang="en-GB" sz="3200" dirty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endParaRPr lang="en-GB" sz="900" dirty="0">
                <a:solidFill>
                  <a:schemeClr val="bg1"/>
                </a:solidFill>
                <a:latin typeface="Delius" panose="02000603000000000000" pitchFamily="2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Darllenwch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y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dyfyniad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a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dyfalwch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pa le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arbennig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mae’n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cyfeirio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ato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Cliciwch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ar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bob teil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i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ddatgelu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adran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Ar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ôl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i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bob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rhan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gael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eu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datgelu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ceisiwch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ddyfalu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beth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yw’r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safle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arbennig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Ar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ôl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gweld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y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llun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i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gyd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,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dyfalwch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ble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mae’r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lle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arbennig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.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Meddyliwch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am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yr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hyn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sy’n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gwneud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y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lle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hwn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yn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 </a:t>
              </a:r>
              <a:r>
                <a:rPr lang="en-GB" sz="2200" dirty="0" err="1">
                  <a:solidFill>
                    <a:schemeClr val="bg1"/>
                  </a:solidFill>
                  <a:latin typeface="Quicksand" pitchFamily="2" charset="77"/>
                </a:rPr>
                <a:t>arbennig</a:t>
              </a:r>
              <a:r>
                <a:rPr lang="en-GB" sz="2200" dirty="0">
                  <a:solidFill>
                    <a:schemeClr val="bg1"/>
                  </a:solidFill>
                  <a:latin typeface="Quicksand" pitchFamily="2" charset="77"/>
                </a:rPr>
                <a:t>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endParaRPr lang="en-GB" sz="2200" dirty="0">
                <a:solidFill>
                  <a:schemeClr val="bg1"/>
                </a:solidFill>
                <a:latin typeface="Quicksand" pitchFamily="2" charset="77"/>
              </a:endParaRPr>
            </a:p>
            <a:p>
              <a:endParaRPr lang="en-US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46CAABA-D33B-C442-94E3-D5359F578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95" y="-264435"/>
            <a:ext cx="3291110" cy="2602273"/>
          </a:xfrm>
          <a:prstGeom prst="rect">
            <a:avLst/>
          </a:prstGeom>
        </p:spPr>
      </p:pic>
      <p:pic>
        <p:nvPicPr>
          <p:cNvPr id="13" name="Picture 12" descr="A picture containing person, dressed&#10;&#10;Description automatically generated">
            <a:extLst>
              <a:ext uri="{FF2B5EF4-FFF2-40B4-BE49-F238E27FC236}">
                <a16:creationId xmlns:a16="http://schemas.microsoft.com/office/drawing/2014/main" id="{EDAF25ED-6AED-6643-8849-2CF78BB223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854"/>
          <a:stretch/>
        </p:blipFill>
        <p:spPr>
          <a:xfrm flipH="1">
            <a:off x="20149" y="1908313"/>
            <a:ext cx="2032343" cy="4949687"/>
          </a:xfrm>
          <a:prstGeom prst="rect">
            <a:avLst/>
          </a:prstGeom>
        </p:spPr>
      </p:pic>
      <p:pic>
        <p:nvPicPr>
          <p:cNvPr id="14" name="Picture 13" descr="A picture containing person, dressed&#10;&#10;Description automatically generated">
            <a:extLst>
              <a:ext uri="{FF2B5EF4-FFF2-40B4-BE49-F238E27FC236}">
                <a16:creationId xmlns:a16="http://schemas.microsoft.com/office/drawing/2014/main" id="{430E221E-28C7-D94A-98D4-15D0D80872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1510"/>
          <a:stretch/>
        </p:blipFill>
        <p:spPr>
          <a:xfrm flipH="1">
            <a:off x="10169383" y="1591047"/>
            <a:ext cx="2010963" cy="52669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1808C72-B638-5949-BF1D-569DB33E01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75522" y="1908313"/>
            <a:ext cx="4800600" cy="4991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23D12F-A035-194A-98C1-CD510FF2E4B2}"/>
              </a:ext>
            </a:extLst>
          </p:cNvPr>
          <p:cNvSpPr txBox="1"/>
          <p:nvPr/>
        </p:nvSpPr>
        <p:spPr>
          <a:xfrm>
            <a:off x="2508422" y="342320"/>
            <a:ext cx="922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y-GB" sz="4000" b="1" dirty="0">
                <a:solidFill>
                  <a:srgbClr val="4E6A84"/>
                </a:solidFill>
                <a:latin typeface="Fredoka One" panose="02000000000000000000" pitchFamily="2" charset="77"/>
              </a:rPr>
              <a:t>Mannau Dirgel Dyffryn Dyfrdwy</a:t>
            </a:r>
            <a:endParaRPr lang="en-GB" sz="4000" b="1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013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5D75F155-0B2D-234F-A231-B8BDF0C69C30}"/>
              </a:ext>
            </a:extLst>
          </p:cNvPr>
          <p:cNvSpPr/>
          <p:nvPr/>
        </p:nvSpPr>
        <p:spPr>
          <a:xfrm>
            <a:off x="7583557" y="1133064"/>
            <a:ext cx="4144617" cy="3657600"/>
          </a:xfrm>
          <a:prstGeom prst="round2DiagRect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5020A8-F9EF-CD4F-B647-17DDFF03F9E9}"/>
              </a:ext>
            </a:extLst>
          </p:cNvPr>
          <p:cNvSpPr txBox="1"/>
          <p:nvPr/>
        </p:nvSpPr>
        <p:spPr>
          <a:xfrm>
            <a:off x="7812571" y="1392203"/>
            <a:ext cx="3754007" cy="3139321"/>
          </a:xfrm>
          <a:prstGeom prst="rect">
            <a:avLst/>
          </a:pr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46800"/>
                      <a:gd name="connsiteY0" fmla="*/ 0 h 2862322"/>
                      <a:gd name="connsiteX1" fmla="*/ 649665 w 4146800"/>
                      <a:gd name="connsiteY1" fmla="*/ 0 h 2862322"/>
                      <a:gd name="connsiteX2" fmla="*/ 1216395 w 4146800"/>
                      <a:gd name="connsiteY2" fmla="*/ 0 h 2862322"/>
                      <a:gd name="connsiteX3" fmla="*/ 1990464 w 4146800"/>
                      <a:gd name="connsiteY3" fmla="*/ 0 h 2862322"/>
                      <a:gd name="connsiteX4" fmla="*/ 2640129 w 4146800"/>
                      <a:gd name="connsiteY4" fmla="*/ 0 h 2862322"/>
                      <a:gd name="connsiteX5" fmla="*/ 3289795 w 4146800"/>
                      <a:gd name="connsiteY5" fmla="*/ 0 h 2862322"/>
                      <a:gd name="connsiteX6" fmla="*/ 4146800 w 4146800"/>
                      <a:gd name="connsiteY6" fmla="*/ 0 h 2862322"/>
                      <a:gd name="connsiteX7" fmla="*/ 4146800 w 4146800"/>
                      <a:gd name="connsiteY7" fmla="*/ 515218 h 2862322"/>
                      <a:gd name="connsiteX8" fmla="*/ 4146800 w 4146800"/>
                      <a:gd name="connsiteY8" fmla="*/ 1087682 h 2862322"/>
                      <a:gd name="connsiteX9" fmla="*/ 4146800 w 4146800"/>
                      <a:gd name="connsiteY9" fmla="*/ 1602900 h 2862322"/>
                      <a:gd name="connsiteX10" fmla="*/ 4146800 w 4146800"/>
                      <a:gd name="connsiteY10" fmla="*/ 2118118 h 2862322"/>
                      <a:gd name="connsiteX11" fmla="*/ 4146800 w 4146800"/>
                      <a:gd name="connsiteY11" fmla="*/ 2862322 h 2862322"/>
                      <a:gd name="connsiteX12" fmla="*/ 3414199 w 4146800"/>
                      <a:gd name="connsiteY12" fmla="*/ 2862322 h 2862322"/>
                      <a:gd name="connsiteX13" fmla="*/ 2640129 w 4146800"/>
                      <a:gd name="connsiteY13" fmla="*/ 2862322 h 2862322"/>
                      <a:gd name="connsiteX14" fmla="*/ 1866060 w 4146800"/>
                      <a:gd name="connsiteY14" fmla="*/ 2862322 h 2862322"/>
                      <a:gd name="connsiteX15" fmla="*/ 1257863 w 4146800"/>
                      <a:gd name="connsiteY15" fmla="*/ 2862322 h 2862322"/>
                      <a:gd name="connsiteX16" fmla="*/ 0 w 4146800"/>
                      <a:gd name="connsiteY16" fmla="*/ 2862322 h 2862322"/>
                      <a:gd name="connsiteX17" fmla="*/ 0 w 4146800"/>
                      <a:gd name="connsiteY17" fmla="*/ 2232611 h 2862322"/>
                      <a:gd name="connsiteX18" fmla="*/ 0 w 4146800"/>
                      <a:gd name="connsiteY18" fmla="*/ 1746016 h 2862322"/>
                      <a:gd name="connsiteX19" fmla="*/ 0 w 4146800"/>
                      <a:gd name="connsiteY19" fmla="*/ 1230798 h 2862322"/>
                      <a:gd name="connsiteX20" fmla="*/ 0 w 4146800"/>
                      <a:gd name="connsiteY20" fmla="*/ 715580 h 2862322"/>
                      <a:gd name="connsiteX21" fmla="*/ 0 w 4146800"/>
                      <a:gd name="connsiteY21" fmla="*/ 0 h 286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46800" h="2862322" extrusionOk="0">
                        <a:moveTo>
                          <a:pt x="0" y="0"/>
                        </a:moveTo>
                        <a:cubicBezTo>
                          <a:pt x="320478" y="4264"/>
                          <a:pt x="411993" y="31165"/>
                          <a:pt x="649665" y="0"/>
                        </a:cubicBezTo>
                        <a:cubicBezTo>
                          <a:pt x="887337" y="-31165"/>
                          <a:pt x="1000053" y="15292"/>
                          <a:pt x="1216395" y="0"/>
                        </a:cubicBezTo>
                        <a:cubicBezTo>
                          <a:pt x="1432737" y="-15292"/>
                          <a:pt x="1745605" y="9897"/>
                          <a:pt x="1990464" y="0"/>
                        </a:cubicBezTo>
                        <a:cubicBezTo>
                          <a:pt x="2235323" y="-9897"/>
                          <a:pt x="2361215" y="2824"/>
                          <a:pt x="2640129" y="0"/>
                        </a:cubicBezTo>
                        <a:cubicBezTo>
                          <a:pt x="2919044" y="-2824"/>
                          <a:pt x="3062290" y="1996"/>
                          <a:pt x="3289795" y="0"/>
                        </a:cubicBezTo>
                        <a:cubicBezTo>
                          <a:pt x="3517300" y="-1996"/>
                          <a:pt x="3849493" y="-16739"/>
                          <a:pt x="4146800" y="0"/>
                        </a:cubicBezTo>
                        <a:cubicBezTo>
                          <a:pt x="4133531" y="248246"/>
                          <a:pt x="4165775" y="316384"/>
                          <a:pt x="4146800" y="515218"/>
                        </a:cubicBezTo>
                        <a:cubicBezTo>
                          <a:pt x="4127825" y="714052"/>
                          <a:pt x="4152150" y="854907"/>
                          <a:pt x="4146800" y="1087682"/>
                        </a:cubicBezTo>
                        <a:cubicBezTo>
                          <a:pt x="4141450" y="1320457"/>
                          <a:pt x="4142875" y="1446272"/>
                          <a:pt x="4146800" y="1602900"/>
                        </a:cubicBezTo>
                        <a:cubicBezTo>
                          <a:pt x="4150725" y="1759528"/>
                          <a:pt x="4166488" y="1975010"/>
                          <a:pt x="4146800" y="2118118"/>
                        </a:cubicBezTo>
                        <a:cubicBezTo>
                          <a:pt x="4127112" y="2261226"/>
                          <a:pt x="4138855" y="2490859"/>
                          <a:pt x="4146800" y="2862322"/>
                        </a:cubicBezTo>
                        <a:cubicBezTo>
                          <a:pt x="3871232" y="2832046"/>
                          <a:pt x="3715841" y="2850417"/>
                          <a:pt x="3414199" y="2862322"/>
                        </a:cubicBezTo>
                        <a:cubicBezTo>
                          <a:pt x="3112557" y="2874227"/>
                          <a:pt x="2921243" y="2839442"/>
                          <a:pt x="2640129" y="2862322"/>
                        </a:cubicBezTo>
                        <a:cubicBezTo>
                          <a:pt x="2359015" y="2885203"/>
                          <a:pt x="2123187" y="2894585"/>
                          <a:pt x="1866060" y="2862322"/>
                        </a:cubicBezTo>
                        <a:cubicBezTo>
                          <a:pt x="1608933" y="2830059"/>
                          <a:pt x="1430270" y="2837049"/>
                          <a:pt x="1257863" y="2862322"/>
                        </a:cubicBezTo>
                        <a:cubicBezTo>
                          <a:pt x="1085456" y="2887595"/>
                          <a:pt x="548270" y="2843192"/>
                          <a:pt x="0" y="2862322"/>
                        </a:cubicBezTo>
                        <a:cubicBezTo>
                          <a:pt x="28351" y="2661146"/>
                          <a:pt x="-23060" y="2424790"/>
                          <a:pt x="0" y="2232611"/>
                        </a:cubicBezTo>
                        <a:cubicBezTo>
                          <a:pt x="23060" y="2040432"/>
                          <a:pt x="-12669" y="1863857"/>
                          <a:pt x="0" y="1746016"/>
                        </a:cubicBezTo>
                        <a:cubicBezTo>
                          <a:pt x="12669" y="1628176"/>
                          <a:pt x="-11427" y="1462454"/>
                          <a:pt x="0" y="1230798"/>
                        </a:cubicBezTo>
                        <a:cubicBezTo>
                          <a:pt x="11427" y="999142"/>
                          <a:pt x="18745" y="966466"/>
                          <a:pt x="0" y="715580"/>
                        </a:cubicBezTo>
                        <a:cubicBezTo>
                          <a:pt x="-18745" y="464694"/>
                          <a:pt x="-25843" y="34519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Mae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hyn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.....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adlewyrchu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anrhydedd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gwirioneddol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fenter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mor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rhagorol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ogystal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â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gwerthfawr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..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mae’n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ffurfio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dros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y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rhan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mwyaf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hardd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rhamantus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afon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Dyfrdwy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;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mae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pont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un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modd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nepell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safle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hwn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ychwanegu’n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fawr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harddwch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olygfa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Coed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dŵr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bryniau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gyd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cyfuno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wneud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y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dyffryn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hwn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ddiddorol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DCEC3-FC9C-A149-B5A4-28DE614B7C6A}"/>
              </a:ext>
            </a:extLst>
          </p:cNvPr>
          <p:cNvSpPr txBox="1"/>
          <p:nvPr/>
        </p:nvSpPr>
        <p:spPr>
          <a:xfrm>
            <a:off x="7812571" y="4794044"/>
            <a:ext cx="1981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Quicksand" pitchFamily="2" charset="77"/>
              </a:rPr>
              <a:t>Dienw</a:t>
            </a:r>
            <a:r>
              <a:rPr lang="en-GB" sz="1200" dirty="0">
                <a:latin typeface="Quicksand" pitchFamily="2" charset="77"/>
              </a:rPr>
              <a:t>, 1798</a:t>
            </a:r>
          </a:p>
          <a:p>
            <a:endParaRPr lang="en-US" dirty="0"/>
          </a:p>
        </p:txBody>
      </p:sp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1108490" y="-340022"/>
            <a:ext cx="13400966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Quicksand" pitchFamily="2" charset="77"/>
              </a:rPr>
              <a:t>,</a:t>
            </a:r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/>
          <a:stretch/>
        </p:blipFill>
        <p:spPr>
          <a:xfrm>
            <a:off x="887959" y="274450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1C7E84-3497-1F4E-A05D-E798135FB7FD}"/>
              </a:ext>
            </a:extLst>
          </p:cNvPr>
          <p:cNvSpPr txBox="1"/>
          <p:nvPr/>
        </p:nvSpPr>
        <p:spPr>
          <a:xfrm>
            <a:off x="7583557" y="148633"/>
            <a:ext cx="414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Dirgelwch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Dyffryn </a:t>
            </a:r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Dyfrdwy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Rhif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Un </a:t>
            </a:r>
          </a:p>
        </p:txBody>
      </p:sp>
      <p:pic>
        <p:nvPicPr>
          <p:cNvPr id="19" name="middle1">
            <a:extLst>
              <a:ext uri="{FF2B5EF4-FFF2-40B4-BE49-F238E27FC236}">
                <a16:creationId xmlns:a16="http://schemas.microsoft.com/office/drawing/2014/main" id="{1D8AD5EB-FAB4-6441-A143-A5353161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21" name="top2">
            <a:extLst>
              <a:ext uri="{FF2B5EF4-FFF2-40B4-BE49-F238E27FC236}">
                <a16:creationId xmlns:a16="http://schemas.microsoft.com/office/drawing/2014/main" id="{B8F4C8A2-25D0-4D49-B6A1-09504ABEF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22" name="bottom2">
            <a:extLst>
              <a:ext uri="{FF2B5EF4-FFF2-40B4-BE49-F238E27FC236}">
                <a16:creationId xmlns:a16="http://schemas.microsoft.com/office/drawing/2014/main" id="{C470CA12-DD6B-7A44-8536-75D3D7B2B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pic>
        <p:nvPicPr>
          <p:cNvPr id="23" name="top3">
            <a:extLst>
              <a:ext uri="{FF2B5EF4-FFF2-40B4-BE49-F238E27FC236}">
                <a16:creationId xmlns:a16="http://schemas.microsoft.com/office/drawing/2014/main" id="{281D4F39-2DE2-0D46-A0CD-CFDB10F69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24" name="middle3">
            <a:extLst>
              <a:ext uri="{FF2B5EF4-FFF2-40B4-BE49-F238E27FC236}">
                <a16:creationId xmlns:a16="http://schemas.microsoft.com/office/drawing/2014/main" id="{906B6433-E1B7-EB4E-86B0-57874490F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25" name="bottom3">
            <a:extLst>
              <a:ext uri="{FF2B5EF4-FFF2-40B4-BE49-F238E27FC236}">
                <a16:creationId xmlns:a16="http://schemas.microsoft.com/office/drawing/2014/main" id="{73D1B374-1EC5-F84C-B09E-3DE4408C34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26" name="middle2">
            <a:extLst>
              <a:ext uri="{FF2B5EF4-FFF2-40B4-BE49-F238E27FC236}">
                <a16:creationId xmlns:a16="http://schemas.microsoft.com/office/drawing/2014/main" id="{EADD877C-4897-BD42-A88D-07D7AADF5D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pic>
        <p:nvPicPr>
          <p:cNvPr id="33" name="top1">
            <a:extLst>
              <a:ext uri="{FF2B5EF4-FFF2-40B4-BE49-F238E27FC236}">
                <a16:creationId xmlns:a16="http://schemas.microsoft.com/office/drawing/2014/main" id="{1D393DE7-1203-8044-98AA-989630F47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175" y="149883"/>
            <a:ext cx="2173443" cy="2173443"/>
          </a:xfrm>
          <a:prstGeom prst="rect">
            <a:avLst/>
          </a:prstGeom>
        </p:spPr>
      </p:pic>
      <p:sp>
        <p:nvSpPr>
          <p:cNvPr id="34" name="tab">
            <a:hlinkClick r:id="" action="ppaction://hlinkshowjump?jump=nextslid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8BC703F-36C3-B943-BB54-BF3CF32804BE}"/>
              </a:ext>
            </a:extLst>
          </p:cNvPr>
          <p:cNvSpPr/>
          <p:nvPr/>
        </p:nvSpPr>
        <p:spPr>
          <a:xfrm rot="10800000">
            <a:off x="10452515" y="5583225"/>
            <a:ext cx="2458069" cy="1099692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AB8DE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5699A2-CF06-2045-9B68-6E48EBA4EBDA}"/>
              </a:ext>
            </a:extLst>
          </p:cNvPr>
          <p:cNvSpPr txBox="1"/>
          <p:nvPr/>
        </p:nvSpPr>
        <p:spPr>
          <a:xfrm>
            <a:off x="10617950" y="5667254"/>
            <a:ext cx="1567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Cliciwch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yma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i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weld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yr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ateb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05B463-502A-A748-B4E3-D14C07514104}"/>
              </a:ext>
            </a:extLst>
          </p:cNvPr>
          <p:cNvSpPr txBox="1"/>
          <p:nvPr/>
        </p:nvSpPr>
        <p:spPr>
          <a:xfrm>
            <a:off x="546625" y="618394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Quicksand" pitchFamily="2" charset="77"/>
              </a:rPr>
              <a:t>© WCBC </a:t>
            </a:r>
            <a:endParaRPr lang="en-US" sz="1400" dirty="0">
              <a:solidFill>
                <a:schemeClr val="bg1"/>
              </a:solidFill>
              <a:latin typeface="Quicksand" pitchFamily="2" charset="77"/>
            </a:endParaRPr>
          </a:p>
        </p:txBody>
      </p:sp>
      <p:pic>
        <p:nvPicPr>
          <p:cNvPr id="29" name="bottom1">
            <a:extLst>
              <a:ext uri="{FF2B5EF4-FFF2-40B4-BE49-F238E27FC236}">
                <a16:creationId xmlns:a16="http://schemas.microsoft.com/office/drawing/2014/main" id="{F36B6838-318D-1148-88B5-9F6E144CA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197" y="4496771"/>
            <a:ext cx="2173445" cy="217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DD209A-670E-A144-BD9F-C5703A25EEDE}"/>
              </a:ext>
            </a:extLst>
          </p:cNvPr>
          <p:cNvGrpSpPr/>
          <p:nvPr/>
        </p:nvGrpSpPr>
        <p:grpSpPr>
          <a:xfrm>
            <a:off x="10422698" y="5495013"/>
            <a:ext cx="2458069" cy="1209661"/>
            <a:chOff x="10395266" y="5335989"/>
            <a:chExt cx="2458069" cy="1209661"/>
          </a:xfrm>
        </p:grpSpPr>
        <p:sp>
          <p:nvSpPr>
            <p:cNvPr id="23" name="tab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2F02A1-09CF-4D45-A641-B3E08DF36FF7}"/>
                </a:ext>
              </a:extLst>
            </p:cNvPr>
            <p:cNvSpPr/>
            <p:nvPr/>
          </p:nvSpPr>
          <p:spPr>
            <a:xfrm rot="10800000">
              <a:off x="10395266" y="5335989"/>
              <a:ext cx="2458069" cy="1209661"/>
            </a:xfrm>
            <a:prstGeom prst="roundRect">
              <a:avLst>
                <a:gd name="adj" fmla="val 33750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9B70E8-DAFB-0C4A-937B-4D7A3114907C}"/>
                </a:ext>
              </a:extLst>
            </p:cNvPr>
            <p:cNvSpPr txBox="1"/>
            <p:nvPr/>
          </p:nvSpPr>
          <p:spPr>
            <a:xfrm>
              <a:off x="10419980" y="5501696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4F6B84"/>
                  </a:solidFill>
                  <a:latin typeface="Quicksand" pitchFamily="2" charset="77"/>
                </a:rPr>
                <a:t>Dirgelwch</a:t>
              </a:r>
              <a:r>
                <a:rPr lang="en-US" sz="2400" dirty="0">
                  <a:solidFill>
                    <a:srgbClr val="4F6B84"/>
                  </a:solidFill>
                  <a:latin typeface="Quicksand" pitchFamily="2" charset="77"/>
                </a:rPr>
                <a:t> </a:t>
              </a:r>
              <a:r>
                <a:rPr lang="en-US" sz="2400" dirty="0" err="1">
                  <a:solidFill>
                    <a:srgbClr val="4F6B84"/>
                  </a:solidFill>
                  <a:latin typeface="Quicksand" pitchFamily="2" charset="77"/>
                </a:rPr>
                <a:t>nesaf</a:t>
              </a:r>
              <a:r>
                <a:rPr lang="en-US" sz="2400" dirty="0">
                  <a:solidFill>
                    <a:srgbClr val="4F6B84"/>
                  </a:solidFill>
                  <a:latin typeface="Quicksand" pitchFamily="2" charset="77"/>
                </a:rPr>
                <a:t>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A435583-664E-044C-8B33-449E47BA6A84}"/>
              </a:ext>
            </a:extLst>
          </p:cNvPr>
          <p:cNvSpPr txBox="1"/>
          <p:nvPr/>
        </p:nvSpPr>
        <p:spPr>
          <a:xfrm>
            <a:off x="7449181" y="1102784"/>
            <a:ext cx="4593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4E6A84"/>
                </a:solidFill>
                <a:latin typeface="Fredoka One" panose="02000000000000000000" pitchFamily="2" charset="77"/>
              </a:rPr>
              <a:t>Dyfrbont</a:t>
            </a:r>
            <a:r>
              <a:rPr lang="en-GB" sz="44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400" dirty="0" err="1">
                <a:solidFill>
                  <a:srgbClr val="4E6A84"/>
                </a:solidFill>
                <a:latin typeface="Fredoka One" panose="02000000000000000000" pitchFamily="2" charset="77"/>
              </a:rPr>
              <a:t>Pontcysyllte</a:t>
            </a:r>
            <a:endParaRPr lang="en-GB" sz="44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8" name="wholeimage">
            <a:extLst>
              <a:ext uri="{FF2B5EF4-FFF2-40B4-BE49-F238E27FC236}">
                <a16:creationId xmlns:a16="http://schemas.microsoft.com/office/drawing/2014/main" id="{587A31E5-7591-084D-BFF0-5C947E974F21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/>
          <a:stretch/>
        </p:blipFill>
        <p:spPr>
          <a:xfrm>
            <a:off x="887959" y="274450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C54205-57E4-BE43-9688-35E73B8F8024}"/>
              </a:ext>
            </a:extLst>
          </p:cNvPr>
          <p:cNvSpPr txBox="1"/>
          <p:nvPr/>
        </p:nvSpPr>
        <p:spPr>
          <a:xfrm>
            <a:off x="546625" y="618394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Quicksand" pitchFamily="2" charset="77"/>
              </a:rPr>
              <a:t>© WCBC </a:t>
            </a:r>
            <a:endParaRPr lang="en-US" sz="1400" dirty="0">
              <a:solidFill>
                <a:schemeClr val="bg1"/>
              </a:solidFill>
              <a:latin typeface="Quicks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36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 Diagonal Corner of Rectangle 23">
            <a:extLst>
              <a:ext uri="{FF2B5EF4-FFF2-40B4-BE49-F238E27FC236}">
                <a16:creationId xmlns:a16="http://schemas.microsoft.com/office/drawing/2014/main" id="{2675418B-01CD-F645-9179-D6700FAC5CAE}"/>
              </a:ext>
            </a:extLst>
          </p:cNvPr>
          <p:cNvSpPr/>
          <p:nvPr/>
        </p:nvSpPr>
        <p:spPr>
          <a:xfrm>
            <a:off x="7583557" y="1123122"/>
            <a:ext cx="4144617" cy="3657600"/>
          </a:xfrm>
          <a:prstGeom prst="round2DiagRect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D6CF48-A6BA-1F4C-885D-A3F728458720}"/>
              </a:ext>
            </a:extLst>
          </p:cNvPr>
          <p:cNvSpPr txBox="1"/>
          <p:nvPr/>
        </p:nvSpPr>
        <p:spPr>
          <a:xfrm>
            <a:off x="7812571" y="1243761"/>
            <a:ext cx="3754007" cy="3416320"/>
          </a:xfrm>
          <a:prstGeom prst="rect">
            <a:avLst/>
          </a:pr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46800"/>
                      <a:gd name="connsiteY0" fmla="*/ 0 h 2862322"/>
                      <a:gd name="connsiteX1" fmla="*/ 649665 w 4146800"/>
                      <a:gd name="connsiteY1" fmla="*/ 0 h 2862322"/>
                      <a:gd name="connsiteX2" fmla="*/ 1216395 w 4146800"/>
                      <a:gd name="connsiteY2" fmla="*/ 0 h 2862322"/>
                      <a:gd name="connsiteX3" fmla="*/ 1990464 w 4146800"/>
                      <a:gd name="connsiteY3" fmla="*/ 0 h 2862322"/>
                      <a:gd name="connsiteX4" fmla="*/ 2640129 w 4146800"/>
                      <a:gd name="connsiteY4" fmla="*/ 0 h 2862322"/>
                      <a:gd name="connsiteX5" fmla="*/ 3289795 w 4146800"/>
                      <a:gd name="connsiteY5" fmla="*/ 0 h 2862322"/>
                      <a:gd name="connsiteX6" fmla="*/ 4146800 w 4146800"/>
                      <a:gd name="connsiteY6" fmla="*/ 0 h 2862322"/>
                      <a:gd name="connsiteX7" fmla="*/ 4146800 w 4146800"/>
                      <a:gd name="connsiteY7" fmla="*/ 515218 h 2862322"/>
                      <a:gd name="connsiteX8" fmla="*/ 4146800 w 4146800"/>
                      <a:gd name="connsiteY8" fmla="*/ 1087682 h 2862322"/>
                      <a:gd name="connsiteX9" fmla="*/ 4146800 w 4146800"/>
                      <a:gd name="connsiteY9" fmla="*/ 1602900 h 2862322"/>
                      <a:gd name="connsiteX10" fmla="*/ 4146800 w 4146800"/>
                      <a:gd name="connsiteY10" fmla="*/ 2118118 h 2862322"/>
                      <a:gd name="connsiteX11" fmla="*/ 4146800 w 4146800"/>
                      <a:gd name="connsiteY11" fmla="*/ 2862322 h 2862322"/>
                      <a:gd name="connsiteX12" fmla="*/ 3414199 w 4146800"/>
                      <a:gd name="connsiteY12" fmla="*/ 2862322 h 2862322"/>
                      <a:gd name="connsiteX13" fmla="*/ 2640129 w 4146800"/>
                      <a:gd name="connsiteY13" fmla="*/ 2862322 h 2862322"/>
                      <a:gd name="connsiteX14" fmla="*/ 1866060 w 4146800"/>
                      <a:gd name="connsiteY14" fmla="*/ 2862322 h 2862322"/>
                      <a:gd name="connsiteX15" fmla="*/ 1257863 w 4146800"/>
                      <a:gd name="connsiteY15" fmla="*/ 2862322 h 2862322"/>
                      <a:gd name="connsiteX16" fmla="*/ 0 w 4146800"/>
                      <a:gd name="connsiteY16" fmla="*/ 2862322 h 2862322"/>
                      <a:gd name="connsiteX17" fmla="*/ 0 w 4146800"/>
                      <a:gd name="connsiteY17" fmla="*/ 2232611 h 2862322"/>
                      <a:gd name="connsiteX18" fmla="*/ 0 w 4146800"/>
                      <a:gd name="connsiteY18" fmla="*/ 1746016 h 2862322"/>
                      <a:gd name="connsiteX19" fmla="*/ 0 w 4146800"/>
                      <a:gd name="connsiteY19" fmla="*/ 1230798 h 2862322"/>
                      <a:gd name="connsiteX20" fmla="*/ 0 w 4146800"/>
                      <a:gd name="connsiteY20" fmla="*/ 715580 h 2862322"/>
                      <a:gd name="connsiteX21" fmla="*/ 0 w 4146800"/>
                      <a:gd name="connsiteY21" fmla="*/ 0 h 286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46800" h="2862322" extrusionOk="0">
                        <a:moveTo>
                          <a:pt x="0" y="0"/>
                        </a:moveTo>
                        <a:cubicBezTo>
                          <a:pt x="320478" y="4264"/>
                          <a:pt x="411993" y="31165"/>
                          <a:pt x="649665" y="0"/>
                        </a:cubicBezTo>
                        <a:cubicBezTo>
                          <a:pt x="887337" y="-31165"/>
                          <a:pt x="1000053" y="15292"/>
                          <a:pt x="1216395" y="0"/>
                        </a:cubicBezTo>
                        <a:cubicBezTo>
                          <a:pt x="1432737" y="-15292"/>
                          <a:pt x="1745605" y="9897"/>
                          <a:pt x="1990464" y="0"/>
                        </a:cubicBezTo>
                        <a:cubicBezTo>
                          <a:pt x="2235323" y="-9897"/>
                          <a:pt x="2361215" y="2824"/>
                          <a:pt x="2640129" y="0"/>
                        </a:cubicBezTo>
                        <a:cubicBezTo>
                          <a:pt x="2919044" y="-2824"/>
                          <a:pt x="3062290" y="1996"/>
                          <a:pt x="3289795" y="0"/>
                        </a:cubicBezTo>
                        <a:cubicBezTo>
                          <a:pt x="3517300" y="-1996"/>
                          <a:pt x="3849493" y="-16739"/>
                          <a:pt x="4146800" y="0"/>
                        </a:cubicBezTo>
                        <a:cubicBezTo>
                          <a:pt x="4133531" y="248246"/>
                          <a:pt x="4165775" y="316384"/>
                          <a:pt x="4146800" y="515218"/>
                        </a:cubicBezTo>
                        <a:cubicBezTo>
                          <a:pt x="4127825" y="714052"/>
                          <a:pt x="4152150" y="854907"/>
                          <a:pt x="4146800" y="1087682"/>
                        </a:cubicBezTo>
                        <a:cubicBezTo>
                          <a:pt x="4141450" y="1320457"/>
                          <a:pt x="4142875" y="1446272"/>
                          <a:pt x="4146800" y="1602900"/>
                        </a:cubicBezTo>
                        <a:cubicBezTo>
                          <a:pt x="4150725" y="1759528"/>
                          <a:pt x="4166488" y="1975010"/>
                          <a:pt x="4146800" y="2118118"/>
                        </a:cubicBezTo>
                        <a:cubicBezTo>
                          <a:pt x="4127112" y="2261226"/>
                          <a:pt x="4138855" y="2490859"/>
                          <a:pt x="4146800" y="2862322"/>
                        </a:cubicBezTo>
                        <a:cubicBezTo>
                          <a:pt x="3871232" y="2832046"/>
                          <a:pt x="3715841" y="2850417"/>
                          <a:pt x="3414199" y="2862322"/>
                        </a:cubicBezTo>
                        <a:cubicBezTo>
                          <a:pt x="3112557" y="2874227"/>
                          <a:pt x="2921243" y="2839442"/>
                          <a:pt x="2640129" y="2862322"/>
                        </a:cubicBezTo>
                        <a:cubicBezTo>
                          <a:pt x="2359015" y="2885203"/>
                          <a:pt x="2123187" y="2894585"/>
                          <a:pt x="1866060" y="2862322"/>
                        </a:cubicBezTo>
                        <a:cubicBezTo>
                          <a:pt x="1608933" y="2830059"/>
                          <a:pt x="1430270" y="2837049"/>
                          <a:pt x="1257863" y="2862322"/>
                        </a:cubicBezTo>
                        <a:cubicBezTo>
                          <a:pt x="1085456" y="2887595"/>
                          <a:pt x="548270" y="2843192"/>
                          <a:pt x="0" y="2862322"/>
                        </a:cubicBezTo>
                        <a:cubicBezTo>
                          <a:pt x="28351" y="2661146"/>
                          <a:pt x="-23060" y="2424790"/>
                          <a:pt x="0" y="2232611"/>
                        </a:cubicBezTo>
                        <a:cubicBezTo>
                          <a:pt x="23060" y="2040432"/>
                          <a:pt x="-12669" y="1863857"/>
                          <a:pt x="0" y="1746016"/>
                        </a:cubicBezTo>
                        <a:cubicBezTo>
                          <a:pt x="12669" y="1628176"/>
                          <a:pt x="-11427" y="1462454"/>
                          <a:pt x="0" y="1230798"/>
                        </a:cubicBezTo>
                        <a:cubicBezTo>
                          <a:pt x="11427" y="999142"/>
                          <a:pt x="18745" y="966466"/>
                          <a:pt x="0" y="715580"/>
                        </a:cubicBezTo>
                        <a:cubicBezTo>
                          <a:pt x="-18745" y="464694"/>
                          <a:pt x="-25843" y="34519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…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Nid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oeddwn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gwybod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dim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ond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o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ddisgrifiad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; a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ble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mae’r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pin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neu’r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bensel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sy’n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gallu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gwneud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cyfiawnder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â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harddwch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neu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fawredd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olygfa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? (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mae’n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)...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sefyll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ddihafal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;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llawn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cymhlethdod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hudol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gyda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choed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manwl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gyda'r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Ddyfrdwy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troelli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ei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“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nant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swynwr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”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drwyddo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, ac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codi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cloddiau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y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bryn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conigol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....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wedi’i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goroni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gyda’r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castell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wedi’i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guddio’n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rhannol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gan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gymylau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...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A98BBB-BD71-7D48-B16C-D930D4D98ACB}"/>
              </a:ext>
            </a:extLst>
          </p:cNvPr>
          <p:cNvSpPr txBox="1"/>
          <p:nvPr/>
        </p:nvSpPr>
        <p:spPr>
          <a:xfrm>
            <a:off x="7812571" y="4784102"/>
            <a:ext cx="1981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Quicksand" pitchFamily="2" charset="77"/>
              </a:rPr>
              <a:t>Richard Fenton , 1808</a:t>
            </a:r>
          </a:p>
          <a:p>
            <a:endParaRPr lang="en-US" dirty="0"/>
          </a:p>
        </p:txBody>
      </p:sp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1208965" y="-390041"/>
            <a:ext cx="13400965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8651" y="343173"/>
            <a:ext cx="6071616" cy="6071616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pic>
        <p:nvPicPr>
          <p:cNvPr id="20" name="middle1">
            <a:extLst>
              <a:ext uri="{FF2B5EF4-FFF2-40B4-BE49-F238E27FC236}">
                <a16:creationId xmlns:a16="http://schemas.microsoft.com/office/drawing/2014/main" id="{CB195A8E-1ADD-8B45-8A3F-BDCE90A5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23" name="top2">
            <a:extLst>
              <a:ext uri="{FF2B5EF4-FFF2-40B4-BE49-F238E27FC236}">
                <a16:creationId xmlns:a16="http://schemas.microsoft.com/office/drawing/2014/main" id="{85065336-DDD9-6B40-84BD-1441DFA55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27" name="top3">
            <a:extLst>
              <a:ext uri="{FF2B5EF4-FFF2-40B4-BE49-F238E27FC236}">
                <a16:creationId xmlns:a16="http://schemas.microsoft.com/office/drawing/2014/main" id="{5F5CC9B5-0D73-2740-A20F-02D7C64D9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28" name="middle3">
            <a:extLst>
              <a:ext uri="{FF2B5EF4-FFF2-40B4-BE49-F238E27FC236}">
                <a16:creationId xmlns:a16="http://schemas.microsoft.com/office/drawing/2014/main" id="{E221FB95-3A56-4848-AC31-AAD47813E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29" name="bottom3">
            <a:extLst>
              <a:ext uri="{FF2B5EF4-FFF2-40B4-BE49-F238E27FC236}">
                <a16:creationId xmlns:a16="http://schemas.microsoft.com/office/drawing/2014/main" id="{DEC639E3-274A-DF47-8EB0-449CDFACE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30" name="middle2">
            <a:extLst>
              <a:ext uri="{FF2B5EF4-FFF2-40B4-BE49-F238E27FC236}">
                <a16:creationId xmlns:a16="http://schemas.microsoft.com/office/drawing/2014/main" id="{9E46A790-5E8E-524F-9808-27D8EF51A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pic>
        <p:nvPicPr>
          <p:cNvPr id="31" name="top1">
            <a:extLst>
              <a:ext uri="{FF2B5EF4-FFF2-40B4-BE49-F238E27FC236}">
                <a16:creationId xmlns:a16="http://schemas.microsoft.com/office/drawing/2014/main" id="{3FB8B1EA-FC84-1A47-9FC3-59628DD7A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175" y="149883"/>
            <a:ext cx="2173443" cy="2173443"/>
          </a:xfrm>
          <a:prstGeom prst="rect">
            <a:avLst/>
          </a:prstGeom>
        </p:spPr>
      </p:pic>
      <p:sp>
        <p:nvSpPr>
          <p:cNvPr id="34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9DC385-CEF9-5740-9C83-77AF9158693C}"/>
              </a:ext>
            </a:extLst>
          </p:cNvPr>
          <p:cNvSpPr/>
          <p:nvPr/>
        </p:nvSpPr>
        <p:spPr>
          <a:xfrm rot="10800000">
            <a:off x="10452515" y="5583225"/>
            <a:ext cx="2458069" cy="1099692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AB8DE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F5166B-B448-744A-89E6-326C1F7D9280}"/>
              </a:ext>
            </a:extLst>
          </p:cNvPr>
          <p:cNvSpPr txBox="1"/>
          <p:nvPr/>
        </p:nvSpPr>
        <p:spPr>
          <a:xfrm>
            <a:off x="7583557" y="148633"/>
            <a:ext cx="4144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Dirgelwch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Rhif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Dau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Dyffryn </a:t>
            </a:r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Dyfrdwy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</a:p>
          <a:p>
            <a:pPr algn="ctr"/>
            <a:endParaRPr lang="en-GB" sz="2800" dirty="0">
              <a:solidFill>
                <a:srgbClr val="4F6B84"/>
              </a:solidFill>
              <a:latin typeface="Fredoka One" panose="02000000000000000000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5CF2F-0925-2B4B-8B99-5D78D279C874}"/>
              </a:ext>
            </a:extLst>
          </p:cNvPr>
          <p:cNvSpPr txBox="1"/>
          <p:nvPr/>
        </p:nvSpPr>
        <p:spPr>
          <a:xfrm>
            <a:off x="572418" y="6074172"/>
            <a:ext cx="4538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Quicksand" pitchFamily="2" charset="77"/>
              </a:rPr>
              <a:t>© </a:t>
            </a:r>
            <a:r>
              <a:rPr lang="en-GB" sz="1400" dirty="0" err="1">
                <a:solidFill>
                  <a:schemeClr val="bg1"/>
                </a:solidFill>
                <a:latin typeface="Quicksand" pitchFamily="2" charset="77"/>
              </a:rPr>
              <a:t>Clwydian</a:t>
            </a:r>
            <a:r>
              <a:rPr lang="en-GB" sz="1400" dirty="0">
                <a:solidFill>
                  <a:schemeClr val="bg1"/>
                </a:solidFill>
                <a:latin typeface="Quicksand" pitchFamily="2" charset="77"/>
              </a:rPr>
              <a:t> Range and Dee Valley AONB </a:t>
            </a:r>
            <a:endParaRPr lang="en-US" sz="1400" dirty="0">
              <a:solidFill>
                <a:schemeClr val="bg1"/>
              </a:solidFill>
              <a:latin typeface="Quicksand" pitchFamily="2" charset="77"/>
            </a:endParaRPr>
          </a:p>
        </p:txBody>
      </p:sp>
      <p:pic>
        <p:nvPicPr>
          <p:cNvPr id="36" name="bottom2">
            <a:extLst>
              <a:ext uri="{FF2B5EF4-FFF2-40B4-BE49-F238E27FC236}">
                <a16:creationId xmlns:a16="http://schemas.microsoft.com/office/drawing/2014/main" id="{6562AA9A-669E-8448-9872-FA2F6DC18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pic>
        <p:nvPicPr>
          <p:cNvPr id="37" name="bottom1">
            <a:extLst>
              <a:ext uri="{FF2B5EF4-FFF2-40B4-BE49-F238E27FC236}">
                <a16:creationId xmlns:a16="http://schemas.microsoft.com/office/drawing/2014/main" id="{F67CDBCA-C874-F84A-A95F-D464DC9653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394" y="4496501"/>
            <a:ext cx="2173445" cy="21734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C5A295-4178-BB46-8E74-6B4CE15C9DFE}"/>
              </a:ext>
            </a:extLst>
          </p:cNvPr>
          <p:cNvSpPr txBox="1"/>
          <p:nvPr/>
        </p:nvSpPr>
        <p:spPr>
          <a:xfrm>
            <a:off x="10617950" y="5667254"/>
            <a:ext cx="1567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Cliciwch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yma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i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weld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yr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ateb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83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C215E0B-CE52-CA41-B574-CBC4BD74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C8A033-4FDC-E54A-BCCF-9D03E006E5EB}"/>
              </a:ext>
            </a:extLst>
          </p:cNvPr>
          <p:cNvSpPr txBox="1"/>
          <p:nvPr/>
        </p:nvSpPr>
        <p:spPr>
          <a:xfrm>
            <a:off x="7625097" y="454769"/>
            <a:ext cx="39510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4E6A84"/>
                </a:solidFill>
                <a:latin typeface="Fredoka One" panose="02000000000000000000" pitchFamily="2" charset="77"/>
              </a:rPr>
              <a:t>Dyffryn Llangollen a </a:t>
            </a:r>
            <a:r>
              <a:rPr lang="en-GB" sz="4400" dirty="0" err="1">
                <a:solidFill>
                  <a:srgbClr val="4E6A84"/>
                </a:solidFill>
                <a:latin typeface="Fredoka One" panose="02000000000000000000" pitchFamily="2" charset="77"/>
              </a:rPr>
              <a:t>Chastell</a:t>
            </a:r>
            <a:r>
              <a:rPr lang="en-GB" sz="44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400" dirty="0" err="1">
                <a:solidFill>
                  <a:srgbClr val="4E6A84"/>
                </a:solidFill>
                <a:latin typeface="Fredoka One" panose="02000000000000000000" pitchFamily="2" charset="77"/>
              </a:rPr>
              <a:t>Dinas</a:t>
            </a:r>
            <a:r>
              <a:rPr lang="en-GB" sz="44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  <a:r>
              <a:rPr lang="en-GB" sz="4400" dirty="0" err="1">
                <a:solidFill>
                  <a:srgbClr val="4E6A84"/>
                </a:solidFill>
                <a:latin typeface="Fredoka One" panose="02000000000000000000" pitchFamily="2" charset="77"/>
              </a:rPr>
              <a:t>Brân</a:t>
            </a:r>
            <a:endParaRPr lang="en-GB" sz="44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11" name="wholeimage">
            <a:extLst>
              <a:ext uri="{FF2B5EF4-FFF2-40B4-BE49-F238E27FC236}">
                <a16:creationId xmlns:a16="http://schemas.microsoft.com/office/drawing/2014/main" id="{241A65FA-DBA3-274F-8471-3C039D0A63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78651" y="343173"/>
            <a:ext cx="6071616" cy="6071616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F11F19-175D-D94D-9DB0-CD493C621DF8}"/>
              </a:ext>
            </a:extLst>
          </p:cNvPr>
          <p:cNvSpPr/>
          <p:nvPr/>
        </p:nvSpPr>
        <p:spPr>
          <a:xfrm rot="10800000">
            <a:off x="10422698" y="5495013"/>
            <a:ext cx="2458069" cy="1209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51F14-6183-D247-8E8C-BD98BE48E45E}"/>
              </a:ext>
            </a:extLst>
          </p:cNvPr>
          <p:cNvSpPr txBox="1"/>
          <p:nvPr/>
        </p:nvSpPr>
        <p:spPr>
          <a:xfrm>
            <a:off x="572418" y="6074172"/>
            <a:ext cx="4538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Quicksand" pitchFamily="2" charset="77"/>
              </a:rPr>
              <a:t>© </a:t>
            </a:r>
            <a:r>
              <a:rPr lang="en-GB" sz="1400" dirty="0" err="1">
                <a:solidFill>
                  <a:schemeClr val="bg1"/>
                </a:solidFill>
                <a:latin typeface="Quicksand" pitchFamily="2" charset="77"/>
              </a:rPr>
              <a:t>Clwydian</a:t>
            </a:r>
            <a:r>
              <a:rPr lang="en-GB" sz="1400" dirty="0">
                <a:solidFill>
                  <a:schemeClr val="bg1"/>
                </a:solidFill>
                <a:latin typeface="Quicksand" pitchFamily="2" charset="77"/>
              </a:rPr>
              <a:t> Range and Dee Valley AONB </a:t>
            </a:r>
            <a:endParaRPr lang="en-US" sz="1400" dirty="0">
              <a:solidFill>
                <a:schemeClr val="bg1"/>
              </a:solidFill>
              <a:latin typeface="Quicksan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88679-231D-BB4C-A2D3-EAB743EBA325}"/>
              </a:ext>
            </a:extLst>
          </p:cNvPr>
          <p:cNvSpPr txBox="1"/>
          <p:nvPr/>
        </p:nvSpPr>
        <p:spPr>
          <a:xfrm>
            <a:off x="10447412" y="566072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4F6B84"/>
                </a:solidFill>
                <a:latin typeface="Quicksand" pitchFamily="2" charset="77"/>
              </a:rPr>
              <a:t>Dirgelwch</a:t>
            </a:r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Quicksand" pitchFamily="2" charset="77"/>
              </a:rPr>
              <a:t>nesaf</a:t>
            </a:r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571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2976CEDC-A50B-1547-B39F-42AFB17F449E}"/>
              </a:ext>
            </a:extLst>
          </p:cNvPr>
          <p:cNvSpPr/>
          <p:nvPr/>
        </p:nvSpPr>
        <p:spPr>
          <a:xfrm>
            <a:off x="7583557" y="1123122"/>
            <a:ext cx="4144617" cy="4184374"/>
          </a:xfrm>
          <a:prstGeom prst="round2DiagRect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CE94D4-F920-B141-8B11-B60162F25EE4}"/>
              </a:ext>
            </a:extLst>
          </p:cNvPr>
          <p:cNvSpPr txBox="1"/>
          <p:nvPr/>
        </p:nvSpPr>
        <p:spPr>
          <a:xfrm>
            <a:off x="7789228" y="1384874"/>
            <a:ext cx="3754007" cy="3693319"/>
          </a:xfrm>
          <a:prstGeom prst="rect">
            <a:avLst/>
          </a:pr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46800"/>
                      <a:gd name="connsiteY0" fmla="*/ 0 h 2862322"/>
                      <a:gd name="connsiteX1" fmla="*/ 649665 w 4146800"/>
                      <a:gd name="connsiteY1" fmla="*/ 0 h 2862322"/>
                      <a:gd name="connsiteX2" fmla="*/ 1216395 w 4146800"/>
                      <a:gd name="connsiteY2" fmla="*/ 0 h 2862322"/>
                      <a:gd name="connsiteX3" fmla="*/ 1990464 w 4146800"/>
                      <a:gd name="connsiteY3" fmla="*/ 0 h 2862322"/>
                      <a:gd name="connsiteX4" fmla="*/ 2640129 w 4146800"/>
                      <a:gd name="connsiteY4" fmla="*/ 0 h 2862322"/>
                      <a:gd name="connsiteX5" fmla="*/ 3289795 w 4146800"/>
                      <a:gd name="connsiteY5" fmla="*/ 0 h 2862322"/>
                      <a:gd name="connsiteX6" fmla="*/ 4146800 w 4146800"/>
                      <a:gd name="connsiteY6" fmla="*/ 0 h 2862322"/>
                      <a:gd name="connsiteX7" fmla="*/ 4146800 w 4146800"/>
                      <a:gd name="connsiteY7" fmla="*/ 515218 h 2862322"/>
                      <a:gd name="connsiteX8" fmla="*/ 4146800 w 4146800"/>
                      <a:gd name="connsiteY8" fmla="*/ 1087682 h 2862322"/>
                      <a:gd name="connsiteX9" fmla="*/ 4146800 w 4146800"/>
                      <a:gd name="connsiteY9" fmla="*/ 1602900 h 2862322"/>
                      <a:gd name="connsiteX10" fmla="*/ 4146800 w 4146800"/>
                      <a:gd name="connsiteY10" fmla="*/ 2118118 h 2862322"/>
                      <a:gd name="connsiteX11" fmla="*/ 4146800 w 4146800"/>
                      <a:gd name="connsiteY11" fmla="*/ 2862322 h 2862322"/>
                      <a:gd name="connsiteX12" fmla="*/ 3414199 w 4146800"/>
                      <a:gd name="connsiteY12" fmla="*/ 2862322 h 2862322"/>
                      <a:gd name="connsiteX13" fmla="*/ 2640129 w 4146800"/>
                      <a:gd name="connsiteY13" fmla="*/ 2862322 h 2862322"/>
                      <a:gd name="connsiteX14" fmla="*/ 1866060 w 4146800"/>
                      <a:gd name="connsiteY14" fmla="*/ 2862322 h 2862322"/>
                      <a:gd name="connsiteX15" fmla="*/ 1257863 w 4146800"/>
                      <a:gd name="connsiteY15" fmla="*/ 2862322 h 2862322"/>
                      <a:gd name="connsiteX16" fmla="*/ 0 w 4146800"/>
                      <a:gd name="connsiteY16" fmla="*/ 2862322 h 2862322"/>
                      <a:gd name="connsiteX17" fmla="*/ 0 w 4146800"/>
                      <a:gd name="connsiteY17" fmla="*/ 2232611 h 2862322"/>
                      <a:gd name="connsiteX18" fmla="*/ 0 w 4146800"/>
                      <a:gd name="connsiteY18" fmla="*/ 1746016 h 2862322"/>
                      <a:gd name="connsiteX19" fmla="*/ 0 w 4146800"/>
                      <a:gd name="connsiteY19" fmla="*/ 1230798 h 2862322"/>
                      <a:gd name="connsiteX20" fmla="*/ 0 w 4146800"/>
                      <a:gd name="connsiteY20" fmla="*/ 715580 h 2862322"/>
                      <a:gd name="connsiteX21" fmla="*/ 0 w 4146800"/>
                      <a:gd name="connsiteY21" fmla="*/ 0 h 286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46800" h="2862322" extrusionOk="0">
                        <a:moveTo>
                          <a:pt x="0" y="0"/>
                        </a:moveTo>
                        <a:cubicBezTo>
                          <a:pt x="320478" y="4264"/>
                          <a:pt x="411993" y="31165"/>
                          <a:pt x="649665" y="0"/>
                        </a:cubicBezTo>
                        <a:cubicBezTo>
                          <a:pt x="887337" y="-31165"/>
                          <a:pt x="1000053" y="15292"/>
                          <a:pt x="1216395" y="0"/>
                        </a:cubicBezTo>
                        <a:cubicBezTo>
                          <a:pt x="1432737" y="-15292"/>
                          <a:pt x="1745605" y="9897"/>
                          <a:pt x="1990464" y="0"/>
                        </a:cubicBezTo>
                        <a:cubicBezTo>
                          <a:pt x="2235323" y="-9897"/>
                          <a:pt x="2361215" y="2824"/>
                          <a:pt x="2640129" y="0"/>
                        </a:cubicBezTo>
                        <a:cubicBezTo>
                          <a:pt x="2919044" y="-2824"/>
                          <a:pt x="3062290" y="1996"/>
                          <a:pt x="3289795" y="0"/>
                        </a:cubicBezTo>
                        <a:cubicBezTo>
                          <a:pt x="3517300" y="-1996"/>
                          <a:pt x="3849493" y="-16739"/>
                          <a:pt x="4146800" y="0"/>
                        </a:cubicBezTo>
                        <a:cubicBezTo>
                          <a:pt x="4133531" y="248246"/>
                          <a:pt x="4165775" y="316384"/>
                          <a:pt x="4146800" y="515218"/>
                        </a:cubicBezTo>
                        <a:cubicBezTo>
                          <a:pt x="4127825" y="714052"/>
                          <a:pt x="4152150" y="854907"/>
                          <a:pt x="4146800" y="1087682"/>
                        </a:cubicBezTo>
                        <a:cubicBezTo>
                          <a:pt x="4141450" y="1320457"/>
                          <a:pt x="4142875" y="1446272"/>
                          <a:pt x="4146800" y="1602900"/>
                        </a:cubicBezTo>
                        <a:cubicBezTo>
                          <a:pt x="4150725" y="1759528"/>
                          <a:pt x="4166488" y="1975010"/>
                          <a:pt x="4146800" y="2118118"/>
                        </a:cubicBezTo>
                        <a:cubicBezTo>
                          <a:pt x="4127112" y="2261226"/>
                          <a:pt x="4138855" y="2490859"/>
                          <a:pt x="4146800" y="2862322"/>
                        </a:cubicBezTo>
                        <a:cubicBezTo>
                          <a:pt x="3871232" y="2832046"/>
                          <a:pt x="3715841" y="2850417"/>
                          <a:pt x="3414199" y="2862322"/>
                        </a:cubicBezTo>
                        <a:cubicBezTo>
                          <a:pt x="3112557" y="2874227"/>
                          <a:pt x="2921243" y="2839442"/>
                          <a:pt x="2640129" y="2862322"/>
                        </a:cubicBezTo>
                        <a:cubicBezTo>
                          <a:pt x="2359015" y="2885203"/>
                          <a:pt x="2123187" y="2894585"/>
                          <a:pt x="1866060" y="2862322"/>
                        </a:cubicBezTo>
                        <a:cubicBezTo>
                          <a:pt x="1608933" y="2830059"/>
                          <a:pt x="1430270" y="2837049"/>
                          <a:pt x="1257863" y="2862322"/>
                        </a:cubicBezTo>
                        <a:cubicBezTo>
                          <a:pt x="1085456" y="2887595"/>
                          <a:pt x="548270" y="2843192"/>
                          <a:pt x="0" y="2862322"/>
                        </a:cubicBezTo>
                        <a:cubicBezTo>
                          <a:pt x="28351" y="2661146"/>
                          <a:pt x="-23060" y="2424790"/>
                          <a:pt x="0" y="2232611"/>
                        </a:cubicBezTo>
                        <a:cubicBezTo>
                          <a:pt x="23060" y="2040432"/>
                          <a:pt x="-12669" y="1863857"/>
                          <a:pt x="0" y="1746016"/>
                        </a:cubicBezTo>
                        <a:cubicBezTo>
                          <a:pt x="12669" y="1628176"/>
                          <a:pt x="-11427" y="1462454"/>
                          <a:pt x="0" y="1230798"/>
                        </a:cubicBezTo>
                        <a:cubicBezTo>
                          <a:pt x="11427" y="999142"/>
                          <a:pt x="18745" y="966466"/>
                          <a:pt x="0" y="715580"/>
                        </a:cubicBezTo>
                        <a:cubicBezTo>
                          <a:pt x="-18745" y="464694"/>
                          <a:pt x="-25843" y="34519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[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Roeddem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]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wedi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cytuno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fanteisio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rai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badau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camlas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oedd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nesáu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mynd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drwy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un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ohonynt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..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roedd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effaith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golau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y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fynedfa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ac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nesáu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ato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allanfa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....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chwilfrydig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iawn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ac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wedi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cynyddu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gan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nifer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sylweddol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o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bibonwy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bach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oedd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hongian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to ac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wrth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fod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wyn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ac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taflunio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weladwy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ddiwethaf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wrth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ni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fynd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mewn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ac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goleuo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gyntaf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wrth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ni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nesáu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ochr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arall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6360F2-B9E2-524C-B99A-490D38ABCC55}"/>
              </a:ext>
            </a:extLst>
          </p:cNvPr>
          <p:cNvSpPr txBox="1"/>
          <p:nvPr/>
        </p:nvSpPr>
        <p:spPr>
          <a:xfrm>
            <a:off x="7812571" y="5360572"/>
            <a:ext cx="1981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Quicksand" pitchFamily="2" charset="77"/>
              </a:rPr>
              <a:t>Dafydd</a:t>
            </a:r>
            <a:r>
              <a:rPr lang="en-GB" sz="1200" dirty="0">
                <a:latin typeface="Quicksand" pitchFamily="2" charset="77"/>
              </a:rPr>
              <a:t> Tomas, 1819</a:t>
            </a:r>
          </a:p>
          <a:p>
            <a:endParaRPr lang="en-US" dirty="0"/>
          </a:p>
        </p:txBody>
      </p:sp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992247" y="-432903"/>
            <a:ext cx="13400965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9200" y="273600"/>
            <a:ext cx="6272434" cy="627243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49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B404D4-323C-0842-89DD-9DE739DD1A13}"/>
              </a:ext>
            </a:extLst>
          </p:cNvPr>
          <p:cNvSpPr/>
          <p:nvPr/>
        </p:nvSpPr>
        <p:spPr>
          <a:xfrm rot="10800000">
            <a:off x="10452515" y="5583225"/>
            <a:ext cx="2458069" cy="1099692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AB8DE"/>
              </a:solidFill>
            </a:endParaRPr>
          </a:p>
        </p:txBody>
      </p:sp>
      <p:pic>
        <p:nvPicPr>
          <p:cNvPr id="38" name="middle1">
            <a:extLst>
              <a:ext uri="{FF2B5EF4-FFF2-40B4-BE49-F238E27FC236}">
                <a16:creationId xmlns:a16="http://schemas.microsoft.com/office/drawing/2014/main" id="{53FB0348-CA1C-3844-A8DF-25BC71434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40" name="top2">
            <a:extLst>
              <a:ext uri="{FF2B5EF4-FFF2-40B4-BE49-F238E27FC236}">
                <a16:creationId xmlns:a16="http://schemas.microsoft.com/office/drawing/2014/main" id="{3B4AF15A-187D-404F-9998-EA4822CF8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42" name="top3">
            <a:extLst>
              <a:ext uri="{FF2B5EF4-FFF2-40B4-BE49-F238E27FC236}">
                <a16:creationId xmlns:a16="http://schemas.microsoft.com/office/drawing/2014/main" id="{D4916D6B-D5D3-C04D-87A5-84ECEF4D9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43" name="middle3">
            <a:extLst>
              <a:ext uri="{FF2B5EF4-FFF2-40B4-BE49-F238E27FC236}">
                <a16:creationId xmlns:a16="http://schemas.microsoft.com/office/drawing/2014/main" id="{0E114D10-3969-5348-870B-B6A4945E4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44" name="bottom3">
            <a:extLst>
              <a:ext uri="{FF2B5EF4-FFF2-40B4-BE49-F238E27FC236}">
                <a16:creationId xmlns:a16="http://schemas.microsoft.com/office/drawing/2014/main" id="{FD135D32-B348-5349-BD2C-B9AF1892A4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45" name="middle2">
            <a:extLst>
              <a:ext uri="{FF2B5EF4-FFF2-40B4-BE49-F238E27FC236}">
                <a16:creationId xmlns:a16="http://schemas.microsoft.com/office/drawing/2014/main" id="{DF45A0ED-9DCA-9A45-BBAE-7F023957B3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pic>
        <p:nvPicPr>
          <p:cNvPr id="24" name="top1">
            <a:extLst>
              <a:ext uri="{FF2B5EF4-FFF2-40B4-BE49-F238E27FC236}">
                <a16:creationId xmlns:a16="http://schemas.microsoft.com/office/drawing/2014/main" id="{E7081828-87F8-3744-9A1B-A36E9691A2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95" y="149885"/>
            <a:ext cx="2173443" cy="21734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36B9A4-9A4C-D042-BB49-4E560D255154}"/>
              </a:ext>
            </a:extLst>
          </p:cNvPr>
          <p:cNvSpPr txBox="1"/>
          <p:nvPr/>
        </p:nvSpPr>
        <p:spPr>
          <a:xfrm>
            <a:off x="7583557" y="148633"/>
            <a:ext cx="414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Dirgelwch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Rhif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Tri Dyffryn </a:t>
            </a:r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Dyfrdwy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</a:p>
        </p:txBody>
      </p:sp>
      <p:pic>
        <p:nvPicPr>
          <p:cNvPr id="23" name="bottom2">
            <a:extLst>
              <a:ext uri="{FF2B5EF4-FFF2-40B4-BE49-F238E27FC236}">
                <a16:creationId xmlns:a16="http://schemas.microsoft.com/office/drawing/2014/main" id="{A387E558-588C-8E44-A545-B7DEA6A2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1F43104-116E-FA4D-A2CC-A20BC2BAD96E}"/>
              </a:ext>
            </a:extLst>
          </p:cNvPr>
          <p:cNvSpPr txBox="1"/>
          <p:nvPr/>
        </p:nvSpPr>
        <p:spPr>
          <a:xfrm>
            <a:off x="528336" y="6206958"/>
            <a:ext cx="2778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Quicksand" pitchFamily="2" charset="77"/>
              </a:rPr>
              <a:t>© Canal &amp; River Trust </a:t>
            </a:r>
            <a:endParaRPr lang="en-US" sz="1400" dirty="0">
              <a:solidFill>
                <a:schemeClr val="bg1"/>
              </a:solidFill>
              <a:latin typeface="Quicksand" pitchFamily="2" charset="77"/>
            </a:endParaRPr>
          </a:p>
        </p:txBody>
      </p:sp>
      <p:pic>
        <p:nvPicPr>
          <p:cNvPr id="27" name="bottom1">
            <a:extLst>
              <a:ext uri="{FF2B5EF4-FFF2-40B4-BE49-F238E27FC236}">
                <a16:creationId xmlns:a16="http://schemas.microsoft.com/office/drawing/2014/main" id="{3F03DB9E-E5DC-4A41-A930-4AC56ED8E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282" y="4496771"/>
            <a:ext cx="2173445" cy="21734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C8B44CD-78CF-A84A-9E8F-18266D276EDF}"/>
              </a:ext>
            </a:extLst>
          </p:cNvPr>
          <p:cNvSpPr txBox="1"/>
          <p:nvPr/>
        </p:nvSpPr>
        <p:spPr>
          <a:xfrm>
            <a:off x="10617950" y="5667254"/>
            <a:ext cx="1567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Cliciwch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yma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i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weld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yr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ateb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00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>
            <a:extLst>
              <a:ext uri="{FF2B5EF4-FFF2-40B4-BE49-F238E27FC236}">
                <a16:creationId xmlns:a16="http://schemas.microsoft.com/office/drawing/2014/main" id="{50B18550-3748-554B-92AA-FD016AE08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48225"/>
            <a:ext cx="12192001" cy="3309774"/>
          </a:xfrm>
          <a:prstGeom prst="rect">
            <a:avLst/>
          </a:prstGeom>
        </p:spPr>
      </p:pic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981458" y="-581090"/>
            <a:ext cx="13400965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wholeimage">
            <a:extLst>
              <a:ext uri="{FF2B5EF4-FFF2-40B4-BE49-F238E27FC236}">
                <a16:creationId xmlns:a16="http://schemas.microsoft.com/office/drawing/2014/main" id="{435F181C-9781-1545-A7F3-125215E360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9200" y="274670"/>
            <a:ext cx="6271200" cy="6271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0" cap="sq">
            <a:solidFill>
              <a:srgbClr val="4F6B84"/>
            </a:solidFill>
            <a:miter lim="800000"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091AB4-4F93-1543-9DFA-7DE333AD08D1}"/>
              </a:ext>
            </a:extLst>
          </p:cNvPr>
          <p:cNvSpPr txBox="1"/>
          <p:nvPr/>
        </p:nvSpPr>
        <p:spPr>
          <a:xfrm>
            <a:off x="7521264" y="1433027"/>
            <a:ext cx="44082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4E6A84"/>
                </a:solidFill>
                <a:latin typeface="Fredoka One" panose="02000000000000000000" pitchFamily="2" charset="77"/>
              </a:rPr>
              <a:t>Twnnel</a:t>
            </a:r>
            <a:r>
              <a:rPr lang="en-GB" sz="4400" dirty="0">
                <a:solidFill>
                  <a:srgbClr val="4E6A84"/>
                </a:solidFill>
                <a:latin typeface="Fredoka One" panose="02000000000000000000" pitchFamily="2" charset="77"/>
              </a:rPr>
              <a:t> y </a:t>
            </a:r>
            <a:r>
              <a:rPr lang="en-GB" sz="4400" dirty="0" err="1">
                <a:solidFill>
                  <a:srgbClr val="4E6A84"/>
                </a:solidFill>
                <a:latin typeface="Fredoka One" panose="02000000000000000000" pitchFamily="2" charset="77"/>
              </a:rPr>
              <a:t>Waun</a:t>
            </a:r>
            <a:r>
              <a:rPr lang="en-GB" sz="4400" dirty="0">
                <a:solidFill>
                  <a:srgbClr val="4E6A84"/>
                </a:solidFill>
                <a:latin typeface="Fredoka One" panose="02000000000000000000" pitchFamily="2" charset="77"/>
              </a:rPr>
              <a:t> </a:t>
            </a:r>
          </a:p>
          <a:p>
            <a:pPr algn="ctr"/>
            <a:endParaRPr lang="en-GB" sz="44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sp>
        <p:nvSpPr>
          <p:cNvPr id="8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93E06A-EB92-B143-BFC0-CFECCE734AC1}"/>
              </a:ext>
            </a:extLst>
          </p:cNvPr>
          <p:cNvSpPr/>
          <p:nvPr/>
        </p:nvSpPr>
        <p:spPr>
          <a:xfrm rot="10800000">
            <a:off x="10422698" y="5495013"/>
            <a:ext cx="2458069" cy="1209661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C682B-B4B1-4641-9D73-484B4640AE90}"/>
              </a:ext>
            </a:extLst>
          </p:cNvPr>
          <p:cNvSpPr txBox="1"/>
          <p:nvPr/>
        </p:nvSpPr>
        <p:spPr>
          <a:xfrm>
            <a:off x="528336" y="6206958"/>
            <a:ext cx="2778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Quicksand" pitchFamily="2" charset="77"/>
              </a:rPr>
              <a:t>© Canal &amp; River Trust </a:t>
            </a:r>
            <a:endParaRPr lang="en-US" sz="1400" dirty="0">
              <a:solidFill>
                <a:schemeClr val="bg1"/>
              </a:solidFill>
              <a:latin typeface="Quicksand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AC017-2B41-4D4A-87C1-03E72514327A}"/>
              </a:ext>
            </a:extLst>
          </p:cNvPr>
          <p:cNvSpPr txBox="1"/>
          <p:nvPr/>
        </p:nvSpPr>
        <p:spPr>
          <a:xfrm>
            <a:off x="10447412" y="566072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4F6B84"/>
                </a:solidFill>
                <a:latin typeface="Quicksand" pitchFamily="2" charset="77"/>
              </a:rPr>
              <a:t>Dirgelwch</a:t>
            </a:r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400" dirty="0" err="1">
                <a:solidFill>
                  <a:srgbClr val="4F6B84"/>
                </a:solidFill>
                <a:latin typeface="Quicksand" pitchFamily="2" charset="77"/>
              </a:rPr>
              <a:t>nesaf</a:t>
            </a:r>
            <a:r>
              <a:rPr lang="en-US" sz="2400" dirty="0">
                <a:solidFill>
                  <a:srgbClr val="4F6B84"/>
                </a:solidFill>
                <a:latin typeface="Quicksand" pitchFamily="2" charset="77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03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Diagonal Corner of Rectangle 18">
            <a:extLst>
              <a:ext uri="{FF2B5EF4-FFF2-40B4-BE49-F238E27FC236}">
                <a16:creationId xmlns:a16="http://schemas.microsoft.com/office/drawing/2014/main" id="{D3992B0A-3DC2-A64E-A26D-C0984214D107}"/>
              </a:ext>
            </a:extLst>
          </p:cNvPr>
          <p:cNvSpPr/>
          <p:nvPr/>
        </p:nvSpPr>
        <p:spPr>
          <a:xfrm>
            <a:off x="7583557" y="1123122"/>
            <a:ext cx="4144617" cy="3657600"/>
          </a:xfrm>
          <a:prstGeom prst="round2DiagRect">
            <a:avLst/>
          </a:prstGeom>
          <a:solidFill>
            <a:srgbClr val="4E6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FF4B8E-0930-C44E-9B5A-00A123F1D44A}"/>
              </a:ext>
            </a:extLst>
          </p:cNvPr>
          <p:cNvSpPr txBox="1"/>
          <p:nvPr/>
        </p:nvSpPr>
        <p:spPr>
          <a:xfrm>
            <a:off x="7812571" y="1659260"/>
            <a:ext cx="3754007" cy="2585323"/>
          </a:xfrm>
          <a:prstGeom prst="rect">
            <a:avLst/>
          </a:pr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46800"/>
                      <a:gd name="connsiteY0" fmla="*/ 0 h 2862322"/>
                      <a:gd name="connsiteX1" fmla="*/ 649665 w 4146800"/>
                      <a:gd name="connsiteY1" fmla="*/ 0 h 2862322"/>
                      <a:gd name="connsiteX2" fmla="*/ 1216395 w 4146800"/>
                      <a:gd name="connsiteY2" fmla="*/ 0 h 2862322"/>
                      <a:gd name="connsiteX3" fmla="*/ 1990464 w 4146800"/>
                      <a:gd name="connsiteY3" fmla="*/ 0 h 2862322"/>
                      <a:gd name="connsiteX4" fmla="*/ 2640129 w 4146800"/>
                      <a:gd name="connsiteY4" fmla="*/ 0 h 2862322"/>
                      <a:gd name="connsiteX5" fmla="*/ 3289795 w 4146800"/>
                      <a:gd name="connsiteY5" fmla="*/ 0 h 2862322"/>
                      <a:gd name="connsiteX6" fmla="*/ 4146800 w 4146800"/>
                      <a:gd name="connsiteY6" fmla="*/ 0 h 2862322"/>
                      <a:gd name="connsiteX7" fmla="*/ 4146800 w 4146800"/>
                      <a:gd name="connsiteY7" fmla="*/ 515218 h 2862322"/>
                      <a:gd name="connsiteX8" fmla="*/ 4146800 w 4146800"/>
                      <a:gd name="connsiteY8" fmla="*/ 1087682 h 2862322"/>
                      <a:gd name="connsiteX9" fmla="*/ 4146800 w 4146800"/>
                      <a:gd name="connsiteY9" fmla="*/ 1602900 h 2862322"/>
                      <a:gd name="connsiteX10" fmla="*/ 4146800 w 4146800"/>
                      <a:gd name="connsiteY10" fmla="*/ 2118118 h 2862322"/>
                      <a:gd name="connsiteX11" fmla="*/ 4146800 w 4146800"/>
                      <a:gd name="connsiteY11" fmla="*/ 2862322 h 2862322"/>
                      <a:gd name="connsiteX12" fmla="*/ 3414199 w 4146800"/>
                      <a:gd name="connsiteY12" fmla="*/ 2862322 h 2862322"/>
                      <a:gd name="connsiteX13" fmla="*/ 2640129 w 4146800"/>
                      <a:gd name="connsiteY13" fmla="*/ 2862322 h 2862322"/>
                      <a:gd name="connsiteX14" fmla="*/ 1866060 w 4146800"/>
                      <a:gd name="connsiteY14" fmla="*/ 2862322 h 2862322"/>
                      <a:gd name="connsiteX15" fmla="*/ 1257863 w 4146800"/>
                      <a:gd name="connsiteY15" fmla="*/ 2862322 h 2862322"/>
                      <a:gd name="connsiteX16" fmla="*/ 0 w 4146800"/>
                      <a:gd name="connsiteY16" fmla="*/ 2862322 h 2862322"/>
                      <a:gd name="connsiteX17" fmla="*/ 0 w 4146800"/>
                      <a:gd name="connsiteY17" fmla="*/ 2232611 h 2862322"/>
                      <a:gd name="connsiteX18" fmla="*/ 0 w 4146800"/>
                      <a:gd name="connsiteY18" fmla="*/ 1746016 h 2862322"/>
                      <a:gd name="connsiteX19" fmla="*/ 0 w 4146800"/>
                      <a:gd name="connsiteY19" fmla="*/ 1230798 h 2862322"/>
                      <a:gd name="connsiteX20" fmla="*/ 0 w 4146800"/>
                      <a:gd name="connsiteY20" fmla="*/ 715580 h 2862322"/>
                      <a:gd name="connsiteX21" fmla="*/ 0 w 4146800"/>
                      <a:gd name="connsiteY21" fmla="*/ 0 h 2862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46800" h="2862322" extrusionOk="0">
                        <a:moveTo>
                          <a:pt x="0" y="0"/>
                        </a:moveTo>
                        <a:cubicBezTo>
                          <a:pt x="320478" y="4264"/>
                          <a:pt x="411993" y="31165"/>
                          <a:pt x="649665" y="0"/>
                        </a:cubicBezTo>
                        <a:cubicBezTo>
                          <a:pt x="887337" y="-31165"/>
                          <a:pt x="1000053" y="15292"/>
                          <a:pt x="1216395" y="0"/>
                        </a:cubicBezTo>
                        <a:cubicBezTo>
                          <a:pt x="1432737" y="-15292"/>
                          <a:pt x="1745605" y="9897"/>
                          <a:pt x="1990464" y="0"/>
                        </a:cubicBezTo>
                        <a:cubicBezTo>
                          <a:pt x="2235323" y="-9897"/>
                          <a:pt x="2361215" y="2824"/>
                          <a:pt x="2640129" y="0"/>
                        </a:cubicBezTo>
                        <a:cubicBezTo>
                          <a:pt x="2919044" y="-2824"/>
                          <a:pt x="3062290" y="1996"/>
                          <a:pt x="3289795" y="0"/>
                        </a:cubicBezTo>
                        <a:cubicBezTo>
                          <a:pt x="3517300" y="-1996"/>
                          <a:pt x="3849493" y="-16739"/>
                          <a:pt x="4146800" y="0"/>
                        </a:cubicBezTo>
                        <a:cubicBezTo>
                          <a:pt x="4133531" y="248246"/>
                          <a:pt x="4165775" y="316384"/>
                          <a:pt x="4146800" y="515218"/>
                        </a:cubicBezTo>
                        <a:cubicBezTo>
                          <a:pt x="4127825" y="714052"/>
                          <a:pt x="4152150" y="854907"/>
                          <a:pt x="4146800" y="1087682"/>
                        </a:cubicBezTo>
                        <a:cubicBezTo>
                          <a:pt x="4141450" y="1320457"/>
                          <a:pt x="4142875" y="1446272"/>
                          <a:pt x="4146800" y="1602900"/>
                        </a:cubicBezTo>
                        <a:cubicBezTo>
                          <a:pt x="4150725" y="1759528"/>
                          <a:pt x="4166488" y="1975010"/>
                          <a:pt x="4146800" y="2118118"/>
                        </a:cubicBezTo>
                        <a:cubicBezTo>
                          <a:pt x="4127112" y="2261226"/>
                          <a:pt x="4138855" y="2490859"/>
                          <a:pt x="4146800" y="2862322"/>
                        </a:cubicBezTo>
                        <a:cubicBezTo>
                          <a:pt x="3871232" y="2832046"/>
                          <a:pt x="3715841" y="2850417"/>
                          <a:pt x="3414199" y="2862322"/>
                        </a:cubicBezTo>
                        <a:cubicBezTo>
                          <a:pt x="3112557" y="2874227"/>
                          <a:pt x="2921243" y="2839442"/>
                          <a:pt x="2640129" y="2862322"/>
                        </a:cubicBezTo>
                        <a:cubicBezTo>
                          <a:pt x="2359015" y="2885203"/>
                          <a:pt x="2123187" y="2894585"/>
                          <a:pt x="1866060" y="2862322"/>
                        </a:cubicBezTo>
                        <a:cubicBezTo>
                          <a:pt x="1608933" y="2830059"/>
                          <a:pt x="1430270" y="2837049"/>
                          <a:pt x="1257863" y="2862322"/>
                        </a:cubicBezTo>
                        <a:cubicBezTo>
                          <a:pt x="1085456" y="2887595"/>
                          <a:pt x="548270" y="2843192"/>
                          <a:pt x="0" y="2862322"/>
                        </a:cubicBezTo>
                        <a:cubicBezTo>
                          <a:pt x="28351" y="2661146"/>
                          <a:pt x="-23060" y="2424790"/>
                          <a:pt x="0" y="2232611"/>
                        </a:cubicBezTo>
                        <a:cubicBezTo>
                          <a:pt x="23060" y="2040432"/>
                          <a:pt x="-12669" y="1863857"/>
                          <a:pt x="0" y="1746016"/>
                        </a:cubicBezTo>
                        <a:cubicBezTo>
                          <a:pt x="12669" y="1628176"/>
                          <a:pt x="-11427" y="1462454"/>
                          <a:pt x="0" y="1230798"/>
                        </a:cubicBezTo>
                        <a:cubicBezTo>
                          <a:pt x="11427" y="999142"/>
                          <a:pt x="18745" y="966466"/>
                          <a:pt x="0" y="715580"/>
                        </a:cubicBezTo>
                        <a:cubicBezTo>
                          <a:pt x="-18745" y="464694"/>
                          <a:pt x="-25843" y="34519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Rwy’n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cyfaddef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fy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mod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ychydig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siomedig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hytrach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na’r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safle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mwyaf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tawel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hardd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oeddwn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dychmygu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y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gallai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natur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ei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greu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dyma’r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sŵn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mwg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ac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ymddangosiad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prysur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ardal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Dudley,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llawer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o lo a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haearn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yn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dod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o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fryniau’r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Berwyn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sy’n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codi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i’r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awyr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ar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 bob </a:t>
            </a:r>
            <a:r>
              <a:rPr lang="en-GB" dirty="0" err="1">
                <a:solidFill>
                  <a:schemeClr val="bg1"/>
                </a:solidFill>
                <a:latin typeface="Quicksand" pitchFamily="2" charset="77"/>
              </a:rPr>
              <a:t>ochr</a:t>
            </a:r>
            <a:r>
              <a:rPr lang="en-GB" dirty="0">
                <a:solidFill>
                  <a:schemeClr val="bg1"/>
                </a:solidFill>
                <a:latin typeface="Quicksand" pitchFamily="2" charset="77"/>
              </a:rPr>
              <a:t>...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926E2E-2E82-6E47-BC82-0986CB2F5EE2}"/>
              </a:ext>
            </a:extLst>
          </p:cNvPr>
          <p:cNvSpPr txBox="1"/>
          <p:nvPr/>
        </p:nvSpPr>
        <p:spPr>
          <a:xfrm>
            <a:off x="7812571" y="4863617"/>
            <a:ext cx="1981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Quicksand" pitchFamily="2" charset="77"/>
              </a:rPr>
              <a:t>William </a:t>
            </a:r>
            <a:r>
              <a:rPr lang="en-GB" sz="1200" dirty="0" err="1">
                <a:latin typeface="Quicksand" pitchFamily="2" charset="77"/>
              </a:rPr>
              <a:t>Maymott</a:t>
            </a:r>
            <a:r>
              <a:rPr lang="en-GB" sz="1200" dirty="0">
                <a:latin typeface="Quicksand" pitchFamily="2" charset="77"/>
              </a:rPr>
              <a:t>, 1840</a:t>
            </a:r>
          </a:p>
          <a:p>
            <a:endParaRPr lang="en-US" dirty="0"/>
          </a:p>
        </p:txBody>
      </p:sp>
      <p:sp>
        <p:nvSpPr>
          <p:cNvPr id="98" name="lock">
            <a:extLst>
              <a:ext uri="{FF2B5EF4-FFF2-40B4-BE49-F238E27FC236}">
                <a16:creationId xmlns:a16="http://schemas.microsoft.com/office/drawing/2014/main" id="{F0B44611-E869-E643-9309-4D2F336C9F4C}"/>
              </a:ext>
            </a:extLst>
          </p:cNvPr>
          <p:cNvSpPr/>
          <p:nvPr/>
        </p:nvSpPr>
        <p:spPr>
          <a:xfrm>
            <a:off x="-2549062" y="-148281"/>
            <a:ext cx="14741062" cy="753804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wholeimage">
            <a:extLst>
              <a:ext uri="{FF2B5EF4-FFF2-40B4-BE49-F238E27FC236}">
                <a16:creationId xmlns:a16="http://schemas.microsoft.com/office/drawing/2014/main" id="{6B6E25B3-F50C-0642-9C2E-4933101731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9200" y="275111"/>
            <a:ext cx="6271200" cy="6271200"/>
          </a:xfrm>
          <a:prstGeom prst="rect">
            <a:avLst/>
          </a:prstGeom>
          <a:ln w="127000" cap="sq">
            <a:solidFill>
              <a:srgbClr val="4F6B84"/>
            </a:solidFill>
            <a:miter lim="800000"/>
          </a:ln>
          <a:effectLst/>
        </p:spPr>
      </p:pic>
      <p:pic>
        <p:nvPicPr>
          <p:cNvPr id="23" name="middle1">
            <a:extLst>
              <a:ext uri="{FF2B5EF4-FFF2-40B4-BE49-F238E27FC236}">
                <a16:creationId xmlns:a16="http://schemas.microsoft.com/office/drawing/2014/main" id="{7FEFC98E-A70A-014A-84D1-79AA9EF82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3395" y="2323328"/>
            <a:ext cx="2173444" cy="2173444"/>
          </a:xfrm>
          <a:prstGeom prst="rect">
            <a:avLst/>
          </a:prstGeom>
        </p:spPr>
      </p:pic>
      <p:pic>
        <p:nvPicPr>
          <p:cNvPr id="39" name="top2">
            <a:extLst>
              <a:ext uri="{FF2B5EF4-FFF2-40B4-BE49-F238E27FC236}">
                <a16:creationId xmlns:a16="http://schemas.microsoft.com/office/drawing/2014/main" id="{3420768D-15D8-5741-B1B6-1C7444740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36838" y="149885"/>
            <a:ext cx="2173443" cy="2173443"/>
          </a:xfrm>
          <a:prstGeom prst="rect">
            <a:avLst/>
          </a:prstGeom>
        </p:spPr>
      </p:pic>
      <p:pic>
        <p:nvPicPr>
          <p:cNvPr id="41" name="top3">
            <a:extLst>
              <a:ext uri="{FF2B5EF4-FFF2-40B4-BE49-F238E27FC236}">
                <a16:creationId xmlns:a16="http://schemas.microsoft.com/office/drawing/2014/main" id="{3A92B5D5-48BA-8445-807F-B839E17F16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8060" y="149884"/>
            <a:ext cx="2173443" cy="2173443"/>
          </a:xfrm>
          <a:prstGeom prst="rect">
            <a:avLst/>
          </a:prstGeom>
        </p:spPr>
      </p:pic>
      <p:pic>
        <p:nvPicPr>
          <p:cNvPr id="42" name="middle3">
            <a:extLst>
              <a:ext uri="{FF2B5EF4-FFF2-40B4-BE49-F238E27FC236}">
                <a16:creationId xmlns:a16="http://schemas.microsoft.com/office/drawing/2014/main" id="{3018536C-505F-6A45-B67A-AE4229250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10279" y="2323328"/>
            <a:ext cx="2173444" cy="2173444"/>
          </a:xfrm>
          <a:prstGeom prst="rect">
            <a:avLst/>
          </a:prstGeom>
        </p:spPr>
      </p:pic>
      <p:pic>
        <p:nvPicPr>
          <p:cNvPr id="43" name="bottom3">
            <a:extLst>
              <a:ext uri="{FF2B5EF4-FFF2-40B4-BE49-F238E27FC236}">
                <a16:creationId xmlns:a16="http://schemas.microsoft.com/office/drawing/2014/main" id="{66E091D0-F8E7-5E42-82A8-B9B5A07A1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10279" y="4496771"/>
            <a:ext cx="2173445" cy="2173445"/>
          </a:xfrm>
          <a:prstGeom prst="rect">
            <a:avLst/>
          </a:prstGeom>
        </p:spPr>
      </p:pic>
      <p:pic>
        <p:nvPicPr>
          <p:cNvPr id="44" name="middle2">
            <a:extLst>
              <a:ext uri="{FF2B5EF4-FFF2-40B4-BE49-F238E27FC236}">
                <a16:creationId xmlns:a16="http://schemas.microsoft.com/office/drawing/2014/main" id="{34787EEC-67A1-D247-B202-5C471B058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6838" y="2323328"/>
            <a:ext cx="2173444" cy="2173444"/>
          </a:xfrm>
          <a:prstGeom prst="rect">
            <a:avLst/>
          </a:prstGeom>
        </p:spPr>
      </p:pic>
      <p:sp>
        <p:nvSpPr>
          <p:cNvPr id="18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F9176C-2962-E74F-B65C-4B6A793CBAB5}"/>
              </a:ext>
            </a:extLst>
          </p:cNvPr>
          <p:cNvSpPr/>
          <p:nvPr/>
        </p:nvSpPr>
        <p:spPr>
          <a:xfrm rot="10800000">
            <a:off x="10452515" y="5583225"/>
            <a:ext cx="2458069" cy="1099692"/>
          </a:xfrm>
          <a:prstGeom prst="roundRect">
            <a:avLst>
              <a:gd name="adj" fmla="val 3375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AB8D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6CB927-72C4-464C-ABEF-620FA616A1EC}"/>
              </a:ext>
            </a:extLst>
          </p:cNvPr>
          <p:cNvSpPr txBox="1"/>
          <p:nvPr/>
        </p:nvSpPr>
        <p:spPr>
          <a:xfrm>
            <a:off x="7583557" y="148633"/>
            <a:ext cx="414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Dirgelwch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Rhif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Pedwar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Dyffryn </a:t>
            </a:r>
            <a:r>
              <a:rPr lang="en-GB" sz="2800" dirty="0" err="1">
                <a:solidFill>
                  <a:srgbClr val="4F6B84"/>
                </a:solidFill>
                <a:latin typeface="Fredoka One" panose="02000000000000000000" pitchFamily="2" charset="77"/>
              </a:rPr>
              <a:t>Dyfrdwy</a:t>
            </a:r>
            <a:r>
              <a:rPr lang="en-GB" sz="2800" dirty="0">
                <a:solidFill>
                  <a:srgbClr val="4F6B84"/>
                </a:solidFill>
                <a:latin typeface="Fredoka One" panose="02000000000000000000" pitchFamily="2" charset="77"/>
              </a:rPr>
              <a:t> </a:t>
            </a:r>
          </a:p>
        </p:txBody>
      </p:sp>
      <p:pic>
        <p:nvPicPr>
          <p:cNvPr id="25" name="top1">
            <a:extLst>
              <a:ext uri="{FF2B5EF4-FFF2-40B4-BE49-F238E27FC236}">
                <a16:creationId xmlns:a16="http://schemas.microsoft.com/office/drawing/2014/main" id="{969A47D3-63BC-DB46-B62D-E7D578803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395" y="149885"/>
            <a:ext cx="2173443" cy="2173443"/>
          </a:xfrm>
          <a:prstGeom prst="rect">
            <a:avLst/>
          </a:prstGeom>
        </p:spPr>
      </p:pic>
      <p:pic>
        <p:nvPicPr>
          <p:cNvPr id="28" name="bottom2">
            <a:extLst>
              <a:ext uri="{FF2B5EF4-FFF2-40B4-BE49-F238E27FC236}">
                <a16:creationId xmlns:a16="http://schemas.microsoft.com/office/drawing/2014/main" id="{6A74A1F8-B249-B94D-8BF6-0C21E45CD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36838" y="4496771"/>
            <a:ext cx="2173445" cy="21734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20516F7-AEB7-344E-B6B7-9D36FC5E11C9}"/>
              </a:ext>
            </a:extLst>
          </p:cNvPr>
          <p:cNvSpPr txBox="1"/>
          <p:nvPr/>
        </p:nvSpPr>
        <p:spPr>
          <a:xfrm>
            <a:off x="321528" y="6228486"/>
            <a:ext cx="2526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Quicksand" pitchFamily="2" charset="77"/>
              </a:rPr>
              <a:t>© Carl Rogers</a:t>
            </a:r>
            <a:endParaRPr lang="en-US" sz="1400" dirty="0">
              <a:solidFill>
                <a:schemeClr val="bg1"/>
              </a:solidFill>
              <a:latin typeface="Quicksand" pitchFamily="2" charset="77"/>
            </a:endParaRPr>
          </a:p>
        </p:txBody>
      </p:sp>
      <p:pic>
        <p:nvPicPr>
          <p:cNvPr id="30" name="bottom1">
            <a:extLst>
              <a:ext uri="{FF2B5EF4-FFF2-40B4-BE49-F238E27FC236}">
                <a16:creationId xmlns:a16="http://schemas.microsoft.com/office/drawing/2014/main" id="{FF1789FD-58CC-C448-9DBB-BA83843E2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283" y="4496771"/>
            <a:ext cx="2173445" cy="21734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53EC9D2-0A11-0A4E-9DFA-DA0B2FBE0FC7}"/>
              </a:ext>
            </a:extLst>
          </p:cNvPr>
          <p:cNvSpPr txBox="1"/>
          <p:nvPr/>
        </p:nvSpPr>
        <p:spPr>
          <a:xfrm>
            <a:off x="10617950" y="5667254"/>
            <a:ext cx="1567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Cliciwch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yma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i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weld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yr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  <a:r>
              <a:rPr lang="en-US" sz="2000" dirty="0" err="1">
                <a:solidFill>
                  <a:srgbClr val="4F6B84"/>
                </a:solidFill>
                <a:latin typeface="Quicksand" pitchFamily="2" charset="77"/>
              </a:rPr>
              <a:t>ateb</a:t>
            </a:r>
            <a:r>
              <a:rPr lang="en-US" sz="2000" dirty="0">
                <a:solidFill>
                  <a:srgbClr val="4F6B84"/>
                </a:solidFill>
                <a:latin typeface="Quicksan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6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719</Words>
  <Application>Microsoft Macintosh PowerPoint</Application>
  <PresentationFormat>Widescreen</PresentationFormat>
  <Paragraphs>82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 Light</vt:lpstr>
      <vt:lpstr>Fredoka One</vt:lpstr>
      <vt:lpstr>Delius</vt:lpstr>
      <vt:lpstr>Calibri</vt:lpstr>
      <vt:lpstr>Quicksand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BUCKINGHAM Matt</dc:creator>
  <cp:lastModifiedBy>BUCKINGHAM Matt</cp:lastModifiedBy>
  <cp:revision>40</cp:revision>
  <dcterms:created xsi:type="dcterms:W3CDTF">2021-04-09T09:19:43Z</dcterms:created>
  <dcterms:modified xsi:type="dcterms:W3CDTF">2021-08-06T13:22:58Z</dcterms:modified>
</cp:coreProperties>
</file>