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7" r:id="rId2"/>
    <p:sldId id="258" r:id="rId3"/>
    <p:sldId id="259" r:id="rId4"/>
    <p:sldId id="261" r:id="rId5"/>
    <p:sldId id="262" r:id="rId6"/>
    <p:sldId id="263" r:id="rId7"/>
    <p:sldId id="264" r:id="rId8"/>
    <p:sldId id="265" r:id="rId9"/>
    <p:sldId id="267" r:id="rId10"/>
    <p:sldId id="266" r:id="rId11"/>
    <p:sldId id="268" r:id="rId12"/>
    <p:sldId id="269" r:id="rId13"/>
    <p:sldId id="271" r:id="rId14"/>
    <p:sldId id="272"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Delius" panose="02000603000000000000" pitchFamily="2" charset="0"/>
      <p:regular r:id="rId24"/>
    </p:embeddedFont>
    <p:embeddedFont>
      <p:font typeface="Fredoka One" panose="02000000000000000000" pitchFamily="2" charset="77"/>
      <p:regular r:id="rId25"/>
    </p:embeddedFont>
    <p:embeddedFont>
      <p:font typeface="Quicksand" pitchFamily="2" charset="77"/>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95"/>
    <p:restoredTop sz="96327"/>
  </p:normalViewPr>
  <p:slideViewPr>
    <p:cSldViewPr snapToGrid="0" snapToObjects="1">
      <p:cViewPr>
        <p:scale>
          <a:sx n="254" d="100"/>
          <a:sy n="254" d="100"/>
        </p:scale>
        <p:origin x="56" y="-29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FF550-6CCC-6D42-8C55-16A967EC6B42}" type="datetimeFigureOut">
              <a:rPr lang="en-US" smtClean="0"/>
              <a:t>6/8/21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D0B7-899F-5F4F-9C5B-B2EB92D1A925}" type="slidenum">
              <a:rPr lang="en-US" smtClean="0"/>
              <a:t>‹#›</a:t>
            </a:fld>
            <a:endParaRPr lang="en-US"/>
          </a:p>
        </p:txBody>
      </p:sp>
    </p:spTree>
    <p:extLst>
      <p:ext uri="{BB962C8B-B14F-4D97-AF65-F5344CB8AC3E}">
        <p14:creationId xmlns:p14="http://schemas.microsoft.com/office/powerpoint/2010/main" val="273526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a:t>
            </a:fld>
            <a:endParaRPr lang="en-US"/>
          </a:p>
        </p:txBody>
      </p:sp>
    </p:spTree>
    <p:extLst>
      <p:ext uri="{BB962C8B-B14F-4D97-AF65-F5344CB8AC3E}">
        <p14:creationId xmlns:p14="http://schemas.microsoft.com/office/powerpoint/2010/main" val="150307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11</a:t>
            </a:fld>
            <a:endParaRPr lang="en-US"/>
          </a:p>
        </p:txBody>
      </p:sp>
    </p:spTree>
    <p:extLst>
      <p:ext uri="{BB962C8B-B14F-4D97-AF65-F5344CB8AC3E}">
        <p14:creationId xmlns:p14="http://schemas.microsoft.com/office/powerpoint/2010/main" val="1900404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12</a:t>
            </a:fld>
            <a:endParaRPr lang="en-US"/>
          </a:p>
        </p:txBody>
      </p:sp>
    </p:spTree>
    <p:extLst>
      <p:ext uri="{BB962C8B-B14F-4D97-AF65-F5344CB8AC3E}">
        <p14:creationId xmlns:p14="http://schemas.microsoft.com/office/powerpoint/2010/main" val="240091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13</a:t>
            </a:fld>
            <a:endParaRPr lang="en-US"/>
          </a:p>
        </p:txBody>
      </p:sp>
    </p:spTree>
    <p:extLst>
      <p:ext uri="{BB962C8B-B14F-4D97-AF65-F5344CB8AC3E}">
        <p14:creationId xmlns:p14="http://schemas.microsoft.com/office/powerpoint/2010/main" val="291745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14</a:t>
            </a:fld>
            <a:endParaRPr lang="en-US"/>
          </a:p>
        </p:txBody>
      </p:sp>
    </p:spTree>
    <p:extLst>
      <p:ext uri="{BB962C8B-B14F-4D97-AF65-F5344CB8AC3E}">
        <p14:creationId xmlns:p14="http://schemas.microsoft.com/office/powerpoint/2010/main" val="3450140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15</a:t>
            </a:fld>
            <a:endParaRPr lang="en-US"/>
          </a:p>
        </p:txBody>
      </p:sp>
    </p:spTree>
    <p:extLst>
      <p:ext uri="{BB962C8B-B14F-4D97-AF65-F5344CB8AC3E}">
        <p14:creationId xmlns:p14="http://schemas.microsoft.com/office/powerpoint/2010/main" val="396466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3</a:t>
            </a:fld>
            <a:endParaRPr lang="en-US"/>
          </a:p>
        </p:txBody>
      </p:sp>
    </p:spTree>
    <p:extLst>
      <p:ext uri="{BB962C8B-B14F-4D97-AF65-F5344CB8AC3E}">
        <p14:creationId xmlns:p14="http://schemas.microsoft.com/office/powerpoint/2010/main" val="179398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4</a:t>
            </a:fld>
            <a:endParaRPr lang="en-US"/>
          </a:p>
        </p:txBody>
      </p:sp>
    </p:spTree>
    <p:extLst>
      <p:ext uri="{BB962C8B-B14F-4D97-AF65-F5344CB8AC3E}">
        <p14:creationId xmlns:p14="http://schemas.microsoft.com/office/powerpoint/2010/main" val="98876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5</a:t>
            </a:fld>
            <a:endParaRPr lang="en-US"/>
          </a:p>
        </p:txBody>
      </p:sp>
    </p:spTree>
    <p:extLst>
      <p:ext uri="{BB962C8B-B14F-4D97-AF65-F5344CB8AC3E}">
        <p14:creationId xmlns:p14="http://schemas.microsoft.com/office/powerpoint/2010/main" val="47125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6</a:t>
            </a:fld>
            <a:endParaRPr lang="en-US"/>
          </a:p>
        </p:txBody>
      </p:sp>
    </p:spTree>
    <p:extLst>
      <p:ext uri="{BB962C8B-B14F-4D97-AF65-F5344CB8AC3E}">
        <p14:creationId xmlns:p14="http://schemas.microsoft.com/office/powerpoint/2010/main" val="2809849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7</a:t>
            </a:fld>
            <a:endParaRPr lang="en-US"/>
          </a:p>
        </p:txBody>
      </p:sp>
    </p:spTree>
    <p:extLst>
      <p:ext uri="{BB962C8B-B14F-4D97-AF65-F5344CB8AC3E}">
        <p14:creationId xmlns:p14="http://schemas.microsoft.com/office/powerpoint/2010/main" val="242956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8</a:t>
            </a:fld>
            <a:endParaRPr lang="en-US"/>
          </a:p>
        </p:txBody>
      </p:sp>
    </p:spTree>
    <p:extLst>
      <p:ext uri="{BB962C8B-B14F-4D97-AF65-F5344CB8AC3E}">
        <p14:creationId xmlns:p14="http://schemas.microsoft.com/office/powerpoint/2010/main" val="4040545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9</a:t>
            </a:fld>
            <a:endParaRPr lang="en-US"/>
          </a:p>
        </p:txBody>
      </p:sp>
    </p:spTree>
    <p:extLst>
      <p:ext uri="{BB962C8B-B14F-4D97-AF65-F5344CB8AC3E}">
        <p14:creationId xmlns:p14="http://schemas.microsoft.com/office/powerpoint/2010/main" val="1056109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10</a:t>
            </a:fld>
            <a:endParaRPr lang="en-US"/>
          </a:p>
        </p:txBody>
      </p:sp>
    </p:spTree>
    <p:extLst>
      <p:ext uri="{BB962C8B-B14F-4D97-AF65-F5344CB8AC3E}">
        <p14:creationId xmlns:p14="http://schemas.microsoft.com/office/powerpoint/2010/main" val="883556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E843-8CC2-CC4F-8B30-1B57D83C59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C9E2C1-7E0F-0545-B06C-C8D1AAB65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B995891-1207-0149-AB2F-B433CDC38C64}"/>
              </a:ext>
            </a:extLst>
          </p:cNvPr>
          <p:cNvSpPr>
            <a:spLocks noGrp="1"/>
          </p:cNvSpPr>
          <p:nvPr>
            <p:ph type="dt" sz="half" idx="10"/>
          </p:nvPr>
        </p:nvSpPr>
        <p:spPr/>
        <p:txBody>
          <a:bodyPr/>
          <a:lstStyle/>
          <a:p>
            <a:fld id="{411027BB-4C9B-DF4D-AFC7-7222272056AA}" type="datetimeFigureOut">
              <a:rPr lang="en-US" smtClean="0"/>
              <a:t>6/8/21</a:t>
            </a:fld>
            <a:endParaRPr lang="en-US"/>
          </a:p>
        </p:txBody>
      </p:sp>
      <p:sp>
        <p:nvSpPr>
          <p:cNvPr id="5" name="Footer Placeholder 4">
            <a:extLst>
              <a:ext uri="{FF2B5EF4-FFF2-40B4-BE49-F238E27FC236}">
                <a16:creationId xmlns:a16="http://schemas.microsoft.com/office/drawing/2014/main" id="{DDB1A014-4D67-5242-A30C-BE48B9A5D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2268-13D6-6F40-AC51-5ABB43FE964D}"/>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81714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62CF-D45B-9141-B20E-4C176C3D8B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50F889-84B9-B34F-A9DE-599A26AD4E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360DC8-44EC-E647-A33C-ED94514F820E}"/>
              </a:ext>
            </a:extLst>
          </p:cNvPr>
          <p:cNvSpPr>
            <a:spLocks noGrp="1"/>
          </p:cNvSpPr>
          <p:nvPr>
            <p:ph type="dt" sz="half" idx="10"/>
          </p:nvPr>
        </p:nvSpPr>
        <p:spPr/>
        <p:txBody>
          <a:bodyPr/>
          <a:lstStyle/>
          <a:p>
            <a:fld id="{411027BB-4C9B-DF4D-AFC7-7222272056AA}" type="datetimeFigureOut">
              <a:rPr lang="en-US" smtClean="0"/>
              <a:t>6/8/21</a:t>
            </a:fld>
            <a:endParaRPr lang="en-US"/>
          </a:p>
        </p:txBody>
      </p:sp>
      <p:sp>
        <p:nvSpPr>
          <p:cNvPr id="5" name="Footer Placeholder 4">
            <a:extLst>
              <a:ext uri="{FF2B5EF4-FFF2-40B4-BE49-F238E27FC236}">
                <a16:creationId xmlns:a16="http://schemas.microsoft.com/office/drawing/2014/main" id="{00102055-1679-514A-AFAB-494C0C5A7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B6BBB-621E-7146-9C17-C09BD6D79960}"/>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63029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EC239-7AEA-D941-954C-B89A3BFED7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16C08AB-D41E-1140-93BF-DE8BE54765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DB857C-F586-E94B-9C4E-05E9844A87A0}"/>
              </a:ext>
            </a:extLst>
          </p:cNvPr>
          <p:cNvSpPr>
            <a:spLocks noGrp="1"/>
          </p:cNvSpPr>
          <p:nvPr>
            <p:ph type="dt" sz="half" idx="10"/>
          </p:nvPr>
        </p:nvSpPr>
        <p:spPr/>
        <p:txBody>
          <a:bodyPr/>
          <a:lstStyle/>
          <a:p>
            <a:fld id="{411027BB-4C9B-DF4D-AFC7-7222272056AA}" type="datetimeFigureOut">
              <a:rPr lang="en-US" smtClean="0"/>
              <a:t>6/8/21</a:t>
            </a:fld>
            <a:endParaRPr lang="en-US"/>
          </a:p>
        </p:txBody>
      </p:sp>
      <p:sp>
        <p:nvSpPr>
          <p:cNvPr id="5" name="Footer Placeholder 4">
            <a:extLst>
              <a:ext uri="{FF2B5EF4-FFF2-40B4-BE49-F238E27FC236}">
                <a16:creationId xmlns:a16="http://schemas.microsoft.com/office/drawing/2014/main" id="{7B4C7182-D204-F84C-BBAB-83F96D79E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49006-6A51-A243-8B5D-572D3E269AEA}"/>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8043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ADD3-F3E5-A543-8132-09054602F0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A0AFF9-638D-3D43-B4BB-CA9A21CB3F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93F06A-4538-BC4F-8EB9-8BFE743664DA}"/>
              </a:ext>
            </a:extLst>
          </p:cNvPr>
          <p:cNvSpPr>
            <a:spLocks noGrp="1"/>
          </p:cNvSpPr>
          <p:nvPr>
            <p:ph type="dt" sz="half" idx="10"/>
          </p:nvPr>
        </p:nvSpPr>
        <p:spPr/>
        <p:txBody>
          <a:bodyPr/>
          <a:lstStyle/>
          <a:p>
            <a:fld id="{411027BB-4C9B-DF4D-AFC7-7222272056AA}" type="datetimeFigureOut">
              <a:rPr lang="en-US" smtClean="0"/>
              <a:t>6/8/21</a:t>
            </a:fld>
            <a:endParaRPr lang="en-US"/>
          </a:p>
        </p:txBody>
      </p:sp>
      <p:sp>
        <p:nvSpPr>
          <p:cNvPr id="5" name="Footer Placeholder 4">
            <a:extLst>
              <a:ext uri="{FF2B5EF4-FFF2-40B4-BE49-F238E27FC236}">
                <a16:creationId xmlns:a16="http://schemas.microsoft.com/office/drawing/2014/main" id="{9A03514E-9AD8-CB44-8EC6-0390B6DD8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0D8B0-78FC-ED4A-9D1C-8E421FD541C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438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B722-53B2-5A4D-A7FE-E5464CF836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BD2D9D-7503-F049-8B0C-EA9A69AAB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88860D-7905-D74E-B613-F77DE6EBFD67}"/>
              </a:ext>
            </a:extLst>
          </p:cNvPr>
          <p:cNvSpPr>
            <a:spLocks noGrp="1"/>
          </p:cNvSpPr>
          <p:nvPr>
            <p:ph type="dt" sz="half" idx="10"/>
          </p:nvPr>
        </p:nvSpPr>
        <p:spPr/>
        <p:txBody>
          <a:bodyPr/>
          <a:lstStyle/>
          <a:p>
            <a:fld id="{411027BB-4C9B-DF4D-AFC7-7222272056AA}" type="datetimeFigureOut">
              <a:rPr lang="en-US" smtClean="0"/>
              <a:t>6/8/21</a:t>
            </a:fld>
            <a:endParaRPr lang="en-US"/>
          </a:p>
        </p:txBody>
      </p:sp>
      <p:sp>
        <p:nvSpPr>
          <p:cNvPr id="5" name="Footer Placeholder 4">
            <a:extLst>
              <a:ext uri="{FF2B5EF4-FFF2-40B4-BE49-F238E27FC236}">
                <a16:creationId xmlns:a16="http://schemas.microsoft.com/office/drawing/2014/main" id="{46A7F172-1552-E746-B533-20CC363EB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90920-12A4-D349-8329-D93511D856B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43937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A9E9-14C6-4A4F-A0F8-155A1757F3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151EC3-936B-A14F-B07E-670A572E644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2F71331-D2EE-EB42-A255-67F3F6EC4F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327E606-5536-594A-98F5-B8E1D0CEE318}"/>
              </a:ext>
            </a:extLst>
          </p:cNvPr>
          <p:cNvSpPr>
            <a:spLocks noGrp="1"/>
          </p:cNvSpPr>
          <p:nvPr>
            <p:ph type="dt" sz="half" idx="10"/>
          </p:nvPr>
        </p:nvSpPr>
        <p:spPr/>
        <p:txBody>
          <a:bodyPr/>
          <a:lstStyle/>
          <a:p>
            <a:fld id="{411027BB-4C9B-DF4D-AFC7-7222272056AA}" type="datetimeFigureOut">
              <a:rPr lang="en-US" smtClean="0"/>
              <a:t>6/8/21</a:t>
            </a:fld>
            <a:endParaRPr lang="en-US"/>
          </a:p>
        </p:txBody>
      </p:sp>
      <p:sp>
        <p:nvSpPr>
          <p:cNvPr id="6" name="Footer Placeholder 5">
            <a:extLst>
              <a:ext uri="{FF2B5EF4-FFF2-40B4-BE49-F238E27FC236}">
                <a16:creationId xmlns:a16="http://schemas.microsoft.com/office/drawing/2014/main" id="{8A92028E-01B8-1644-BB97-1B97B3D9E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27062-9634-574A-9DD2-21E101B0690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59977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A955-215A-0B41-BCEC-274011D8F2C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0B5751-666F-ED43-9B27-5CADAD768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7C4E86-F47C-124F-9345-484B0A9867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438D237-1D8E-4644-8357-E6208A06F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66BB6-B5AA-B148-9427-6ADE5BECE1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4BF301-6C4A-E540-9238-EC7FC6CCDE06}"/>
              </a:ext>
            </a:extLst>
          </p:cNvPr>
          <p:cNvSpPr>
            <a:spLocks noGrp="1"/>
          </p:cNvSpPr>
          <p:nvPr>
            <p:ph type="dt" sz="half" idx="10"/>
          </p:nvPr>
        </p:nvSpPr>
        <p:spPr/>
        <p:txBody>
          <a:bodyPr/>
          <a:lstStyle/>
          <a:p>
            <a:fld id="{411027BB-4C9B-DF4D-AFC7-7222272056AA}" type="datetimeFigureOut">
              <a:rPr lang="en-US" smtClean="0"/>
              <a:t>6/8/21</a:t>
            </a:fld>
            <a:endParaRPr lang="en-US"/>
          </a:p>
        </p:txBody>
      </p:sp>
      <p:sp>
        <p:nvSpPr>
          <p:cNvPr id="8" name="Footer Placeholder 7">
            <a:extLst>
              <a:ext uri="{FF2B5EF4-FFF2-40B4-BE49-F238E27FC236}">
                <a16:creationId xmlns:a16="http://schemas.microsoft.com/office/drawing/2014/main" id="{19959486-E59F-7144-AB9F-A943001722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002D8-54C0-3044-A2F2-61B8AF49D8D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92939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CEEB-1DC0-7D49-8639-1DED863DD1C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28613E-120D-EA40-9D12-B9D6B3EBBBD8}"/>
              </a:ext>
            </a:extLst>
          </p:cNvPr>
          <p:cNvSpPr>
            <a:spLocks noGrp="1"/>
          </p:cNvSpPr>
          <p:nvPr>
            <p:ph type="dt" sz="half" idx="10"/>
          </p:nvPr>
        </p:nvSpPr>
        <p:spPr/>
        <p:txBody>
          <a:bodyPr/>
          <a:lstStyle/>
          <a:p>
            <a:fld id="{411027BB-4C9B-DF4D-AFC7-7222272056AA}" type="datetimeFigureOut">
              <a:rPr lang="en-US" smtClean="0"/>
              <a:t>6/8/21</a:t>
            </a:fld>
            <a:endParaRPr lang="en-US"/>
          </a:p>
        </p:txBody>
      </p:sp>
      <p:sp>
        <p:nvSpPr>
          <p:cNvPr id="4" name="Footer Placeholder 3">
            <a:extLst>
              <a:ext uri="{FF2B5EF4-FFF2-40B4-BE49-F238E27FC236}">
                <a16:creationId xmlns:a16="http://schemas.microsoft.com/office/drawing/2014/main" id="{4DAAA77B-3049-8041-A091-6515307A00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B1FFF-0243-5142-8F33-A35ED74A07CC}"/>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64338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D47DD-70A1-7F4D-B8FC-DF762B8111B4}"/>
              </a:ext>
            </a:extLst>
          </p:cNvPr>
          <p:cNvSpPr>
            <a:spLocks noGrp="1"/>
          </p:cNvSpPr>
          <p:nvPr>
            <p:ph type="dt" sz="half" idx="10"/>
          </p:nvPr>
        </p:nvSpPr>
        <p:spPr/>
        <p:txBody>
          <a:bodyPr/>
          <a:lstStyle/>
          <a:p>
            <a:fld id="{411027BB-4C9B-DF4D-AFC7-7222272056AA}" type="datetimeFigureOut">
              <a:rPr lang="en-US" smtClean="0"/>
              <a:t>6/8/21</a:t>
            </a:fld>
            <a:endParaRPr lang="en-US"/>
          </a:p>
        </p:txBody>
      </p:sp>
      <p:sp>
        <p:nvSpPr>
          <p:cNvPr id="3" name="Footer Placeholder 2">
            <a:extLst>
              <a:ext uri="{FF2B5EF4-FFF2-40B4-BE49-F238E27FC236}">
                <a16:creationId xmlns:a16="http://schemas.microsoft.com/office/drawing/2014/main" id="{06FE9C60-CDD3-6D44-B2C7-BD6F3FDC32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B01A74-2F62-7A47-B900-F7D6FDF4ACE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71610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A6FE-B4DB-CE43-904D-9254465AD7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FDCDEC1-2FB5-234D-AA43-B5F3EF2A0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E31C37-ACE6-7948-99E6-D74FDB6CF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639E47-F9F6-5143-9C5D-91508CBD0526}"/>
              </a:ext>
            </a:extLst>
          </p:cNvPr>
          <p:cNvSpPr>
            <a:spLocks noGrp="1"/>
          </p:cNvSpPr>
          <p:nvPr>
            <p:ph type="dt" sz="half" idx="10"/>
          </p:nvPr>
        </p:nvSpPr>
        <p:spPr/>
        <p:txBody>
          <a:bodyPr/>
          <a:lstStyle/>
          <a:p>
            <a:fld id="{411027BB-4C9B-DF4D-AFC7-7222272056AA}" type="datetimeFigureOut">
              <a:rPr lang="en-US" smtClean="0"/>
              <a:t>6/8/21</a:t>
            </a:fld>
            <a:endParaRPr lang="en-US"/>
          </a:p>
        </p:txBody>
      </p:sp>
      <p:sp>
        <p:nvSpPr>
          <p:cNvPr id="6" name="Footer Placeholder 5">
            <a:extLst>
              <a:ext uri="{FF2B5EF4-FFF2-40B4-BE49-F238E27FC236}">
                <a16:creationId xmlns:a16="http://schemas.microsoft.com/office/drawing/2014/main" id="{E846CB3A-646A-8244-868D-23A35A53B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FE8DA-4D6C-B14B-B2D1-2F868B7B5AB3}"/>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73596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6E6C-924A-1145-A69A-4246AD71E9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9221A70-173E-654C-AFAD-93EEE974C7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E2C597-4520-B049-A7D5-1C9F0E65A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408F87-DE71-7342-8104-10AAE8F2D446}"/>
              </a:ext>
            </a:extLst>
          </p:cNvPr>
          <p:cNvSpPr>
            <a:spLocks noGrp="1"/>
          </p:cNvSpPr>
          <p:nvPr>
            <p:ph type="dt" sz="half" idx="10"/>
          </p:nvPr>
        </p:nvSpPr>
        <p:spPr/>
        <p:txBody>
          <a:bodyPr/>
          <a:lstStyle/>
          <a:p>
            <a:fld id="{411027BB-4C9B-DF4D-AFC7-7222272056AA}" type="datetimeFigureOut">
              <a:rPr lang="en-US" smtClean="0"/>
              <a:t>6/8/21</a:t>
            </a:fld>
            <a:endParaRPr lang="en-US"/>
          </a:p>
        </p:txBody>
      </p:sp>
      <p:sp>
        <p:nvSpPr>
          <p:cNvPr id="6" name="Footer Placeholder 5">
            <a:extLst>
              <a:ext uri="{FF2B5EF4-FFF2-40B4-BE49-F238E27FC236}">
                <a16:creationId xmlns:a16="http://schemas.microsoft.com/office/drawing/2014/main" id="{572871ED-A3C1-024B-BF16-B9D3F308A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67F34-786B-BC4F-BEAA-CE7FE79E549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38098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EB7D3-6EF6-644B-A910-D8272C6D4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7C7908-C676-4C49-9A97-6AC391DB2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18C515-4A98-5D4E-8399-67632AC3F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027BB-4C9B-DF4D-AFC7-7222272056AA}" type="datetimeFigureOut">
              <a:rPr lang="en-US" smtClean="0"/>
              <a:t>6/8/21</a:t>
            </a:fld>
            <a:endParaRPr lang="en-US"/>
          </a:p>
        </p:txBody>
      </p:sp>
      <p:sp>
        <p:nvSpPr>
          <p:cNvPr id="5" name="Footer Placeholder 4">
            <a:extLst>
              <a:ext uri="{FF2B5EF4-FFF2-40B4-BE49-F238E27FC236}">
                <a16:creationId xmlns:a16="http://schemas.microsoft.com/office/drawing/2014/main" id="{744BB7C0-FAE0-304C-8E0D-9BB994874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B63FB6-555A-F24F-94BB-E5DEBE89F3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D4EAB-2CC0-BE44-BE24-FA9E334CB4D2}" type="slidenum">
              <a:rPr lang="en-US" smtClean="0"/>
              <a:t>‹#›</a:t>
            </a:fld>
            <a:endParaRPr lang="en-US"/>
          </a:p>
        </p:txBody>
      </p:sp>
    </p:spTree>
    <p:extLst>
      <p:ext uri="{BB962C8B-B14F-4D97-AF65-F5344CB8AC3E}">
        <p14:creationId xmlns:p14="http://schemas.microsoft.com/office/powerpoint/2010/main" val="229384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7.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7.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pontcysyllte-aqueduct.co.uk/" TargetMode="Externa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sv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0.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EB38C1D-44EF-5F42-98F9-5ACA34A463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08" y="3297682"/>
            <a:ext cx="12344400" cy="3632597"/>
          </a:xfrm>
          <a:prstGeom prst="rect">
            <a:avLst/>
          </a:prstGeom>
        </p:spPr>
      </p:pic>
      <p:sp>
        <p:nvSpPr>
          <p:cNvPr id="5" name="TextBox 4">
            <a:extLst>
              <a:ext uri="{FF2B5EF4-FFF2-40B4-BE49-F238E27FC236}">
                <a16:creationId xmlns:a16="http://schemas.microsoft.com/office/drawing/2014/main" id="{1DD5F41C-9AFF-5D40-9543-6B1C69EFF0AB}"/>
              </a:ext>
            </a:extLst>
          </p:cNvPr>
          <p:cNvSpPr txBox="1"/>
          <p:nvPr/>
        </p:nvSpPr>
        <p:spPr>
          <a:xfrm>
            <a:off x="2508422" y="342320"/>
            <a:ext cx="9226613" cy="707886"/>
          </a:xfrm>
          <a:prstGeom prst="rect">
            <a:avLst/>
          </a:prstGeom>
          <a:noFill/>
        </p:spPr>
        <p:txBody>
          <a:bodyPr wrap="square" rtlCol="0">
            <a:spAutoFit/>
          </a:bodyPr>
          <a:lstStyle/>
          <a:p>
            <a:pPr algn="r"/>
            <a:r>
              <a:rPr lang="en-GB" sz="4000" b="1" dirty="0">
                <a:solidFill>
                  <a:srgbClr val="4E6A84"/>
                </a:solidFill>
                <a:latin typeface="Fredoka One" panose="02000000000000000000" pitchFamily="2" charset="77"/>
              </a:rPr>
              <a:t>Revealing the Dee Valley</a:t>
            </a:r>
            <a:endParaRPr lang="en-US" sz="4000" dirty="0">
              <a:solidFill>
                <a:srgbClr val="4E6A84"/>
              </a:solidFill>
              <a:latin typeface="Fredoka One" panose="02000000000000000000" pitchFamily="2" charset="77"/>
            </a:endParaRPr>
          </a:p>
        </p:txBody>
      </p:sp>
      <p:pic>
        <p:nvPicPr>
          <p:cNvPr id="23" name="Picture 22">
            <a:extLst>
              <a:ext uri="{FF2B5EF4-FFF2-40B4-BE49-F238E27FC236}">
                <a16:creationId xmlns:a16="http://schemas.microsoft.com/office/drawing/2014/main" id="{70F9C89F-7ECF-534D-9248-0A05BBE1F688}"/>
              </a:ext>
            </a:extLst>
          </p:cNvPr>
          <p:cNvPicPr>
            <a:picLocks noChangeAspect="1"/>
          </p:cNvPicPr>
          <p:nvPr/>
        </p:nvPicPr>
        <p:blipFill>
          <a:blip r:embed="rId5"/>
          <a:stretch>
            <a:fillRect/>
          </a:stretch>
        </p:blipFill>
        <p:spPr>
          <a:xfrm>
            <a:off x="120195" y="-264435"/>
            <a:ext cx="3291110" cy="2602273"/>
          </a:xfrm>
          <a:prstGeom prst="rect">
            <a:avLst/>
          </a:prstGeom>
        </p:spPr>
      </p:pic>
      <p:sp>
        <p:nvSpPr>
          <p:cNvPr id="11" name="TextBox 10">
            <a:extLst>
              <a:ext uri="{FF2B5EF4-FFF2-40B4-BE49-F238E27FC236}">
                <a16:creationId xmlns:a16="http://schemas.microsoft.com/office/drawing/2014/main" id="{5ED554E0-70FD-FB44-B9D9-E41FF5F39ADB}"/>
              </a:ext>
            </a:extLst>
          </p:cNvPr>
          <p:cNvSpPr txBox="1"/>
          <p:nvPr/>
        </p:nvSpPr>
        <p:spPr>
          <a:xfrm>
            <a:off x="336411" y="6194433"/>
            <a:ext cx="11398623" cy="646331"/>
          </a:xfrm>
          <a:prstGeom prst="rect">
            <a:avLst/>
          </a:prstGeom>
          <a:noFill/>
        </p:spPr>
        <p:txBody>
          <a:bodyPr wrap="square" rtlCol="0">
            <a:spAutoFit/>
          </a:bodyPr>
          <a:lstStyle/>
          <a:p>
            <a:pPr algn="r"/>
            <a:r>
              <a:rPr lang="en-US" dirty="0" err="1">
                <a:solidFill>
                  <a:schemeClr val="bg1"/>
                </a:solidFill>
                <a:latin typeface="Quicksand" pitchFamily="2" charset="77"/>
              </a:rPr>
              <a:t>www.pontcysyllte-aqueduct.co.uk</a:t>
            </a:r>
            <a:endParaRPr lang="en-GB" dirty="0">
              <a:solidFill>
                <a:schemeClr val="bg1"/>
              </a:solidFill>
              <a:latin typeface="Quicksand" pitchFamily="2" charset="77"/>
            </a:endParaRPr>
          </a:p>
          <a:p>
            <a:pPr algn="r"/>
            <a:endParaRPr lang="en-GB" dirty="0"/>
          </a:p>
        </p:txBody>
      </p:sp>
      <p:pic>
        <p:nvPicPr>
          <p:cNvPr id="3" name="Picture 2" descr="A picture containing person, dressed&#10;&#10;Description automatically generated">
            <a:extLst>
              <a:ext uri="{FF2B5EF4-FFF2-40B4-BE49-F238E27FC236}">
                <a16:creationId xmlns:a16="http://schemas.microsoft.com/office/drawing/2014/main" id="{63A42043-48DE-D440-ADF9-38FFEFE2B253}"/>
              </a:ext>
            </a:extLst>
          </p:cNvPr>
          <p:cNvPicPr>
            <a:picLocks noChangeAspect="1"/>
          </p:cNvPicPr>
          <p:nvPr/>
        </p:nvPicPr>
        <p:blipFill>
          <a:blip r:embed="rId6"/>
          <a:stretch>
            <a:fillRect/>
          </a:stretch>
        </p:blipFill>
        <p:spPr>
          <a:xfrm>
            <a:off x="1486191" y="1210661"/>
            <a:ext cx="4309128" cy="5472592"/>
          </a:xfrm>
          <a:prstGeom prst="rect">
            <a:avLst/>
          </a:prstGeom>
        </p:spPr>
      </p:pic>
      <p:pic>
        <p:nvPicPr>
          <p:cNvPr id="10" name="Graphic 9">
            <a:extLst>
              <a:ext uri="{FF2B5EF4-FFF2-40B4-BE49-F238E27FC236}">
                <a16:creationId xmlns:a16="http://schemas.microsoft.com/office/drawing/2014/main" id="{D204FAF0-23D1-7A49-9660-E4C9AE6E58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0618" y="1113818"/>
            <a:ext cx="4800600" cy="4991100"/>
          </a:xfrm>
          <a:prstGeom prst="rect">
            <a:avLst/>
          </a:prstGeom>
        </p:spPr>
      </p:pic>
      <p:sp>
        <p:nvSpPr>
          <p:cNvPr id="12" name="Down Ribbon 11">
            <a:extLst>
              <a:ext uri="{FF2B5EF4-FFF2-40B4-BE49-F238E27FC236}">
                <a16:creationId xmlns:a16="http://schemas.microsoft.com/office/drawing/2014/main" id="{555BC2D9-8CC6-284E-9B0C-921190F1CC72}"/>
              </a:ext>
            </a:extLst>
          </p:cNvPr>
          <p:cNvSpPr/>
          <p:nvPr/>
        </p:nvSpPr>
        <p:spPr>
          <a:xfrm rot="21074507">
            <a:off x="2033276" y="4875904"/>
            <a:ext cx="3098490" cy="777164"/>
          </a:xfrm>
          <a:prstGeom prst="ribb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E6A84"/>
                </a:solidFill>
              </a:rPr>
              <a:t>Ladies of Llangollen </a:t>
            </a:r>
            <a:endParaRPr lang="en-US" dirty="0">
              <a:solidFill>
                <a:srgbClr val="4E6A84"/>
              </a:solidFill>
            </a:endParaRPr>
          </a:p>
        </p:txBody>
      </p:sp>
    </p:spTree>
    <p:extLst>
      <p:ext uri="{BB962C8B-B14F-4D97-AF65-F5344CB8AC3E}">
        <p14:creationId xmlns:p14="http://schemas.microsoft.com/office/powerpoint/2010/main" val="3690401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C215E0B-CE52-CA41-B574-CBC4BD74EC3F}"/>
              </a:ext>
            </a:extLst>
          </p:cNvPr>
          <p:cNvPicPr>
            <a:picLocks noChangeAspect="1"/>
          </p:cNvPicPr>
          <p:nvPr/>
        </p:nvPicPr>
        <p:blipFill>
          <a:blip r:embed="rId3"/>
          <a:stretch>
            <a:fillRect/>
          </a:stretch>
        </p:blipFill>
        <p:spPr>
          <a:xfrm>
            <a:off x="-1" y="3548226"/>
            <a:ext cx="12192001" cy="3309774"/>
          </a:xfrm>
          <a:prstGeom prst="rect">
            <a:avLst/>
          </a:prstGeom>
        </p:spPr>
      </p:pic>
      <p:sp>
        <p:nvSpPr>
          <p:cNvPr id="14" name="TextBox 13">
            <a:extLst>
              <a:ext uri="{FF2B5EF4-FFF2-40B4-BE49-F238E27FC236}">
                <a16:creationId xmlns:a16="http://schemas.microsoft.com/office/drawing/2014/main" id="{806C0AE7-5372-794F-B5BD-7E8A007F2E09}"/>
              </a:ext>
            </a:extLst>
          </p:cNvPr>
          <p:cNvSpPr txBox="1"/>
          <p:nvPr/>
        </p:nvSpPr>
        <p:spPr>
          <a:xfrm>
            <a:off x="7598966" y="1526948"/>
            <a:ext cx="4278295" cy="769441"/>
          </a:xfrm>
          <a:prstGeom prst="rect">
            <a:avLst/>
          </a:prstGeom>
          <a:noFill/>
        </p:spPr>
        <p:txBody>
          <a:bodyPr wrap="square" rtlCol="0">
            <a:spAutoFit/>
          </a:bodyPr>
          <a:lstStyle/>
          <a:p>
            <a:pPr algn="ctr"/>
            <a:r>
              <a:rPr lang="en-GB" sz="4400" dirty="0">
                <a:solidFill>
                  <a:srgbClr val="4E6A84"/>
                </a:solidFill>
                <a:latin typeface="Fredoka One" panose="02000000000000000000" pitchFamily="2" charset="77"/>
              </a:rPr>
              <a:t>Llangollen</a:t>
            </a:r>
            <a:r>
              <a:rPr lang="en-GB" dirty="0"/>
              <a:t> </a:t>
            </a:r>
            <a:endParaRPr lang="en-GB" sz="3600" dirty="0">
              <a:solidFill>
                <a:srgbClr val="4F6B84"/>
              </a:solidFill>
              <a:latin typeface="Fredoka One" panose="02000000000000000000" pitchFamily="2" charset="77"/>
            </a:endParaRPr>
          </a:p>
        </p:txBody>
      </p:sp>
      <p:pic>
        <p:nvPicPr>
          <p:cNvPr id="11" name="wholeimage">
            <a:extLst>
              <a:ext uri="{FF2B5EF4-FFF2-40B4-BE49-F238E27FC236}">
                <a16:creationId xmlns:a16="http://schemas.microsoft.com/office/drawing/2014/main" id="{87A8C357-03D2-9449-AF6F-D8644BEC1201}"/>
              </a:ext>
            </a:extLst>
          </p:cNvPr>
          <p:cNvPicPr>
            <a:picLocks noChangeAspect="1"/>
          </p:cNvPicPr>
          <p:nvPr/>
        </p:nvPicPr>
        <p:blipFill>
          <a:blip r:embed="rId4"/>
          <a:srcRect/>
          <a:stretch/>
        </p:blipFill>
        <p:spPr>
          <a:xfrm>
            <a:off x="889200" y="275111"/>
            <a:ext cx="6271200" cy="6271200"/>
          </a:xfrm>
          <a:prstGeom prst="rect">
            <a:avLst/>
          </a:prstGeom>
          <a:ln w="127000" cap="sq">
            <a:solidFill>
              <a:srgbClr val="4F6B84"/>
            </a:solidFill>
            <a:miter lim="800000"/>
          </a:ln>
          <a:effectLst/>
        </p:spPr>
      </p:pic>
      <p:sp>
        <p:nvSpPr>
          <p:cNvPr id="7" name="tab">
            <a:hlinkClick r:id="" action="ppaction://hlinkshowjump?jump=nextslide"/>
            <a:extLst>
              <a:ext uri="{FF2B5EF4-FFF2-40B4-BE49-F238E27FC236}">
                <a16:creationId xmlns:a16="http://schemas.microsoft.com/office/drawing/2014/main" id="{71382F7E-4793-DA4F-B10B-6E0DE48459D5}"/>
              </a:ext>
            </a:extLst>
          </p:cNvPr>
          <p:cNvSpPr/>
          <p:nvPr/>
        </p:nvSpPr>
        <p:spPr>
          <a:xfrm rot="10800000">
            <a:off x="10422698" y="5495013"/>
            <a:ext cx="2458069" cy="1209661"/>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C92B70C-FA18-FC4F-AD17-CE306F13F7F2}"/>
              </a:ext>
            </a:extLst>
          </p:cNvPr>
          <p:cNvSpPr txBox="1"/>
          <p:nvPr/>
        </p:nvSpPr>
        <p:spPr>
          <a:xfrm>
            <a:off x="10413222" y="5678552"/>
            <a:ext cx="1828800" cy="830997"/>
          </a:xfrm>
          <a:prstGeom prst="rect">
            <a:avLst/>
          </a:prstGeom>
          <a:noFill/>
        </p:spPr>
        <p:txBody>
          <a:bodyPr wrap="square" rtlCol="0">
            <a:spAutoFit/>
          </a:bodyPr>
          <a:lstStyle/>
          <a:p>
            <a:pPr algn="ctr"/>
            <a:r>
              <a:rPr lang="en-US" sz="2400" dirty="0">
                <a:solidFill>
                  <a:srgbClr val="4F6B84"/>
                </a:solidFill>
                <a:latin typeface="Quicksand" pitchFamily="2" charset="77"/>
              </a:rPr>
              <a:t>Next </a:t>
            </a:r>
          </a:p>
          <a:p>
            <a:pPr algn="ctr"/>
            <a:r>
              <a:rPr lang="en-US" sz="2400" dirty="0">
                <a:solidFill>
                  <a:srgbClr val="4F6B84"/>
                </a:solidFill>
                <a:latin typeface="Quicksand" pitchFamily="2" charset="77"/>
              </a:rPr>
              <a:t>mystery:</a:t>
            </a:r>
          </a:p>
        </p:txBody>
      </p:sp>
      <p:sp>
        <p:nvSpPr>
          <p:cNvPr id="12" name="TextBox 11">
            <a:extLst>
              <a:ext uri="{FF2B5EF4-FFF2-40B4-BE49-F238E27FC236}">
                <a16:creationId xmlns:a16="http://schemas.microsoft.com/office/drawing/2014/main" id="{F17C28B4-A997-4645-AB70-104F5E912863}"/>
              </a:ext>
            </a:extLst>
          </p:cNvPr>
          <p:cNvSpPr txBox="1"/>
          <p:nvPr/>
        </p:nvSpPr>
        <p:spPr>
          <a:xfrm>
            <a:off x="321528" y="6228486"/>
            <a:ext cx="2526255" cy="307777"/>
          </a:xfrm>
          <a:prstGeom prst="rect">
            <a:avLst/>
          </a:prstGeom>
          <a:noFill/>
        </p:spPr>
        <p:txBody>
          <a:bodyPr wrap="square" rtlCol="0">
            <a:spAutoFit/>
          </a:bodyPr>
          <a:lstStyle/>
          <a:p>
            <a:pPr algn="ctr"/>
            <a:r>
              <a:rPr lang="en-GB" sz="1400" dirty="0">
                <a:solidFill>
                  <a:schemeClr val="bg1"/>
                </a:solidFill>
                <a:latin typeface="Quicksand" pitchFamily="2" charset="77"/>
              </a:rPr>
              <a:t>© Carl Rogers</a:t>
            </a:r>
            <a:endParaRPr lang="en-US" sz="1400" dirty="0">
              <a:solidFill>
                <a:schemeClr val="bg1"/>
              </a:solidFill>
              <a:latin typeface="Quicksand" pitchFamily="2" charset="77"/>
            </a:endParaRPr>
          </a:p>
        </p:txBody>
      </p:sp>
    </p:spTree>
    <p:extLst>
      <p:ext uri="{BB962C8B-B14F-4D97-AF65-F5344CB8AC3E}">
        <p14:creationId xmlns:p14="http://schemas.microsoft.com/office/powerpoint/2010/main" val="1488485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2" presetClass="emph" presetSubtype="0" repeatCount="0" fill="hold" nodeType="clickEffect">
                                  <p:stCondLst>
                                    <p:cond delay="0"/>
                                  </p:stCondLst>
                                  <p:childTnLst>
                                    <p:animRot by="120000">
                                      <p:cBhvr>
                                        <p:cTn id="6" dur="50" fill="hold">
                                          <p:stCondLst>
                                            <p:cond delay="0"/>
                                          </p:stCondLst>
                                        </p:cTn>
                                        <p:tgtEl>
                                          <p:spTgt spid="11"/>
                                        </p:tgtEl>
                                        <p:attrNameLst>
                                          <p:attrName>r</p:attrName>
                                        </p:attrNameLst>
                                      </p:cBhvr>
                                    </p:animRot>
                                    <p:animRot by="-240000">
                                      <p:cBhvr>
                                        <p:cTn id="7" dur="100" fill="hold">
                                          <p:stCondLst>
                                            <p:cond delay="100"/>
                                          </p:stCondLst>
                                        </p:cTn>
                                        <p:tgtEl>
                                          <p:spTgt spid="11"/>
                                        </p:tgtEl>
                                        <p:attrNameLst>
                                          <p:attrName>r</p:attrName>
                                        </p:attrNameLst>
                                      </p:cBhvr>
                                    </p:animRot>
                                    <p:animRot by="240000">
                                      <p:cBhvr>
                                        <p:cTn id="8" dur="100" fill="hold">
                                          <p:stCondLst>
                                            <p:cond delay="200"/>
                                          </p:stCondLst>
                                        </p:cTn>
                                        <p:tgtEl>
                                          <p:spTgt spid="11"/>
                                        </p:tgtEl>
                                        <p:attrNameLst>
                                          <p:attrName>r</p:attrName>
                                        </p:attrNameLst>
                                      </p:cBhvr>
                                    </p:animRot>
                                    <p:animRot by="-240000">
                                      <p:cBhvr>
                                        <p:cTn id="9" dur="100" fill="hold">
                                          <p:stCondLst>
                                            <p:cond delay="300"/>
                                          </p:stCondLst>
                                        </p:cTn>
                                        <p:tgtEl>
                                          <p:spTgt spid="11"/>
                                        </p:tgtEl>
                                        <p:attrNameLst>
                                          <p:attrName>r</p:attrName>
                                        </p:attrNameLst>
                                      </p:cBhvr>
                                    </p:animRot>
                                    <p:animRot by="120000">
                                      <p:cBhvr>
                                        <p:cTn id="10" dur="100" fill="hold">
                                          <p:stCondLst>
                                            <p:cond delay="4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lock">
            <a:extLst>
              <a:ext uri="{FF2B5EF4-FFF2-40B4-BE49-F238E27FC236}">
                <a16:creationId xmlns:a16="http://schemas.microsoft.com/office/drawing/2014/main" id="{F0B44611-E869-E643-9309-4D2F336C9F4C}"/>
              </a:ext>
            </a:extLst>
          </p:cNvPr>
          <p:cNvSpPr/>
          <p:nvPr/>
        </p:nvSpPr>
        <p:spPr>
          <a:xfrm>
            <a:off x="-3502444" y="-340022"/>
            <a:ext cx="16215168" cy="753804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 name="wholeimage">
            <a:extLst>
              <a:ext uri="{FF2B5EF4-FFF2-40B4-BE49-F238E27FC236}">
                <a16:creationId xmlns:a16="http://schemas.microsoft.com/office/drawing/2014/main" id="{6B6E25B3-F50C-0642-9C2E-493310173106}"/>
              </a:ext>
            </a:extLst>
          </p:cNvPr>
          <p:cNvPicPr>
            <a:picLocks noChangeAspect="1"/>
          </p:cNvPicPr>
          <p:nvPr/>
        </p:nvPicPr>
        <p:blipFill>
          <a:blip r:embed="rId3"/>
          <a:srcRect/>
          <a:stretch/>
        </p:blipFill>
        <p:spPr>
          <a:xfrm>
            <a:off x="889200" y="273600"/>
            <a:ext cx="6271200" cy="6271200"/>
          </a:xfrm>
          <a:prstGeom prst="rect">
            <a:avLst/>
          </a:prstGeom>
          <a:ln w="127000" cap="sq">
            <a:solidFill>
              <a:srgbClr val="4F6B84"/>
            </a:solidFill>
            <a:miter lim="800000"/>
          </a:ln>
          <a:effectLst/>
        </p:spPr>
      </p:pic>
      <p:pic>
        <p:nvPicPr>
          <p:cNvPr id="35" name="middle1">
            <a:extLst>
              <a:ext uri="{FF2B5EF4-FFF2-40B4-BE49-F238E27FC236}">
                <a16:creationId xmlns:a16="http://schemas.microsoft.com/office/drawing/2014/main" id="{EE375A7F-FE75-AE47-91BC-4E91E01ACA8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63395" y="2323328"/>
            <a:ext cx="2173444" cy="2173444"/>
          </a:xfrm>
          <a:prstGeom prst="rect">
            <a:avLst/>
          </a:prstGeom>
        </p:spPr>
      </p:pic>
      <p:pic>
        <p:nvPicPr>
          <p:cNvPr id="37" name="top2">
            <a:extLst>
              <a:ext uri="{FF2B5EF4-FFF2-40B4-BE49-F238E27FC236}">
                <a16:creationId xmlns:a16="http://schemas.microsoft.com/office/drawing/2014/main" id="{CA2E332F-70A5-234C-8CB0-6138A30E6B3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936838" y="149885"/>
            <a:ext cx="2173443" cy="2173443"/>
          </a:xfrm>
          <a:prstGeom prst="rect">
            <a:avLst/>
          </a:prstGeom>
        </p:spPr>
      </p:pic>
      <p:pic>
        <p:nvPicPr>
          <p:cNvPr id="39" name="top3">
            <a:extLst>
              <a:ext uri="{FF2B5EF4-FFF2-40B4-BE49-F238E27FC236}">
                <a16:creationId xmlns:a16="http://schemas.microsoft.com/office/drawing/2014/main" id="{485BE97B-EA28-A04F-AC26-92832A14C1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08060" y="149884"/>
            <a:ext cx="2173443" cy="2173443"/>
          </a:xfrm>
          <a:prstGeom prst="rect">
            <a:avLst/>
          </a:prstGeom>
        </p:spPr>
      </p:pic>
      <p:pic>
        <p:nvPicPr>
          <p:cNvPr id="40" name="middle3">
            <a:extLst>
              <a:ext uri="{FF2B5EF4-FFF2-40B4-BE49-F238E27FC236}">
                <a16:creationId xmlns:a16="http://schemas.microsoft.com/office/drawing/2014/main" id="{459BA1D6-FF38-0242-AD5B-151BF60191D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110279" y="2323328"/>
            <a:ext cx="2173444" cy="2173444"/>
          </a:xfrm>
          <a:prstGeom prst="rect">
            <a:avLst/>
          </a:prstGeom>
        </p:spPr>
      </p:pic>
      <p:pic>
        <p:nvPicPr>
          <p:cNvPr id="41" name="bottom3">
            <a:extLst>
              <a:ext uri="{FF2B5EF4-FFF2-40B4-BE49-F238E27FC236}">
                <a16:creationId xmlns:a16="http://schemas.microsoft.com/office/drawing/2014/main" id="{8010A01C-58B3-CC46-8AAA-A2156007A1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10279" y="4496771"/>
            <a:ext cx="2173445" cy="2173445"/>
          </a:xfrm>
          <a:prstGeom prst="rect">
            <a:avLst/>
          </a:prstGeom>
        </p:spPr>
      </p:pic>
      <p:pic>
        <p:nvPicPr>
          <p:cNvPr id="45" name="middle2">
            <a:extLst>
              <a:ext uri="{FF2B5EF4-FFF2-40B4-BE49-F238E27FC236}">
                <a16:creationId xmlns:a16="http://schemas.microsoft.com/office/drawing/2014/main" id="{C1C3107E-3090-F446-AFDA-F7C8E99DF7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36838" y="2323328"/>
            <a:ext cx="2173444" cy="2173444"/>
          </a:xfrm>
          <a:prstGeom prst="rect">
            <a:avLst/>
          </a:prstGeom>
        </p:spPr>
      </p:pic>
      <p:sp>
        <p:nvSpPr>
          <p:cNvPr id="19" name="Round Diagonal Corner of Rectangle 18">
            <a:extLst>
              <a:ext uri="{FF2B5EF4-FFF2-40B4-BE49-F238E27FC236}">
                <a16:creationId xmlns:a16="http://schemas.microsoft.com/office/drawing/2014/main" id="{DE8B16F7-614A-2346-B983-EA1ED949ACA4}"/>
              </a:ext>
            </a:extLst>
          </p:cNvPr>
          <p:cNvSpPr/>
          <p:nvPr/>
        </p:nvSpPr>
        <p:spPr>
          <a:xfrm>
            <a:off x="7583557" y="1123122"/>
            <a:ext cx="4144617" cy="3657600"/>
          </a:xfrm>
          <a:prstGeom prst="round2DiagRect">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999D22-00E1-3F41-8BD7-889DD2557DD4}"/>
              </a:ext>
            </a:extLst>
          </p:cNvPr>
          <p:cNvSpPr txBox="1"/>
          <p:nvPr/>
        </p:nvSpPr>
        <p:spPr>
          <a:xfrm>
            <a:off x="7812571" y="1243761"/>
            <a:ext cx="3754007" cy="3416320"/>
          </a:xfrm>
          <a:prstGeom prst="rect">
            <a:avLst/>
          </a:prstGeom>
          <a:noFill/>
          <a:ln w="9525">
            <a:noFill/>
            <a:extLst>
              <a:ext uri="{C807C97D-BFC1-408E-A445-0C87EB9F89A2}">
                <ask:lineSketchStyleProps xmlns:ask="http://schemas.microsoft.com/office/drawing/2018/sketchyshapes" sd="1219033472">
                  <a:custGeom>
                    <a:avLst/>
                    <a:gdLst>
                      <a:gd name="connsiteX0" fmla="*/ 0 w 4146800"/>
                      <a:gd name="connsiteY0" fmla="*/ 0 h 2862322"/>
                      <a:gd name="connsiteX1" fmla="*/ 649665 w 4146800"/>
                      <a:gd name="connsiteY1" fmla="*/ 0 h 2862322"/>
                      <a:gd name="connsiteX2" fmla="*/ 1216395 w 4146800"/>
                      <a:gd name="connsiteY2" fmla="*/ 0 h 2862322"/>
                      <a:gd name="connsiteX3" fmla="*/ 1990464 w 4146800"/>
                      <a:gd name="connsiteY3" fmla="*/ 0 h 2862322"/>
                      <a:gd name="connsiteX4" fmla="*/ 2640129 w 4146800"/>
                      <a:gd name="connsiteY4" fmla="*/ 0 h 2862322"/>
                      <a:gd name="connsiteX5" fmla="*/ 3289795 w 4146800"/>
                      <a:gd name="connsiteY5" fmla="*/ 0 h 2862322"/>
                      <a:gd name="connsiteX6" fmla="*/ 4146800 w 4146800"/>
                      <a:gd name="connsiteY6" fmla="*/ 0 h 2862322"/>
                      <a:gd name="connsiteX7" fmla="*/ 4146800 w 4146800"/>
                      <a:gd name="connsiteY7" fmla="*/ 515218 h 2862322"/>
                      <a:gd name="connsiteX8" fmla="*/ 4146800 w 4146800"/>
                      <a:gd name="connsiteY8" fmla="*/ 1087682 h 2862322"/>
                      <a:gd name="connsiteX9" fmla="*/ 4146800 w 4146800"/>
                      <a:gd name="connsiteY9" fmla="*/ 1602900 h 2862322"/>
                      <a:gd name="connsiteX10" fmla="*/ 4146800 w 4146800"/>
                      <a:gd name="connsiteY10" fmla="*/ 2118118 h 2862322"/>
                      <a:gd name="connsiteX11" fmla="*/ 4146800 w 4146800"/>
                      <a:gd name="connsiteY11" fmla="*/ 2862322 h 2862322"/>
                      <a:gd name="connsiteX12" fmla="*/ 3414199 w 4146800"/>
                      <a:gd name="connsiteY12" fmla="*/ 2862322 h 2862322"/>
                      <a:gd name="connsiteX13" fmla="*/ 2640129 w 4146800"/>
                      <a:gd name="connsiteY13" fmla="*/ 2862322 h 2862322"/>
                      <a:gd name="connsiteX14" fmla="*/ 1866060 w 4146800"/>
                      <a:gd name="connsiteY14" fmla="*/ 2862322 h 2862322"/>
                      <a:gd name="connsiteX15" fmla="*/ 1257863 w 4146800"/>
                      <a:gd name="connsiteY15" fmla="*/ 2862322 h 2862322"/>
                      <a:gd name="connsiteX16" fmla="*/ 0 w 4146800"/>
                      <a:gd name="connsiteY16" fmla="*/ 2862322 h 2862322"/>
                      <a:gd name="connsiteX17" fmla="*/ 0 w 4146800"/>
                      <a:gd name="connsiteY17" fmla="*/ 2232611 h 2862322"/>
                      <a:gd name="connsiteX18" fmla="*/ 0 w 4146800"/>
                      <a:gd name="connsiteY18" fmla="*/ 1746016 h 2862322"/>
                      <a:gd name="connsiteX19" fmla="*/ 0 w 4146800"/>
                      <a:gd name="connsiteY19" fmla="*/ 1230798 h 2862322"/>
                      <a:gd name="connsiteX20" fmla="*/ 0 w 4146800"/>
                      <a:gd name="connsiteY20" fmla="*/ 715580 h 2862322"/>
                      <a:gd name="connsiteX21" fmla="*/ 0 w 4146800"/>
                      <a:gd name="connsiteY21"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46800" h="2862322" extrusionOk="0">
                        <a:moveTo>
                          <a:pt x="0" y="0"/>
                        </a:moveTo>
                        <a:cubicBezTo>
                          <a:pt x="320478" y="4264"/>
                          <a:pt x="411993" y="31165"/>
                          <a:pt x="649665" y="0"/>
                        </a:cubicBezTo>
                        <a:cubicBezTo>
                          <a:pt x="887337" y="-31165"/>
                          <a:pt x="1000053" y="15292"/>
                          <a:pt x="1216395" y="0"/>
                        </a:cubicBezTo>
                        <a:cubicBezTo>
                          <a:pt x="1432737" y="-15292"/>
                          <a:pt x="1745605" y="9897"/>
                          <a:pt x="1990464" y="0"/>
                        </a:cubicBezTo>
                        <a:cubicBezTo>
                          <a:pt x="2235323" y="-9897"/>
                          <a:pt x="2361215" y="2824"/>
                          <a:pt x="2640129" y="0"/>
                        </a:cubicBezTo>
                        <a:cubicBezTo>
                          <a:pt x="2919044" y="-2824"/>
                          <a:pt x="3062290" y="1996"/>
                          <a:pt x="3289795" y="0"/>
                        </a:cubicBezTo>
                        <a:cubicBezTo>
                          <a:pt x="3517300" y="-1996"/>
                          <a:pt x="3849493" y="-16739"/>
                          <a:pt x="4146800" y="0"/>
                        </a:cubicBezTo>
                        <a:cubicBezTo>
                          <a:pt x="4133531" y="248246"/>
                          <a:pt x="4165775" y="316384"/>
                          <a:pt x="4146800" y="515218"/>
                        </a:cubicBezTo>
                        <a:cubicBezTo>
                          <a:pt x="4127825" y="714052"/>
                          <a:pt x="4152150" y="854907"/>
                          <a:pt x="4146800" y="1087682"/>
                        </a:cubicBezTo>
                        <a:cubicBezTo>
                          <a:pt x="4141450" y="1320457"/>
                          <a:pt x="4142875" y="1446272"/>
                          <a:pt x="4146800" y="1602900"/>
                        </a:cubicBezTo>
                        <a:cubicBezTo>
                          <a:pt x="4150725" y="1759528"/>
                          <a:pt x="4166488" y="1975010"/>
                          <a:pt x="4146800" y="2118118"/>
                        </a:cubicBezTo>
                        <a:cubicBezTo>
                          <a:pt x="4127112" y="2261226"/>
                          <a:pt x="4138855" y="2490859"/>
                          <a:pt x="4146800" y="2862322"/>
                        </a:cubicBezTo>
                        <a:cubicBezTo>
                          <a:pt x="3871232" y="2832046"/>
                          <a:pt x="3715841" y="2850417"/>
                          <a:pt x="3414199" y="2862322"/>
                        </a:cubicBezTo>
                        <a:cubicBezTo>
                          <a:pt x="3112557" y="2874227"/>
                          <a:pt x="2921243" y="2839442"/>
                          <a:pt x="2640129" y="2862322"/>
                        </a:cubicBezTo>
                        <a:cubicBezTo>
                          <a:pt x="2359015" y="2885203"/>
                          <a:pt x="2123187" y="2894585"/>
                          <a:pt x="1866060" y="2862322"/>
                        </a:cubicBezTo>
                        <a:cubicBezTo>
                          <a:pt x="1608933" y="2830059"/>
                          <a:pt x="1430270" y="2837049"/>
                          <a:pt x="1257863" y="2862322"/>
                        </a:cubicBezTo>
                        <a:cubicBezTo>
                          <a:pt x="1085456" y="2887595"/>
                          <a:pt x="548270" y="2843192"/>
                          <a:pt x="0" y="2862322"/>
                        </a:cubicBezTo>
                        <a:cubicBezTo>
                          <a:pt x="28351" y="2661146"/>
                          <a:pt x="-23060" y="2424790"/>
                          <a:pt x="0" y="2232611"/>
                        </a:cubicBezTo>
                        <a:cubicBezTo>
                          <a:pt x="23060" y="2040432"/>
                          <a:pt x="-12669" y="1863857"/>
                          <a:pt x="0" y="1746016"/>
                        </a:cubicBezTo>
                        <a:cubicBezTo>
                          <a:pt x="12669" y="1628176"/>
                          <a:pt x="-11427" y="1462454"/>
                          <a:pt x="0" y="1230798"/>
                        </a:cubicBezTo>
                        <a:cubicBezTo>
                          <a:pt x="11427" y="999142"/>
                          <a:pt x="18745" y="966466"/>
                          <a:pt x="0" y="715580"/>
                        </a:cubicBezTo>
                        <a:cubicBezTo>
                          <a:pt x="-18745" y="464694"/>
                          <a:pt x="-25843" y="345193"/>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en-GB" dirty="0">
                <a:solidFill>
                  <a:schemeClr val="bg1"/>
                </a:solidFill>
                <a:latin typeface="Quicksand" pitchFamily="2" charset="77"/>
              </a:rPr>
              <a:t>After reaching the road we continued our course towards the pretty village…which is very neat and clean, some of the cottages built in the Swiss style. The fine old church stands on the edge of a vale well wooded with the river Ceiriog running at the opposite side. Another aqueduct crosses this vale in the service of the Ellesmere canal and very much spoils the effect.</a:t>
            </a:r>
          </a:p>
        </p:txBody>
      </p:sp>
      <p:sp>
        <p:nvSpPr>
          <p:cNvPr id="21" name="TextBox 20">
            <a:extLst>
              <a:ext uri="{FF2B5EF4-FFF2-40B4-BE49-F238E27FC236}">
                <a16:creationId xmlns:a16="http://schemas.microsoft.com/office/drawing/2014/main" id="{E30BC5CA-C305-6945-A6D5-C4CE74260D68}"/>
              </a:ext>
            </a:extLst>
          </p:cNvPr>
          <p:cNvSpPr txBox="1"/>
          <p:nvPr/>
        </p:nvSpPr>
        <p:spPr>
          <a:xfrm>
            <a:off x="7812571" y="4863617"/>
            <a:ext cx="1981899" cy="553998"/>
          </a:xfrm>
          <a:prstGeom prst="rect">
            <a:avLst/>
          </a:prstGeom>
          <a:noFill/>
        </p:spPr>
        <p:txBody>
          <a:bodyPr wrap="square" rtlCol="0">
            <a:spAutoFit/>
          </a:bodyPr>
          <a:lstStyle/>
          <a:p>
            <a:r>
              <a:rPr lang="en-GB" sz="1200" dirty="0">
                <a:latin typeface="Quicksand" pitchFamily="2" charset="77"/>
              </a:rPr>
              <a:t>Miss </a:t>
            </a:r>
            <a:r>
              <a:rPr lang="en-GB" sz="1200" dirty="0" err="1">
                <a:latin typeface="Quicksand" pitchFamily="2" charset="77"/>
              </a:rPr>
              <a:t>Dovaston</a:t>
            </a:r>
            <a:r>
              <a:rPr lang="en-GB" sz="1200" dirty="0">
                <a:latin typeface="Quicksand" pitchFamily="2" charset="77"/>
              </a:rPr>
              <a:t>, 1846</a:t>
            </a:r>
          </a:p>
          <a:p>
            <a:endParaRPr lang="en-US" dirty="0"/>
          </a:p>
        </p:txBody>
      </p:sp>
      <p:pic>
        <p:nvPicPr>
          <p:cNvPr id="22" name="top1">
            <a:extLst>
              <a:ext uri="{FF2B5EF4-FFF2-40B4-BE49-F238E27FC236}">
                <a16:creationId xmlns:a16="http://schemas.microsoft.com/office/drawing/2014/main" id="{7D6E94B4-575E-CD44-8618-E053CB7625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395" y="149885"/>
            <a:ext cx="2173443" cy="2173443"/>
          </a:xfrm>
          <a:prstGeom prst="rect">
            <a:avLst/>
          </a:prstGeom>
        </p:spPr>
      </p:pic>
      <p:grpSp>
        <p:nvGrpSpPr>
          <p:cNvPr id="3" name="Group 2">
            <a:extLst>
              <a:ext uri="{FF2B5EF4-FFF2-40B4-BE49-F238E27FC236}">
                <a16:creationId xmlns:a16="http://schemas.microsoft.com/office/drawing/2014/main" id="{4799CD35-667C-DC40-B09A-B077CD0E0EC6}"/>
              </a:ext>
            </a:extLst>
          </p:cNvPr>
          <p:cNvGrpSpPr/>
          <p:nvPr/>
        </p:nvGrpSpPr>
        <p:grpSpPr>
          <a:xfrm>
            <a:off x="10452515" y="5583225"/>
            <a:ext cx="2458069" cy="1099692"/>
            <a:chOff x="10452515" y="5583225"/>
            <a:chExt cx="2458069" cy="1099692"/>
          </a:xfrm>
        </p:grpSpPr>
        <p:sp>
          <p:nvSpPr>
            <p:cNvPr id="25" name="tab">
              <a:hlinkClick r:id="" action="ppaction://hlinkshowjump?jump=nextslide"/>
              <a:extLst>
                <a:ext uri="{FF2B5EF4-FFF2-40B4-BE49-F238E27FC236}">
                  <a16:creationId xmlns:a16="http://schemas.microsoft.com/office/drawing/2014/main" id="{64254510-E7BA-124F-A164-00F55775F928}"/>
                </a:ext>
              </a:extLst>
            </p:cNvPr>
            <p:cNvSpPr/>
            <p:nvPr/>
          </p:nvSpPr>
          <p:spPr>
            <a:xfrm rot="10800000">
              <a:off x="10452515" y="5583225"/>
              <a:ext cx="2458069" cy="1099692"/>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6" name="TextBox 25">
              <a:extLst>
                <a:ext uri="{FF2B5EF4-FFF2-40B4-BE49-F238E27FC236}">
                  <a16:creationId xmlns:a16="http://schemas.microsoft.com/office/drawing/2014/main" id="{184264CC-AF0A-DC47-9026-843E57457CEA}"/>
                </a:ext>
              </a:extLst>
            </p:cNvPr>
            <p:cNvSpPr txBox="1"/>
            <p:nvPr/>
          </p:nvSpPr>
          <p:spPr>
            <a:xfrm>
              <a:off x="10466060" y="5639148"/>
              <a:ext cx="1828800" cy="1015663"/>
            </a:xfrm>
            <a:prstGeom prst="rect">
              <a:avLst/>
            </a:prstGeom>
            <a:noFill/>
          </p:spPr>
          <p:txBody>
            <a:bodyPr wrap="square" rtlCol="0">
              <a:spAutoFit/>
            </a:bodyPr>
            <a:lstStyle/>
            <a:p>
              <a:pPr algn="ctr"/>
              <a:r>
                <a:rPr lang="en-US" sz="2000" dirty="0">
                  <a:solidFill>
                    <a:srgbClr val="4F6B84"/>
                  </a:solidFill>
                  <a:latin typeface="Quicksand" pitchFamily="2" charset="77"/>
                </a:rPr>
                <a:t>Click here </a:t>
              </a:r>
            </a:p>
            <a:p>
              <a:pPr algn="ctr"/>
              <a:r>
                <a:rPr lang="en-US" sz="2000" dirty="0">
                  <a:solidFill>
                    <a:srgbClr val="4F6B84"/>
                  </a:solidFill>
                  <a:latin typeface="Quicksand" pitchFamily="2" charset="77"/>
                </a:rPr>
                <a:t>to see the answer…</a:t>
              </a:r>
            </a:p>
          </p:txBody>
        </p:sp>
      </p:grpSp>
      <p:sp>
        <p:nvSpPr>
          <p:cNvPr id="24" name="TextBox 23">
            <a:extLst>
              <a:ext uri="{FF2B5EF4-FFF2-40B4-BE49-F238E27FC236}">
                <a16:creationId xmlns:a16="http://schemas.microsoft.com/office/drawing/2014/main" id="{9059D2F6-947F-5344-986E-A77EF9D273E1}"/>
              </a:ext>
            </a:extLst>
          </p:cNvPr>
          <p:cNvSpPr txBox="1"/>
          <p:nvPr/>
        </p:nvSpPr>
        <p:spPr>
          <a:xfrm>
            <a:off x="7583557" y="148633"/>
            <a:ext cx="4144617" cy="954107"/>
          </a:xfrm>
          <a:prstGeom prst="rect">
            <a:avLst/>
          </a:prstGeom>
          <a:noFill/>
        </p:spPr>
        <p:txBody>
          <a:bodyPr wrap="square" rtlCol="0">
            <a:spAutoFit/>
          </a:bodyPr>
          <a:lstStyle/>
          <a:p>
            <a:pPr algn="ctr"/>
            <a:r>
              <a:rPr lang="en-GB" sz="2800" dirty="0">
                <a:solidFill>
                  <a:srgbClr val="4F6B84"/>
                </a:solidFill>
                <a:latin typeface="Fredoka One" panose="02000000000000000000" pitchFamily="2" charset="77"/>
              </a:rPr>
              <a:t>Dee Valley Mystery Number Five </a:t>
            </a:r>
          </a:p>
        </p:txBody>
      </p:sp>
      <p:pic>
        <p:nvPicPr>
          <p:cNvPr id="28" name="bottom2">
            <a:extLst>
              <a:ext uri="{FF2B5EF4-FFF2-40B4-BE49-F238E27FC236}">
                <a16:creationId xmlns:a16="http://schemas.microsoft.com/office/drawing/2014/main" id="{6586C9C6-F50C-2445-9575-DA0CD1AD4C1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936838" y="4496771"/>
            <a:ext cx="2173445" cy="2173445"/>
          </a:xfrm>
          <a:prstGeom prst="rect">
            <a:avLst/>
          </a:prstGeom>
        </p:spPr>
      </p:pic>
      <p:sp>
        <p:nvSpPr>
          <p:cNvPr id="29" name="TextBox 28">
            <a:extLst>
              <a:ext uri="{FF2B5EF4-FFF2-40B4-BE49-F238E27FC236}">
                <a16:creationId xmlns:a16="http://schemas.microsoft.com/office/drawing/2014/main" id="{3F9BDFB4-C0A5-4946-A87B-B435B9FBAA18}"/>
              </a:ext>
            </a:extLst>
          </p:cNvPr>
          <p:cNvSpPr txBox="1"/>
          <p:nvPr/>
        </p:nvSpPr>
        <p:spPr>
          <a:xfrm>
            <a:off x="493165" y="6201772"/>
            <a:ext cx="2778880" cy="307777"/>
          </a:xfrm>
          <a:prstGeom prst="rect">
            <a:avLst/>
          </a:prstGeom>
          <a:noFill/>
        </p:spPr>
        <p:txBody>
          <a:bodyPr wrap="square" rtlCol="0">
            <a:spAutoFit/>
          </a:bodyPr>
          <a:lstStyle/>
          <a:p>
            <a:pPr algn="ctr"/>
            <a:r>
              <a:rPr lang="en-GB" sz="1400" dirty="0">
                <a:solidFill>
                  <a:schemeClr val="bg1"/>
                </a:solidFill>
                <a:latin typeface="Quicksand" pitchFamily="2" charset="77"/>
              </a:rPr>
              <a:t>© Canal &amp; River Trust </a:t>
            </a:r>
            <a:endParaRPr lang="en-US" sz="1400" dirty="0">
              <a:solidFill>
                <a:schemeClr val="bg1"/>
              </a:solidFill>
              <a:latin typeface="Quicksand" pitchFamily="2" charset="77"/>
            </a:endParaRPr>
          </a:p>
        </p:txBody>
      </p:sp>
      <p:pic>
        <p:nvPicPr>
          <p:cNvPr id="30" name="bottom1">
            <a:extLst>
              <a:ext uri="{FF2B5EF4-FFF2-40B4-BE49-F238E27FC236}">
                <a16:creationId xmlns:a16="http://schemas.microsoft.com/office/drawing/2014/main" id="{2E4D89B0-C44B-CA4C-A340-402CC1724D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2283" y="4496771"/>
            <a:ext cx="2173445" cy="2173445"/>
          </a:xfrm>
          <a:prstGeom prst="rect">
            <a:avLst/>
          </a:prstGeom>
        </p:spPr>
      </p:pic>
    </p:spTree>
    <p:extLst>
      <p:ext uri="{BB962C8B-B14F-4D97-AF65-F5344CB8AC3E}">
        <p14:creationId xmlns:p14="http://schemas.microsoft.com/office/powerpoint/2010/main" val="1291017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8"/>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0" fill="hold" grpId="0" nodeType="clickEffect">
                                  <p:stCondLst>
                                    <p:cond delay="0"/>
                                  </p:stCondLst>
                                  <p:childTnLst>
                                    <p:animClr clrSpc="rgb" dir="cw">
                                      <p:cBhvr>
                                        <p:cTn id="6" dur="2000" fill="hold"/>
                                        <p:tgtEl>
                                          <p:spTgt spid="98"/>
                                        </p:tgtEl>
                                        <p:attrNameLst>
                                          <p:attrName>fillcolor</p:attrName>
                                        </p:attrNameLst>
                                      </p:cBhvr>
                                      <p:to>
                                        <a:schemeClr val="accent2"/>
                                      </p:to>
                                    </p:animClr>
                                    <p:set>
                                      <p:cBhvr>
                                        <p:cTn id="7" dur="2000" fill="hold"/>
                                        <p:tgtEl>
                                          <p:spTgt spid="98"/>
                                        </p:tgtEl>
                                        <p:attrNameLst>
                                          <p:attrName>fill.type</p:attrName>
                                        </p:attrNameLst>
                                      </p:cBhvr>
                                      <p:to>
                                        <p:strVal val="solid"/>
                                      </p:to>
                                    </p:set>
                                    <p:set>
                                      <p:cBhvr>
                                        <p:cTn id="8" dur="2000" fill="hold"/>
                                        <p:tgtEl>
                                          <p:spTgt spid="98"/>
                                        </p:tgtEl>
                                        <p:attrNameLst>
                                          <p:attrName>fill.on</p:attrName>
                                        </p:attrNameLst>
                                      </p:cBhvr>
                                      <p:to>
                                        <p:strVal val="true"/>
                                      </p:to>
                                    </p:set>
                                  </p:childTnLst>
                                </p:cTn>
                              </p:par>
                            </p:childTnLst>
                          </p:cTn>
                        </p:par>
                      </p:childTnLst>
                    </p:cTn>
                  </p:par>
                </p:childTnLst>
              </p:cTn>
              <p:nextCondLst>
                <p:cond evt="onClick" delay="0">
                  <p:tgtEl>
                    <p:spTgt spid="98"/>
                  </p:tgtEl>
                </p:cond>
              </p:nextCondLst>
            </p:seq>
            <p:seq concurrent="1" nextAc="seek">
              <p:cTn id="9" restart="whenNotActive" fill="hold" evtFilter="cancelBubble" nodeType="interactiveSeq">
                <p:stCondLst>
                  <p:cond evt="onClick" delay="0">
                    <p:tgtEl>
                      <p:spTgt spid="104"/>
                    </p:tgtEl>
                  </p:cond>
                </p:stCondLst>
                <p:endSync evt="end" delay="0">
                  <p:rtn val="all"/>
                </p:endSync>
                <p:childTnLst>
                  <p:par>
                    <p:cTn id="10" fill="hold">
                      <p:stCondLst>
                        <p:cond delay="0"/>
                      </p:stCondLst>
                      <p:childTnLst>
                        <p:par>
                          <p:cTn id="11" fill="hold">
                            <p:stCondLst>
                              <p:cond delay="0"/>
                            </p:stCondLst>
                            <p:childTnLst>
                              <p:par>
                                <p:cTn id="12" presetID="32" presetClass="emph" presetSubtype="0" repeatCount="0" fill="hold" nodeType="clickEffect">
                                  <p:stCondLst>
                                    <p:cond delay="0"/>
                                  </p:stCondLst>
                                  <p:childTnLst>
                                    <p:animRot by="120000">
                                      <p:cBhvr>
                                        <p:cTn id="13" dur="50" fill="hold">
                                          <p:stCondLst>
                                            <p:cond delay="0"/>
                                          </p:stCondLst>
                                        </p:cTn>
                                        <p:tgtEl>
                                          <p:spTgt spid="104"/>
                                        </p:tgtEl>
                                        <p:attrNameLst>
                                          <p:attrName>r</p:attrName>
                                        </p:attrNameLst>
                                      </p:cBhvr>
                                    </p:animRot>
                                    <p:animRot by="-240000">
                                      <p:cBhvr>
                                        <p:cTn id="14" dur="100" fill="hold">
                                          <p:stCondLst>
                                            <p:cond delay="100"/>
                                          </p:stCondLst>
                                        </p:cTn>
                                        <p:tgtEl>
                                          <p:spTgt spid="104"/>
                                        </p:tgtEl>
                                        <p:attrNameLst>
                                          <p:attrName>r</p:attrName>
                                        </p:attrNameLst>
                                      </p:cBhvr>
                                    </p:animRot>
                                    <p:animRot by="240000">
                                      <p:cBhvr>
                                        <p:cTn id="15" dur="100" fill="hold">
                                          <p:stCondLst>
                                            <p:cond delay="200"/>
                                          </p:stCondLst>
                                        </p:cTn>
                                        <p:tgtEl>
                                          <p:spTgt spid="104"/>
                                        </p:tgtEl>
                                        <p:attrNameLst>
                                          <p:attrName>r</p:attrName>
                                        </p:attrNameLst>
                                      </p:cBhvr>
                                    </p:animRot>
                                    <p:animRot by="-240000">
                                      <p:cBhvr>
                                        <p:cTn id="16" dur="100" fill="hold">
                                          <p:stCondLst>
                                            <p:cond delay="300"/>
                                          </p:stCondLst>
                                        </p:cTn>
                                        <p:tgtEl>
                                          <p:spTgt spid="104"/>
                                        </p:tgtEl>
                                        <p:attrNameLst>
                                          <p:attrName>r</p:attrName>
                                        </p:attrNameLst>
                                      </p:cBhvr>
                                    </p:animRot>
                                    <p:animRot by="120000">
                                      <p:cBhvr>
                                        <p:cTn id="17" dur="100" fill="hold">
                                          <p:stCondLst>
                                            <p:cond delay="400"/>
                                          </p:stCondLst>
                                        </p:cTn>
                                        <p:tgtEl>
                                          <p:spTgt spid="104"/>
                                        </p:tgtEl>
                                        <p:attrNameLst>
                                          <p:attrName>r</p:attrName>
                                        </p:attrNameLst>
                                      </p:cBhvr>
                                    </p:animRot>
                                  </p:childTnLst>
                                </p:cTn>
                              </p:par>
                            </p:childTnLst>
                          </p:cTn>
                        </p:par>
                      </p:childTnLst>
                    </p:cTn>
                  </p:par>
                </p:childTnLst>
              </p:cTn>
              <p:nextCondLst>
                <p:cond evt="onClick" delay="0">
                  <p:tgtEl>
                    <p:spTgt spid="104"/>
                  </p:tgtEl>
                </p:cond>
              </p:nextCondLst>
            </p:seq>
            <p:seq concurrent="1" nextAc="seek">
              <p:cTn id="18" restart="whenNotActive" fill="hold" evtFilter="cancelBubble" nodeType="interactiveSeq">
                <p:stCondLst>
                  <p:cond evt="onClick" delay="0">
                    <p:tgtEl>
                      <p:spTgt spid="3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7"/>
                                        </p:tgtEl>
                                      </p:cBhvr>
                                    </p:animEffect>
                                    <p:set>
                                      <p:cBhvr>
                                        <p:cTn id="2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0" restart="whenNotActive" fill="hold" evtFilter="cancelBubble" nodeType="interactiveSeq">
                <p:stCondLst>
                  <p:cond evt="onClick" delay="0">
                    <p:tgtEl>
                      <p:spTgt spid="39"/>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6" restart="whenNotActive" fill="hold" evtFilter="cancelBubble" nodeType="interactiveSeq">
                <p:stCondLst>
                  <p:cond evt="onClick" delay="0">
                    <p:tgtEl>
                      <p:spTgt spid="4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2" restart="whenNotActive" fill="hold" evtFilter="cancelBubble" nodeType="interactiveSeq">
                <p:stCondLst>
                  <p:cond evt="onClick" delay="0">
                    <p:tgtEl>
                      <p:spTgt spid="41"/>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8" restart="whenNotActive" fill="hold" evtFilter="cancelBubble" nodeType="interactiveSeq">
                <p:stCondLst>
                  <p:cond evt="onClick" delay="0">
                    <p:tgtEl>
                      <p:spTgt spid="45"/>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45"/>
                                        </p:tgtEl>
                                      </p:cBhvr>
                                    </p:animEffect>
                                    <p:set>
                                      <p:cBhvr>
                                        <p:cTn id="5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54" restart="whenNotActive" fill="hold" evtFilter="cancelBubble" nodeType="interactiveSeq">
                <p:stCondLst>
                  <p:cond evt="onClick" delay="0">
                    <p:tgtEl>
                      <p:spTgt spid="22"/>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0" restart="whenNotActive" fill="hold" evtFilter="cancelBubble" nodeType="interactiveSeq">
                <p:stCondLst>
                  <p:cond evt="onClick" delay="0">
                    <p:tgtEl>
                      <p:spTgt spid="28"/>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6" restart="whenNotActive" fill="hold" evtFilter="cancelBubble" nodeType="interactiveSeq">
                <p:stCondLst>
                  <p:cond evt="onClick" delay="0">
                    <p:tgtEl>
                      <p:spTgt spid="30"/>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0"/>
                                        </p:tgtEl>
                                      </p:cBhvr>
                                    </p:animEffect>
                                    <p:set>
                                      <p:cBhvr>
                                        <p:cTn id="7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9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C215E0B-CE52-CA41-B574-CBC4BD74EC3F}"/>
              </a:ext>
            </a:extLst>
          </p:cNvPr>
          <p:cNvPicPr>
            <a:picLocks noChangeAspect="1"/>
          </p:cNvPicPr>
          <p:nvPr/>
        </p:nvPicPr>
        <p:blipFill>
          <a:blip r:embed="rId3"/>
          <a:stretch>
            <a:fillRect/>
          </a:stretch>
        </p:blipFill>
        <p:spPr>
          <a:xfrm>
            <a:off x="-1" y="3548225"/>
            <a:ext cx="12192001" cy="3309774"/>
          </a:xfrm>
          <a:prstGeom prst="rect">
            <a:avLst/>
          </a:prstGeom>
        </p:spPr>
      </p:pic>
      <p:pic>
        <p:nvPicPr>
          <p:cNvPr id="8" name="wholeimage">
            <a:extLst>
              <a:ext uri="{FF2B5EF4-FFF2-40B4-BE49-F238E27FC236}">
                <a16:creationId xmlns:a16="http://schemas.microsoft.com/office/drawing/2014/main" id="{9CC305F4-2419-634D-B589-A2988EE46D53}"/>
              </a:ext>
            </a:extLst>
          </p:cNvPr>
          <p:cNvPicPr>
            <a:picLocks noChangeAspect="1"/>
          </p:cNvPicPr>
          <p:nvPr/>
        </p:nvPicPr>
        <p:blipFill>
          <a:blip r:embed="rId4"/>
          <a:srcRect/>
          <a:stretch/>
        </p:blipFill>
        <p:spPr>
          <a:xfrm>
            <a:off x="889200" y="273600"/>
            <a:ext cx="6271200" cy="6271200"/>
          </a:xfrm>
          <a:prstGeom prst="rect">
            <a:avLst/>
          </a:prstGeom>
          <a:ln w="127000" cap="sq">
            <a:solidFill>
              <a:srgbClr val="4F6B84"/>
            </a:solidFill>
            <a:miter lim="800000"/>
          </a:ln>
          <a:effectLst/>
        </p:spPr>
      </p:pic>
      <p:sp>
        <p:nvSpPr>
          <p:cNvPr id="10" name="TextBox 9">
            <a:extLst>
              <a:ext uri="{FF2B5EF4-FFF2-40B4-BE49-F238E27FC236}">
                <a16:creationId xmlns:a16="http://schemas.microsoft.com/office/drawing/2014/main" id="{D8B3B4A7-965D-6645-97C6-A9EE610CE5C1}"/>
              </a:ext>
            </a:extLst>
          </p:cNvPr>
          <p:cNvSpPr txBox="1"/>
          <p:nvPr/>
        </p:nvSpPr>
        <p:spPr>
          <a:xfrm>
            <a:off x="7482069" y="1526192"/>
            <a:ext cx="4169663" cy="769441"/>
          </a:xfrm>
          <a:prstGeom prst="rect">
            <a:avLst/>
          </a:prstGeom>
          <a:noFill/>
        </p:spPr>
        <p:txBody>
          <a:bodyPr wrap="square" rtlCol="0">
            <a:spAutoFit/>
          </a:bodyPr>
          <a:lstStyle/>
          <a:p>
            <a:pPr algn="ctr"/>
            <a:r>
              <a:rPr lang="en-GB" sz="4400" dirty="0">
                <a:solidFill>
                  <a:srgbClr val="4F6B84"/>
                </a:solidFill>
                <a:latin typeface="Fredoka One" panose="02000000000000000000" pitchFamily="2" charset="77"/>
              </a:rPr>
              <a:t>Chirk</a:t>
            </a:r>
          </a:p>
        </p:txBody>
      </p:sp>
      <p:sp>
        <p:nvSpPr>
          <p:cNvPr id="11" name="tab">
            <a:hlinkClick r:id="" action="ppaction://hlinkshowjump?jump=nextslide"/>
            <a:extLst>
              <a:ext uri="{FF2B5EF4-FFF2-40B4-BE49-F238E27FC236}">
                <a16:creationId xmlns:a16="http://schemas.microsoft.com/office/drawing/2014/main" id="{839F97BD-CD22-FC4C-815F-EFEBF34F21DE}"/>
              </a:ext>
            </a:extLst>
          </p:cNvPr>
          <p:cNvSpPr/>
          <p:nvPr/>
        </p:nvSpPr>
        <p:spPr>
          <a:xfrm rot="10800000">
            <a:off x="10422698" y="5495013"/>
            <a:ext cx="2458069" cy="1209661"/>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F86B0AC-47D4-3E4D-B750-4BD6B997385B}"/>
              </a:ext>
            </a:extLst>
          </p:cNvPr>
          <p:cNvSpPr txBox="1"/>
          <p:nvPr/>
        </p:nvSpPr>
        <p:spPr>
          <a:xfrm>
            <a:off x="10433100" y="5678552"/>
            <a:ext cx="1828800" cy="830997"/>
          </a:xfrm>
          <a:prstGeom prst="rect">
            <a:avLst/>
          </a:prstGeom>
          <a:noFill/>
        </p:spPr>
        <p:txBody>
          <a:bodyPr wrap="square" rtlCol="0">
            <a:spAutoFit/>
          </a:bodyPr>
          <a:lstStyle/>
          <a:p>
            <a:pPr algn="ctr"/>
            <a:r>
              <a:rPr lang="en-US" sz="2400" dirty="0">
                <a:solidFill>
                  <a:srgbClr val="4F6B84"/>
                </a:solidFill>
                <a:latin typeface="Quicksand" pitchFamily="2" charset="77"/>
              </a:rPr>
              <a:t>Next </a:t>
            </a:r>
          </a:p>
          <a:p>
            <a:pPr algn="ctr"/>
            <a:r>
              <a:rPr lang="en-US" sz="2400" dirty="0">
                <a:solidFill>
                  <a:srgbClr val="4F6B84"/>
                </a:solidFill>
                <a:latin typeface="Quicksand" pitchFamily="2" charset="77"/>
              </a:rPr>
              <a:t>mystery:</a:t>
            </a:r>
          </a:p>
        </p:txBody>
      </p:sp>
      <p:sp>
        <p:nvSpPr>
          <p:cNvPr id="7" name="TextBox 6">
            <a:extLst>
              <a:ext uri="{FF2B5EF4-FFF2-40B4-BE49-F238E27FC236}">
                <a16:creationId xmlns:a16="http://schemas.microsoft.com/office/drawing/2014/main" id="{79E89E12-1969-1143-BAA0-F02A73B36150}"/>
              </a:ext>
            </a:extLst>
          </p:cNvPr>
          <p:cNvSpPr txBox="1"/>
          <p:nvPr/>
        </p:nvSpPr>
        <p:spPr>
          <a:xfrm>
            <a:off x="493165" y="6201772"/>
            <a:ext cx="2778880" cy="307777"/>
          </a:xfrm>
          <a:prstGeom prst="rect">
            <a:avLst/>
          </a:prstGeom>
          <a:noFill/>
        </p:spPr>
        <p:txBody>
          <a:bodyPr wrap="square" rtlCol="0">
            <a:spAutoFit/>
          </a:bodyPr>
          <a:lstStyle/>
          <a:p>
            <a:pPr algn="ctr"/>
            <a:r>
              <a:rPr lang="en-GB" sz="1400" dirty="0">
                <a:solidFill>
                  <a:schemeClr val="bg1"/>
                </a:solidFill>
                <a:latin typeface="Quicksand" pitchFamily="2" charset="77"/>
              </a:rPr>
              <a:t>© Canal &amp; River Trust </a:t>
            </a:r>
            <a:endParaRPr lang="en-US" sz="1400" dirty="0">
              <a:solidFill>
                <a:schemeClr val="bg1"/>
              </a:solidFill>
              <a:latin typeface="Quicksand" pitchFamily="2" charset="77"/>
            </a:endParaRPr>
          </a:p>
        </p:txBody>
      </p:sp>
    </p:spTree>
    <p:extLst>
      <p:ext uri="{BB962C8B-B14F-4D97-AF65-F5344CB8AC3E}">
        <p14:creationId xmlns:p14="http://schemas.microsoft.com/office/powerpoint/2010/main" val="38918805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2" presetClass="emph" presetSubtype="0" repeatCount="0" fill="hold" nodeType="clickEffect">
                                  <p:stCondLst>
                                    <p:cond delay="0"/>
                                  </p:stCondLst>
                                  <p:childTnLst>
                                    <p:animRot by="120000">
                                      <p:cBhvr>
                                        <p:cTn id="6" dur="50" fill="hold">
                                          <p:stCondLst>
                                            <p:cond delay="0"/>
                                          </p:stCondLst>
                                        </p:cTn>
                                        <p:tgtEl>
                                          <p:spTgt spid="8"/>
                                        </p:tgtEl>
                                        <p:attrNameLst>
                                          <p:attrName>r</p:attrName>
                                        </p:attrNameLst>
                                      </p:cBhvr>
                                    </p:animRot>
                                    <p:animRot by="-240000">
                                      <p:cBhvr>
                                        <p:cTn id="7" dur="100" fill="hold">
                                          <p:stCondLst>
                                            <p:cond delay="100"/>
                                          </p:stCondLst>
                                        </p:cTn>
                                        <p:tgtEl>
                                          <p:spTgt spid="8"/>
                                        </p:tgtEl>
                                        <p:attrNameLst>
                                          <p:attrName>r</p:attrName>
                                        </p:attrNameLst>
                                      </p:cBhvr>
                                    </p:animRot>
                                    <p:animRot by="240000">
                                      <p:cBhvr>
                                        <p:cTn id="8" dur="100" fill="hold">
                                          <p:stCondLst>
                                            <p:cond delay="200"/>
                                          </p:stCondLst>
                                        </p:cTn>
                                        <p:tgtEl>
                                          <p:spTgt spid="8"/>
                                        </p:tgtEl>
                                        <p:attrNameLst>
                                          <p:attrName>r</p:attrName>
                                        </p:attrNameLst>
                                      </p:cBhvr>
                                    </p:animRot>
                                    <p:animRot by="-240000">
                                      <p:cBhvr>
                                        <p:cTn id="9" dur="100" fill="hold">
                                          <p:stCondLst>
                                            <p:cond delay="300"/>
                                          </p:stCondLst>
                                        </p:cTn>
                                        <p:tgtEl>
                                          <p:spTgt spid="8"/>
                                        </p:tgtEl>
                                        <p:attrNameLst>
                                          <p:attrName>r</p:attrName>
                                        </p:attrNameLst>
                                      </p:cBhvr>
                                    </p:animRot>
                                    <p:animRot by="120000">
                                      <p:cBhvr>
                                        <p:cTn id="10" dur="100" fill="hold">
                                          <p:stCondLst>
                                            <p:cond delay="4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lock">
            <a:extLst>
              <a:ext uri="{FF2B5EF4-FFF2-40B4-BE49-F238E27FC236}">
                <a16:creationId xmlns:a16="http://schemas.microsoft.com/office/drawing/2014/main" id="{F0B44611-E869-E643-9309-4D2F336C9F4C}"/>
              </a:ext>
            </a:extLst>
          </p:cNvPr>
          <p:cNvSpPr/>
          <p:nvPr/>
        </p:nvSpPr>
        <p:spPr>
          <a:xfrm>
            <a:off x="-3502444" y="-340022"/>
            <a:ext cx="16215168" cy="753804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 name="wholeimage">
            <a:extLst>
              <a:ext uri="{FF2B5EF4-FFF2-40B4-BE49-F238E27FC236}">
                <a16:creationId xmlns:a16="http://schemas.microsoft.com/office/drawing/2014/main" id="{6B6E25B3-F50C-0642-9C2E-493310173106}"/>
              </a:ext>
            </a:extLst>
          </p:cNvPr>
          <p:cNvPicPr>
            <a:picLocks noChangeAspect="1"/>
          </p:cNvPicPr>
          <p:nvPr/>
        </p:nvPicPr>
        <p:blipFill>
          <a:blip r:embed="rId3"/>
          <a:srcRect/>
          <a:stretch/>
        </p:blipFill>
        <p:spPr>
          <a:xfrm>
            <a:off x="889200" y="273600"/>
            <a:ext cx="6271200" cy="6271200"/>
          </a:xfrm>
          <a:prstGeom prst="rect">
            <a:avLst/>
          </a:prstGeom>
          <a:ln w="127000" cap="sq">
            <a:solidFill>
              <a:srgbClr val="4F6B84"/>
            </a:solidFill>
            <a:miter lim="800000"/>
          </a:ln>
          <a:effectLst/>
        </p:spPr>
      </p:pic>
      <p:pic>
        <p:nvPicPr>
          <p:cNvPr id="35" name="middle1">
            <a:extLst>
              <a:ext uri="{FF2B5EF4-FFF2-40B4-BE49-F238E27FC236}">
                <a16:creationId xmlns:a16="http://schemas.microsoft.com/office/drawing/2014/main" id="{EE375A7F-FE75-AE47-91BC-4E91E01ACA8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63395" y="2323328"/>
            <a:ext cx="2173444" cy="2173444"/>
          </a:xfrm>
          <a:prstGeom prst="rect">
            <a:avLst/>
          </a:prstGeom>
        </p:spPr>
      </p:pic>
      <p:pic>
        <p:nvPicPr>
          <p:cNvPr id="37" name="top2">
            <a:extLst>
              <a:ext uri="{FF2B5EF4-FFF2-40B4-BE49-F238E27FC236}">
                <a16:creationId xmlns:a16="http://schemas.microsoft.com/office/drawing/2014/main" id="{CA2E332F-70A5-234C-8CB0-6138A30E6B3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936838" y="149885"/>
            <a:ext cx="2173443" cy="2173443"/>
          </a:xfrm>
          <a:prstGeom prst="rect">
            <a:avLst/>
          </a:prstGeom>
        </p:spPr>
      </p:pic>
      <p:pic>
        <p:nvPicPr>
          <p:cNvPr id="39" name="top3">
            <a:extLst>
              <a:ext uri="{FF2B5EF4-FFF2-40B4-BE49-F238E27FC236}">
                <a16:creationId xmlns:a16="http://schemas.microsoft.com/office/drawing/2014/main" id="{485BE97B-EA28-A04F-AC26-92832A14C1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08060" y="149884"/>
            <a:ext cx="2173443" cy="2173443"/>
          </a:xfrm>
          <a:prstGeom prst="rect">
            <a:avLst/>
          </a:prstGeom>
        </p:spPr>
      </p:pic>
      <p:pic>
        <p:nvPicPr>
          <p:cNvPr id="40" name="middle3">
            <a:extLst>
              <a:ext uri="{FF2B5EF4-FFF2-40B4-BE49-F238E27FC236}">
                <a16:creationId xmlns:a16="http://schemas.microsoft.com/office/drawing/2014/main" id="{459BA1D6-FF38-0242-AD5B-151BF60191D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110279" y="2323328"/>
            <a:ext cx="2173444" cy="2173444"/>
          </a:xfrm>
          <a:prstGeom prst="rect">
            <a:avLst/>
          </a:prstGeom>
        </p:spPr>
      </p:pic>
      <p:pic>
        <p:nvPicPr>
          <p:cNvPr id="41" name="bottom3">
            <a:extLst>
              <a:ext uri="{FF2B5EF4-FFF2-40B4-BE49-F238E27FC236}">
                <a16:creationId xmlns:a16="http://schemas.microsoft.com/office/drawing/2014/main" id="{8010A01C-58B3-CC46-8AAA-A2156007A1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10279" y="4496771"/>
            <a:ext cx="2173445" cy="2173445"/>
          </a:xfrm>
          <a:prstGeom prst="rect">
            <a:avLst/>
          </a:prstGeom>
        </p:spPr>
      </p:pic>
      <p:pic>
        <p:nvPicPr>
          <p:cNvPr id="45" name="middle2">
            <a:extLst>
              <a:ext uri="{FF2B5EF4-FFF2-40B4-BE49-F238E27FC236}">
                <a16:creationId xmlns:a16="http://schemas.microsoft.com/office/drawing/2014/main" id="{C1C3107E-3090-F446-AFDA-F7C8E99DF7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36838" y="2323328"/>
            <a:ext cx="2173444" cy="2173444"/>
          </a:xfrm>
          <a:prstGeom prst="rect">
            <a:avLst/>
          </a:prstGeom>
        </p:spPr>
      </p:pic>
      <p:sp>
        <p:nvSpPr>
          <p:cNvPr id="19" name="Round Diagonal Corner of Rectangle 18">
            <a:extLst>
              <a:ext uri="{FF2B5EF4-FFF2-40B4-BE49-F238E27FC236}">
                <a16:creationId xmlns:a16="http://schemas.microsoft.com/office/drawing/2014/main" id="{DE8B16F7-614A-2346-B983-EA1ED949ACA4}"/>
              </a:ext>
            </a:extLst>
          </p:cNvPr>
          <p:cNvSpPr/>
          <p:nvPr/>
        </p:nvSpPr>
        <p:spPr>
          <a:xfrm>
            <a:off x="7583557" y="1123122"/>
            <a:ext cx="4144617" cy="3657600"/>
          </a:xfrm>
          <a:prstGeom prst="round2DiagRect">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999D22-00E1-3F41-8BD7-889DD2557DD4}"/>
              </a:ext>
            </a:extLst>
          </p:cNvPr>
          <p:cNvSpPr txBox="1"/>
          <p:nvPr/>
        </p:nvSpPr>
        <p:spPr>
          <a:xfrm>
            <a:off x="7812571" y="1243761"/>
            <a:ext cx="3754007" cy="3416320"/>
          </a:xfrm>
          <a:prstGeom prst="rect">
            <a:avLst/>
          </a:prstGeom>
          <a:noFill/>
          <a:ln w="9525">
            <a:noFill/>
            <a:extLst>
              <a:ext uri="{C807C97D-BFC1-408E-A445-0C87EB9F89A2}">
                <ask:lineSketchStyleProps xmlns:ask="http://schemas.microsoft.com/office/drawing/2018/sketchyshapes" sd="1219033472">
                  <a:custGeom>
                    <a:avLst/>
                    <a:gdLst>
                      <a:gd name="connsiteX0" fmla="*/ 0 w 4146800"/>
                      <a:gd name="connsiteY0" fmla="*/ 0 h 2862322"/>
                      <a:gd name="connsiteX1" fmla="*/ 649665 w 4146800"/>
                      <a:gd name="connsiteY1" fmla="*/ 0 h 2862322"/>
                      <a:gd name="connsiteX2" fmla="*/ 1216395 w 4146800"/>
                      <a:gd name="connsiteY2" fmla="*/ 0 h 2862322"/>
                      <a:gd name="connsiteX3" fmla="*/ 1990464 w 4146800"/>
                      <a:gd name="connsiteY3" fmla="*/ 0 h 2862322"/>
                      <a:gd name="connsiteX4" fmla="*/ 2640129 w 4146800"/>
                      <a:gd name="connsiteY4" fmla="*/ 0 h 2862322"/>
                      <a:gd name="connsiteX5" fmla="*/ 3289795 w 4146800"/>
                      <a:gd name="connsiteY5" fmla="*/ 0 h 2862322"/>
                      <a:gd name="connsiteX6" fmla="*/ 4146800 w 4146800"/>
                      <a:gd name="connsiteY6" fmla="*/ 0 h 2862322"/>
                      <a:gd name="connsiteX7" fmla="*/ 4146800 w 4146800"/>
                      <a:gd name="connsiteY7" fmla="*/ 515218 h 2862322"/>
                      <a:gd name="connsiteX8" fmla="*/ 4146800 w 4146800"/>
                      <a:gd name="connsiteY8" fmla="*/ 1087682 h 2862322"/>
                      <a:gd name="connsiteX9" fmla="*/ 4146800 w 4146800"/>
                      <a:gd name="connsiteY9" fmla="*/ 1602900 h 2862322"/>
                      <a:gd name="connsiteX10" fmla="*/ 4146800 w 4146800"/>
                      <a:gd name="connsiteY10" fmla="*/ 2118118 h 2862322"/>
                      <a:gd name="connsiteX11" fmla="*/ 4146800 w 4146800"/>
                      <a:gd name="connsiteY11" fmla="*/ 2862322 h 2862322"/>
                      <a:gd name="connsiteX12" fmla="*/ 3414199 w 4146800"/>
                      <a:gd name="connsiteY12" fmla="*/ 2862322 h 2862322"/>
                      <a:gd name="connsiteX13" fmla="*/ 2640129 w 4146800"/>
                      <a:gd name="connsiteY13" fmla="*/ 2862322 h 2862322"/>
                      <a:gd name="connsiteX14" fmla="*/ 1866060 w 4146800"/>
                      <a:gd name="connsiteY14" fmla="*/ 2862322 h 2862322"/>
                      <a:gd name="connsiteX15" fmla="*/ 1257863 w 4146800"/>
                      <a:gd name="connsiteY15" fmla="*/ 2862322 h 2862322"/>
                      <a:gd name="connsiteX16" fmla="*/ 0 w 4146800"/>
                      <a:gd name="connsiteY16" fmla="*/ 2862322 h 2862322"/>
                      <a:gd name="connsiteX17" fmla="*/ 0 w 4146800"/>
                      <a:gd name="connsiteY17" fmla="*/ 2232611 h 2862322"/>
                      <a:gd name="connsiteX18" fmla="*/ 0 w 4146800"/>
                      <a:gd name="connsiteY18" fmla="*/ 1746016 h 2862322"/>
                      <a:gd name="connsiteX19" fmla="*/ 0 w 4146800"/>
                      <a:gd name="connsiteY19" fmla="*/ 1230798 h 2862322"/>
                      <a:gd name="connsiteX20" fmla="*/ 0 w 4146800"/>
                      <a:gd name="connsiteY20" fmla="*/ 715580 h 2862322"/>
                      <a:gd name="connsiteX21" fmla="*/ 0 w 4146800"/>
                      <a:gd name="connsiteY21"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46800" h="2862322" extrusionOk="0">
                        <a:moveTo>
                          <a:pt x="0" y="0"/>
                        </a:moveTo>
                        <a:cubicBezTo>
                          <a:pt x="320478" y="4264"/>
                          <a:pt x="411993" y="31165"/>
                          <a:pt x="649665" y="0"/>
                        </a:cubicBezTo>
                        <a:cubicBezTo>
                          <a:pt x="887337" y="-31165"/>
                          <a:pt x="1000053" y="15292"/>
                          <a:pt x="1216395" y="0"/>
                        </a:cubicBezTo>
                        <a:cubicBezTo>
                          <a:pt x="1432737" y="-15292"/>
                          <a:pt x="1745605" y="9897"/>
                          <a:pt x="1990464" y="0"/>
                        </a:cubicBezTo>
                        <a:cubicBezTo>
                          <a:pt x="2235323" y="-9897"/>
                          <a:pt x="2361215" y="2824"/>
                          <a:pt x="2640129" y="0"/>
                        </a:cubicBezTo>
                        <a:cubicBezTo>
                          <a:pt x="2919044" y="-2824"/>
                          <a:pt x="3062290" y="1996"/>
                          <a:pt x="3289795" y="0"/>
                        </a:cubicBezTo>
                        <a:cubicBezTo>
                          <a:pt x="3517300" y="-1996"/>
                          <a:pt x="3849493" y="-16739"/>
                          <a:pt x="4146800" y="0"/>
                        </a:cubicBezTo>
                        <a:cubicBezTo>
                          <a:pt x="4133531" y="248246"/>
                          <a:pt x="4165775" y="316384"/>
                          <a:pt x="4146800" y="515218"/>
                        </a:cubicBezTo>
                        <a:cubicBezTo>
                          <a:pt x="4127825" y="714052"/>
                          <a:pt x="4152150" y="854907"/>
                          <a:pt x="4146800" y="1087682"/>
                        </a:cubicBezTo>
                        <a:cubicBezTo>
                          <a:pt x="4141450" y="1320457"/>
                          <a:pt x="4142875" y="1446272"/>
                          <a:pt x="4146800" y="1602900"/>
                        </a:cubicBezTo>
                        <a:cubicBezTo>
                          <a:pt x="4150725" y="1759528"/>
                          <a:pt x="4166488" y="1975010"/>
                          <a:pt x="4146800" y="2118118"/>
                        </a:cubicBezTo>
                        <a:cubicBezTo>
                          <a:pt x="4127112" y="2261226"/>
                          <a:pt x="4138855" y="2490859"/>
                          <a:pt x="4146800" y="2862322"/>
                        </a:cubicBezTo>
                        <a:cubicBezTo>
                          <a:pt x="3871232" y="2832046"/>
                          <a:pt x="3715841" y="2850417"/>
                          <a:pt x="3414199" y="2862322"/>
                        </a:cubicBezTo>
                        <a:cubicBezTo>
                          <a:pt x="3112557" y="2874227"/>
                          <a:pt x="2921243" y="2839442"/>
                          <a:pt x="2640129" y="2862322"/>
                        </a:cubicBezTo>
                        <a:cubicBezTo>
                          <a:pt x="2359015" y="2885203"/>
                          <a:pt x="2123187" y="2894585"/>
                          <a:pt x="1866060" y="2862322"/>
                        </a:cubicBezTo>
                        <a:cubicBezTo>
                          <a:pt x="1608933" y="2830059"/>
                          <a:pt x="1430270" y="2837049"/>
                          <a:pt x="1257863" y="2862322"/>
                        </a:cubicBezTo>
                        <a:cubicBezTo>
                          <a:pt x="1085456" y="2887595"/>
                          <a:pt x="548270" y="2843192"/>
                          <a:pt x="0" y="2862322"/>
                        </a:cubicBezTo>
                        <a:cubicBezTo>
                          <a:pt x="28351" y="2661146"/>
                          <a:pt x="-23060" y="2424790"/>
                          <a:pt x="0" y="2232611"/>
                        </a:cubicBezTo>
                        <a:cubicBezTo>
                          <a:pt x="23060" y="2040432"/>
                          <a:pt x="-12669" y="1863857"/>
                          <a:pt x="0" y="1746016"/>
                        </a:cubicBezTo>
                        <a:cubicBezTo>
                          <a:pt x="12669" y="1628176"/>
                          <a:pt x="-11427" y="1462454"/>
                          <a:pt x="0" y="1230798"/>
                        </a:cubicBezTo>
                        <a:cubicBezTo>
                          <a:pt x="11427" y="999142"/>
                          <a:pt x="18745" y="966466"/>
                          <a:pt x="0" y="715580"/>
                        </a:cubicBezTo>
                        <a:cubicBezTo>
                          <a:pt x="-18745" y="464694"/>
                          <a:pt x="-25843" y="345193"/>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en-GB" dirty="0">
                <a:solidFill>
                  <a:schemeClr val="bg1"/>
                </a:solidFill>
                <a:latin typeface="Quicksand" pitchFamily="2" charset="77"/>
              </a:rPr>
              <a:t>Booked on a whim after seeing reviews and pictures. Well worth the money. Lovely views and a very relaxed atmosphere. The horse walked along the towpath with no cares in the world. The seating was very relaxed and spread out due to the current COVID restrictions. Would definitely recommend for all ages although toddlers might get a bit bored.</a:t>
            </a:r>
          </a:p>
        </p:txBody>
      </p:sp>
      <p:sp>
        <p:nvSpPr>
          <p:cNvPr id="21" name="TextBox 20">
            <a:extLst>
              <a:ext uri="{FF2B5EF4-FFF2-40B4-BE49-F238E27FC236}">
                <a16:creationId xmlns:a16="http://schemas.microsoft.com/office/drawing/2014/main" id="{E30BC5CA-C305-6945-A6D5-C4CE74260D68}"/>
              </a:ext>
            </a:extLst>
          </p:cNvPr>
          <p:cNvSpPr txBox="1"/>
          <p:nvPr/>
        </p:nvSpPr>
        <p:spPr>
          <a:xfrm>
            <a:off x="7812571" y="4863617"/>
            <a:ext cx="1981899" cy="738664"/>
          </a:xfrm>
          <a:prstGeom prst="rect">
            <a:avLst/>
          </a:prstGeom>
          <a:noFill/>
        </p:spPr>
        <p:txBody>
          <a:bodyPr wrap="square" rtlCol="0">
            <a:spAutoFit/>
          </a:bodyPr>
          <a:lstStyle/>
          <a:p>
            <a:r>
              <a:rPr lang="en-GB" sz="1200" dirty="0">
                <a:latin typeface="Quicksand" pitchFamily="2" charset="77"/>
              </a:rPr>
              <a:t>Anon, 2020</a:t>
            </a:r>
          </a:p>
          <a:p>
            <a:endParaRPr lang="en-GB" sz="1200" dirty="0">
              <a:latin typeface="Quicksand" pitchFamily="2" charset="77"/>
            </a:endParaRPr>
          </a:p>
          <a:p>
            <a:endParaRPr lang="en-US" dirty="0"/>
          </a:p>
        </p:txBody>
      </p:sp>
      <p:grpSp>
        <p:nvGrpSpPr>
          <p:cNvPr id="3" name="Group 2">
            <a:extLst>
              <a:ext uri="{FF2B5EF4-FFF2-40B4-BE49-F238E27FC236}">
                <a16:creationId xmlns:a16="http://schemas.microsoft.com/office/drawing/2014/main" id="{4799CD35-667C-DC40-B09A-B077CD0E0EC6}"/>
              </a:ext>
            </a:extLst>
          </p:cNvPr>
          <p:cNvGrpSpPr/>
          <p:nvPr/>
        </p:nvGrpSpPr>
        <p:grpSpPr>
          <a:xfrm>
            <a:off x="10452515" y="5583225"/>
            <a:ext cx="2458069" cy="1099692"/>
            <a:chOff x="10452515" y="5583225"/>
            <a:chExt cx="2458069" cy="1099692"/>
          </a:xfrm>
        </p:grpSpPr>
        <p:sp>
          <p:nvSpPr>
            <p:cNvPr id="25" name="tab">
              <a:hlinkClick r:id="" action="ppaction://hlinkshowjump?jump=nextslide"/>
              <a:extLst>
                <a:ext uri="{FF2B5EF4-FFF2-40B4-BE49-F238E27FC236}">
                  <a16:creationId xmlns:a16="http://schemas.microsoft.com/office/drawing/2014/main" id="{64254510-E7BA-124F-A164-00F55775F928}"/>
                </a:ext>
              </a:extLst>
            </p:cNvPr>
            <p:cNvSpPr/>
            <p:nvPr/>
          </p:nvSpPr>
          <p:spPr>
            <a:xfrm rot="10800000">
              <a:off x="10452515" y="5583225"/>
              <a:ext cx="2458069" cy="1099692"/>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6" name="TextBox 25">
              <a:extLst>
                <a:ext uri="{FF2B5EF4-FFF2-40B4-BE49-F238E27FC236}">
                  <a16:creationId xmlns:a16="http://schemas.microsoft.com/office/drawing/2014/main" id="{184264CC-AF0A-DC47-9026-843E57457CEA}"/>
                </a:ext>
              </a:extLst>
            </p:cNvPr>
            <p:cNvSpPr txBox="1"/>
            <p:nvPr/>
          </p:nvSpPr>
          <p:spPr>
            <a:xfrm>
              <a:off x="10466060" y="5629209"/>
              <a:ext cx="1828800" cy="1015663"/>
            </a:xfrm>
            <a:prstGeom prst="rect">
              <a:avLst/>
            </a:prstGeom>
            <a:noFill/>
          </p:spPr>
          <p:txBody>
            <a:bodyPr wrap="square" rtlCol="0">
              <a:spAutoFit/>
            </a:bodyPr>
            <a:lstStyle/>
            <a:p>
              <a:pPr algn="ctr"/>
              <a:r>
                <a:rPr lang="en-US" sz="2000" dirty="0">
                  <a:solidFill>
                    <a:srgbClr val="4F6B84"/>
                  </a:solidFill>
                  <a:latin typeface="Quicksand" pitchFamily="2" charset="77"/>
                </a:rPr>
                <a:t>Click here </a:t>
              </a:r>
            </a:p>
            <a:p>
              <a:pPr algn="ctr"/>
              <a:r>
                <a:rPr lang="en-US" sz="2000" dirty="0">
                  <a:solidFill>
                    <a:srgbClr val="4F6B84"/>
                  </a:solidFill>
                  <a:latin typeface="Quicksand" pitchFamily="2" charset="77"/>
                </a:rPr>
                <a:t>to see the answer…</a:t>
              </a:r>
            </a:p>
          </p:txBody>
        </p:sp>
      </p:grpSp>
      <p:pic>
        <p:nvPicPr>
          <p:cNvPr id="24" name="top1">
            <a:extLst>
              <a:ext uri="{FF2B5EF4-FFF2-40B4-BE49-F238E27FC236}">
                <a16:creationId xmlns:a16="http://schemas.microsoft.com/office/drawing/2014/main" id="{66C1B19E-D21C-094D-8400-4E4AAA0B51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395" y="149885"/>
            <a:ext cx="2173443" cy="2173443"/>
          </a:xfrm>
          <a:prstGeom prst="rect">
            <a:avLst/>
          </a:prstGeom>
        </p:spPr>
      </p:pic>
      <p:sp>
        <p:nvSpPr>
          <p:cNvPr id="22" name="TextBox 21">
            <a:extLst>
              <a:ext uri="{FF2B5EF4-FFF2-40B4-BE49-F238E27FC236}">
                <a16:creationId xmlns:a16="http://schemas.microsoft.com/office/drawing/2014/main" id="{2B1045F5-3BE1-FD4E-B851-618A66E7D519}"/>
              </a:ext>
            </a:extLst>
          </p:cNvPr>
          <p:cNvSpPr txBox="1"/>
          <p:nvPr/>
        </p:nvSpPr>
        <p:spPr>
          <a:xfrm>
            <a:off x="7583557" y="148633"/>
            <a:ext cx="4144617" cy="954107"/>
          </a:xfrm>
          <a:prstGeom prst="rect">
            <a:avLst/>
          </a:prstGeom>
          <a:noFill/>
        </p:spPr>
        <p:txBody>
          <a:bodyPr wrap="square" rtlCol="0">
            <a:spAutoFit/>
          </a:bodyPr>
          <a:lstStyle/>
          <a:p>
            <a:pPr algn="ctr"/>
            <a:r>
              <a:rPr lang="en-GB" sz="2800" dirty="0">
                <a:solidFill>
                  <a:srgbClr val="4F6B84"/>
                </a:solidFill>
                <a:latin typeface="Fredoka One" panose="02000000000000000000" pitchFamily="2" charset="77"/>
              </a:rPr>
              <a:t>Dee Valley Mystery Number Six </a:t>
            </a:r>
          </a:p>
        </p:txBody>
      </p:sp>
      <p:pic>
        <p:nvPicPr>
          <p:cNvPr id="28" name="bottom2">
            <a:extLst>
              <a:ext uri="{FF2B5EF4-FFF2-40B4-BE49-F238E27FC236}">
                <a16:creationId xmlns:a16="http://schemas.microsoft.com/office/drawing/2014/main" id="{90981433-E14C-364B-BE06-E49273609F9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936838" y="4496771"/>
            <a:ext cx="2173445" cy="2173445"/>
          </a:xfrm>
          <a:prstGeom prst="rect">
            <a:avLst/>
          </a:prstGeom>
        </p:spPr>
      </p:pic>
      <p:sp>
        <p:nvSpPr>
          <p:cNvPr id="29" name="TextBox 28">
            <a:extLst>
              <a:ext uri="{FF2B5EF4-FFF2-40B4-BE49-F238E27FC236}">
                <a16:creationId xmlns:a16="http://schemas.microsoft.com/office/drawing/2014/main" id="{69007294-2953-3E41-BCF9-C73B5CB58110}"/>
              </a:ext>
            </a:extLst>
          </p:cNvPr>
          <p:cNvSpPr txBox="1"/>
          <p:nvPr/>
        </p:nvSpPr>
        <p:spPr>
          <a:xfrm>
            <a:off x="200433" y="6237023"/>
            <a:ext cx="2778880" cy="307777"/>
          </a:xfrm>
          <a:prstGeom prst="rect">
            <a:avLst/>
          </a:prstGeom>
          <a:noFill/>
        </p:spPr>
        <p:txBody>
          <a:bodyPr wrap="square" rtlCol="0">
            <a:spAutoFit/>
          </a:bodyPr>
          <a:lstStyle/>
          <a:p>
            <a:pPr algn="ctr"/>
            <a:r>
              <a:rPr lang="en-GB" sz="1400" dirty="0">
                <a:solidFill>
                  <a:schemeClr val="bg1"/>
                </a:solidFill>
                <a:latin typeface="Quicksand" pitchFamily="2" charset="77"/>
              </a:rPr>
              <a:t>© Jo Danson</a:t>
            </a:r>
            <a:endParaRPr lang="en-US" sz="1400" dirty="0">
              <a:solidFill>
                <a:schemeClr val="bg1"/>
              </a:solidFill>
              <a:latin typeface="Quicksand" pitchFamily="2" charset="77"/>
            </a:endParaRPr>
          </a:p>
        </p:txBody>
      </p:sp>
      <p:pic>
        <p:nvPicPr>
          <p:cNvPr id="30" name="bottom1">
            <a:extLst>
              <a:ext uri="{FF2B5EF4-FFF2-40B4-BE49-F238E27FC236}">
                <a16:creationId xmlns:a16="http://schemas.microsoft.com/office/drawing/2014/main" id="{5D922F15-CA96-834B-93C3-7AF743001B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2283" y="4496771"/>
            <a:ext cx="2173445" cy="2173445"/>
          </a:xfrm>
          <a:prstGeom prst="rect">
            <a:avLst/>
          </a:prstGeom>
        </p:spPr>
      </p:pic>
    </p:spTree>
    <p:extLst>
      <p:ext uri="{BB962C8B-B14F-4D97-AF65-F5344CB8AC3E}">
        <p14:creationId xmlns:p14="http://schemas.microsoft.com/office/powerpoint/2010/main" val="40272710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8"/>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0" fill="hold" grpId="0" nodeType="clickEffect">
                                  <p:stCondLst>
                                    <p:cond delay="0"/>
                                  </p:stCondLst>
                                  <p:childTnLst>
                                    <p:animClr clrSpc="rgb" dir="cw">
                                      <p:cBhvr>
                                        <p:cTn id="6" dur="2000" fill="hold"/>
                                        <p:tgtEl>
                                          <p:spTgt spid="98"/>
                                        </p:tgtEl>
                                        <p:attrNameLst>
                                          <p:attrName>fillcolor</p:attrName>
                                        </p:attrNameLst>
                                      </p:cBhvr>
                                      <p:to>
                                        <a:schemeClr val="accent2"/>
                                      </p:to>
                                    </p:animClr>
                                    <p:set>
                                      <p:cBhvr>
                                        <p:cTn id="7" dur="2000" fill="hold"/>
                                        <p:tgtEl>
                                          <p:spTgt spid="98"/>
                                        </p:tgtEl>
                                        <p:attrNameLst>
                                          <p:attrName>fill.type</p:attrName>
                                        </p:attrNameLst>
                                      </p:cBhvr>
                                      <p:to>
                                        <p:strVal val="solid"/>
                                      </p:to>
                                    </p:set>
                                    <p:set>
                                      <p:cBhvr>
                                        <p:cTn id="8" dur="2000" fill="hold"/>
                                        <p:tgtEl>
                                          <p:spTgt spid="98"/>
                                        </p:tgtEl>
                                        <p:attrNameLst>
                                          <p:attrName>fill.on</p:attrName>
                                        </p:attrNameLst>
                                      </p:cBhvr>
                                      <p:to>
                                        <p:strVal val="true"/>
                                      </p:to>
                                    </p:set>
                                  </p:childTnLst>
                                </p:cTn>
                              </p:par>
                            </p:childTnLst>
                          </p:cTn>
                        </p:par>
                      </p:childTnLst>
                    </p:cTn>
                  </p:par>
                </p:childTnLst>
              </p:cTn>
              <p:nextCondLst>
                <p:cond evt="onClick" delay="0">
                  <p:tgtEl>
                    <p:spTgt spid="98"/>
                  </p:tgtEl>
                </p:cond>
              </p:nextCondLst>
            </p:seq>
            <p:seq concurrent="1" nextAc="seek">
              <p:cTn id="9" restart="whenNotActive" fill="hold" evtFilter="cancelBubble" nodeType="interactiveSeq">
                <p:stCondLst>
                  <p:cond evt="onClick" delay="0">
                    <p:tgtEl>
                      <p:spTgt spid="104"/>
                    </p:tgtEl>
                  </p:cond>
                </p:stCondLst>
                <p:endSync evt="end" delay="0">
                  <p:rtn val="all"/>
                </p:endSync>
                <p:childTnLst>
                  <p:par>
                    <p:cTn id="10" fill="hold">
                      <p:stCondLst>
                        <p:cond delay="0"/>
                      </p:stCondLst>
                      <p:childTnLst>
                        <p:par>
                          <p:cTn id="11" fill="hold">
                            <p:stCondLst>
                              <p:cond delay="0"/>
                            </p:stCondLst>
                            <p:childTnLst>
                              <p:par>
                                <p:cTn id="12" presetID="32" presetClass="emph" presetSubtype="0" repeatCount="0" fill="hold" nodeType="clickEffect">
                                  <p:stCondLst>
                                    <p:cond delay="0"/>
                                  </p:stCondLst>
                                  <p:childTnLst>
                                    <p:animRot by="120000">
                                      <p:cBhvr>
                                        <p:cTn id="13" dur="50" fill="hold">
                                          <p:stCondLst>
                                            <p:cond delay="0"/>
                                          </p:stCondLst>
                                        </p:cTn>
                                        <p:tgtEl>
                                          <p:spTgt spid="104"/>
                                        </p:tgtEl>
                                        <p:attrNameLst>
                                          <p:attrName>r</p:attrName>
                                        </p:attrNameLst>
                                      </p:cBhvr>
                                    </p:animRot>
                                    <p:animRot by="-240000">
                                      <p:cBhvr>
                                        <p:cTn id="14" dur="100" fill="hold">
                                          <p:stCondLst>
                                            <p:cond delay="100"/>
                                          </p:stCondLst>
                                        </p:cTn>
                                        <p:tgtEl>
                                          <p:spTgt spid="104"/>
                                        </p:tgtEl>
                                        <p:attrNameLst>
                                          <p:attrName>r</p:attrName>
                                        </p:attrNameLst>
                                      </p:cBhvr>
                                    </p:animRot>
                                    <p:animRot by="240000">
                                      <p:cBhvr>
                                        <p:cTn id="15" dur="100" fill="hold">
                                          <p:stCondLst>
                                            <p:cond delay="200"/>
                                          </p:stCondLst>
                                        </p:cTn>
                                        <p:tgtEl>
                                          <p:spTgt spid="104"/>
                                        </p:tgtEl>
                                        <p:attrNameLst>
                                          <p:attrName>r</p:attrName>
                                        </p:attrNameLst>
                                      </p:cBhvr>
                                    </p:animRot>
                                    <p:animRot by="-240000">
                                      <p:cBhvr>
                                        <p:cTn id="16" dur="100" fill="hold">
                                          <p:stCondLst>
                                            <p:cond delay="300"/>
                                          </p:stCondLst>
                                        </p:cTn>
                                        <p:tgtEl>
                                          <p:spTgt spid="104"/>
                                        </p:tgtEl>
                                        <p:attrNameLst>
                                          <p:attrName>r</p:attrName>
                                        </p:attrNameLst>
                                      </p:cBhvr>
                                    </p:animRot>
                                    <p:animRot by="120000">
                                      <p:cBhvr>
                                        <p:cTn id="17" dur="100" fill="hold">
                                          <p:stCondLst>
                                            <p:cond delay="400"/>
                                          </p:stCondLst>
                                        </p:cTn>
                                        <p:tgtEl>
                                          <p:spTgt spid="104"/>
                                        </p:tgtEl>
                                        <p:attrNameLst>
                                          <p:attrName>r</p:attrName>
                                        </p:attrNameLst>
                                      </p:cBhvr>
                                    </p:animRot>
                                  </p:childTnLst>
                                </p:cTn>
                              </p:par>
                            </p:childTnLst>
                          </p:cTn>
                        </p:par>
                      </p:childTnLst>
                    </p:cTn>
                  </p:par>
                </p:childTnLst>
              </p:cTn>
              <p:nextCondLst>
                <p:cond evt="onClick" delay="0">
                  <p:tgtEl>
                    <p:spTgt spid="104"/>
                  </p:tgtEl>
                </p:cond>
              </p:nextCondLst>
            </p:seq>
            <p:seq concurrent="1" nextAc="seek">
              <p:cTn id="18" restart="whenNotActive" fill="hold" evtFilter="cancelBubble" nodeType="interactiveSeq">
                <p:stCondLst>
                  <p:cond evt="onClick" delay="0">
                    <p:tgtEl>
                      <p:spTgt spid="3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7"/>
                                        </p:tgtEl>
                                      </p:cBhvr>
                                    </p:animEffect>
                                    <p:set>
                                      <p:cBhvr>
                                        <p:cTn id="2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0" restart="whenNotActive" fill="hold" evtFilter="cancelBubble" nodeType="interactiveSeq">
                <p:stCondLst>
                  <p:cond evt="onClick" delay="0">
                    <p:tgtEl>
                      <p:spTgt spid="39"/>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6" restart="whenNotActive" fill="hold" evtFilter="cancelBubble" nodeType="interactiveSeq">
                <p:stCondLst>
                  <p:cond evt="onClick" delay="0">
                    <p:tgtEl>
                      <p:spTgt spid="4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2" restart="whenNotActive" fill="hold" evtFilter="cancelBubble" nodeType="interactiveSeq">
                <p:stCondLst>
                  <p:cond evt="onClick" delay="0">
                    <p:tgtEl>
                      <p:spTgt spid="41"/>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8" restart="whenNotActive" fill="hold" evtFilter="cancelBubble" nodeType="interactiveSeq">
                <p:stCondLst>
                  <p:cond evt="onClick" delay="0">
                    <p:tgtEl>
                      <p:spTgt spid="45"/>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45"/>
                                        </p:tgtEl>
                                      </p:cBhvr>
                                    </p:animEffect>
                                    <p:set>
                                      <p:cBhvr>
                                        <p:cTn id="5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54" restart="whenNotActive" fill="hold" evtFilter="cancelBubble" nodeType="interactiveSeq">
                <p:stCondLst>
                  <p:cond evt="onClick" delay="0">
                    <p:tgtEl>
                      <p:spTgt spid="24"/>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0" restart="whenNotActive" fill="hold" evtFilter="cancelBubble" nodeType="interactiveSeq">
                <p:stCondLst>
                  <p:cond evt="onClick" delay="0">
                    <p:tgtEl>
                      <p:spTgt spid="28"/>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6" restart="whenNotActive" fill="hold" evtFilter="cancelBubble" nodeType="interactiveSeq">
                <p:stCondLst>
                  <p:cond evt="onClick" delay="0">
                    <p:tgtEl>
                      <p:spTgt spid="30"/>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0"/>
                                        </p:tgtEl>
                                      </p:cBhvr>
                                    </p:animEffect>
                                    <p:set>
                                      <p:cBhvr>
                                        <p:cTn id="7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9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C215E0B-CE52-CA41-B574-CBC4BD74EC3F}"/>
              </a:ext>
            </a:extLst>
          </p:cNvPr>
          <p:cNvPicPr>
            <a:picLocks noChangeAspect="1"/>
          </p:cNvPicPr>
          <p:nvPr/>
        </p:nvPicPr>
        <p:blipFill>
          <a:blip r:embed="rId3"/>
          <a:stretch>
            <a:fillRect/>
          </a:stretch>
        </p:blipFill>
        <p:spPr>
          <a:xfrm>
            <a:off x="-1" y="3548225"/>
            <a:ext cx="12192001" cy="3309774"/>
          </a:xfrm>
          <a:prstGeom prst="rect">
            <a:avLst/>
          </a:prstGeom>
        </p:spPr>
      </p:pic>
      <p:pic>
        <p:nvPicPr>
          <p:cNvPr id="8" name="wholeimage">
            <a:extLst>
              <a:ext uri="{FF2B5EF4-FFF2-40B4-BE49-F238E27FC236}">
                <a16:creationId xmlns:a16="http://schemas.microsoft.com/office/drawing/2014/main" id="{9CC305F4-2419-634D-B589-A2988EE46D53}"/>
              </a:ext>
            </a:extLst>
          </p:cNvPr>
          <p:cNvPicPr>
            <a:picLocks noChangeAspect="1"/>
          </p:cNvPicPr>
          <p:nvPr/>
        </p:nvPicPr>
        <p:blipFill>
          <a:blip r:embed="rId4"/>
          <a:srcRect/>
          <a:stretch/>
        </p:blipFill>
        <p:spPr>
          <a:xfrm>
            <a:off x="889200" y="273600"/>
            <a:ext cx="6271200" cy="6271200"/>
          </a:xfrm>
          <a:prstGeom prst="rect">
            <a:avLst/>
          </a:prstGeom>
          <a:ln w="127000" cap="sq">
            <a:solidFill>
              <a:srgbClr val="4F6B84"/>
            </a:solidFill>
            <a:miter lim="800000"/>
          </a:ln>
          <a:effectLst/>
        </p:spPr>
      </p:pic>
      <p:sp>
        <p:nvSpPr>
          <p:cNvPr id="10" name="TextBox 9">
            <a:extLst>
              <a:ext uri="{FF2B5EF4-FFF2-40B4-BE49-F238E27FC236}">
                <a16:creationId xmlns:a16="http://schemas.microsoft.com/office/drawing/2014/main" id="{D8B3B4A7-965D-6645-97C6-A9EE610CE5C1}"/>
              </a:ext>
            </a:extLst>
          </p:cNvPr>
          <p:cNvSpPr txBox="1"/>
          <p:nvPr/>
        </p:nvSpPr>
        <p:spPr>
          <a:xfrm>
            <a:off x="7603435" y="1227976"/>
            <a:ext cx="4289692" cy="1446550"/>
          </a:xfrm>
          <a:prstGeom prst="rect">
            <a:avLst/>
          </a:prstGeom>
          <a:noFill/>
        </p:spPr>
        <p:txBody>
          <a:bodyPr wrap="square" rtlCol="0">
            <a:spAutoFit/>
          </a:bodyPr>
          <a:lstStyle/>
          <a:p>
            <a:pPr algn="ctr"/>
            <a:r>
              <a:rPr lang="en-GB" sz="4400" dirty="0">
                <a:solidFill>
                  <a:srgbClr val="4E6A84"/>
                </a:solidFill>
                <a:latin typeface="Fredoka One" panose="02000000000000000000" pitchFamily="2" charset="77"/>
              </a:rPr>
              <a:t>Llangollen Wharf </a:t>
            </a:r>
          </a:p>
        </p:txBody>
      </p:sp>
      <p:sp>
        <p:nvSpPr>
          <p:cNvPr id="5" name="tab">
            <a:hlinkClick r:id="" action="ppaction://hlinkshowjump?jump=nextslide"/>
            <a:extLst>
              <a:ext uri="{FF2B5EF4-FFF2-40B4-BE49-F238E27FC236}">
                <a16:creationId xmlns:a16="http://schemas.microsoft.com/office/drawing/2014/main" id="{5DAA443F-A5DC-4C4F-80EE-E49FE5EAEDCD}"/>
              </a:ext>
            </a:extLst>
          </p:cNvPr>
          <p:cNvSpPr/>
          <p:nvPr/>
        </p:nvSpPr>
        <p:spPr>
          <a:xfrm rot="10800000">
            <a:off x="10422698" y="5495013"/>
            <a:ext cx="2458069" cy="1209661"/>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45E04ED-573E-1041-81B2-6AF7C55A250E}"/>
              </a:ext>
            </a:extLst>
          </p:cNvPr>
          <p:cNvSpPr txBox="1"/>
          <p:nvPr/>
        </p:nvSpPr>
        <p:spPr>
          <a:xfrm>
            <a:off x="10393344" y="5658674"/>
            <a:ext cx="1828800" cy="830997"/>
          </a:xfrm>
          <a:prstGeom prst="rect">
            <a:avLst/>
          </a:prstGeom>
          <a:noFill/>
        </p:spPr>
        <p:txBody>
          <a:bodyPr wrap="square" rtlCol="0">
            <a:spAutoFit/>
          </a:bodyPr>
          <a:lstStyle/>
          <a:p>
            <a:pPr algn="ctr"/>
            <a:r>
              <a:rPr lang="en-US" sz="2400" dirty="0">
                <a:solidFill>
                  <a:srgbClr val="4F6B84"/>
                </a:solidFill>
                <a:latin typeface="Quicksand" pitchFamily="2" charset="77"/>
              </a:rPr>
              <a:t>Next </a:t>
            </a:r>
          </a:p>
          <a:p>
            <a:pPr algn="ctr"/>
            <a:r>
              <a:rPr lang="en-US" sz="2400" dirty="0">
                <a:solidFill>
                  <a:srgbClr val="4F6B84"/>
                </a:solidFill>
                <a:latin typeface="Quicksand" pitchFamily="2" charset="77"/>
              </a:rPr>
              <a:t>mystery:</a:t>
            </a:r>
          </a:p>
        </p:txBody>
      </p:sp>
      <p:sp>
        <p:nvSpPr>
          <p:cNvPr id="7" name="TextBox 6">
            <a:extLst>
              <a:ext uri="{FF2B5EF4-FFF2-40B4-BE49-F238E27FC236}">
                <a16:creationId xmlns:a16="http://schemas.microsoft.com/office/drawing/2014/main" id="{292C31F7-2B48-574B-A2C7-199990828921}"/>
              </a:ext>
            </a:extLst>
          </p:cNvPr>
          <p:cNvSpPr txBox="1"/>
          <p:nvPr/>
        </p:nvSpPr>
        <p:spPr>
          <a:xfrm>
            <a:off x="200433" y="6237023"/>
            <a:ext cx="2778880" cy="307777"/>
          </a:xfrm>
          <a:prstGeom prst="rect">
            <a:avLst/>
          </a:prstGeom>
          <a:noFill/>
        </p:spPr>
        <p:txBody>
          <a:bodyPr wrap="square" rtlCol="0">
            <a:spAutoFit/>
          </a:bodyPr>
          <a:lstStyle/>
          <a:p>
            <a:pPr algn="ctr"/>
            <a:r>
              <a:rPr lang="en-GB" sz="1400" dirty="0">
                <a:solidFill>
                  <a:schemeClr val="bg1"/>
                </a:solidFill>
                <a:latin typeface="Quicksand" pitchFamily="2" charset="77"/>
              </a:rPr>
              <a:t>© Jo Danson</a:t>
            </a:r>
            <a:endParaRPr lang="en-US" sz="1400" dirty="0">
              <a:solidFill>
                <a:schemeClr val="bg1"/>
              </a:solidFill>
              <a:latin typeface="Quicksand" pitchFamily="2" charset="77"/>
            </a:endParaRPr>
          </a:p>
        </p:txBody>
      </p:sp>
    </p:spTree>
    <p:extLst>
      <p:ext uri="{BB962C8B-B14F-4D97-AF65-F5344CB8AC3E}">
        <p14:creationId xmlns:p14="http://schemas.microsoft.com/office/powerpoint/2010/main" val="31981165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2" presetClass="emph" presetSubtype="0" repeatCount="0" fill="hold" nodeType="clickEffect">
                                  <p:stCondLst>
                                    <p:cond delay="0"/>
                                  </p:stCondLst>
                                  <p:childTnLst>
                                    <p:animRot by="120000">
                                      <p:cBhvr>
                                        <p:cTn id="6" dur="50" fill="hold">
                                          <p:stCondLst>
                                            <p:cond delay="0"/>
                                          </p:stCondLst>
                                        </p:cTn>
                                        <p:tgtEl>
                                          <p:spTgt spid="8"/>
                                        </p:tgtEl>
                                        <p:attrNameLst>
                                          <p:attrName>r</p:attrName>
                                        </p:attrNameLst>
                                      </p:cBhvr>
                                    </p:animRot>
                                    <p:animRot by="-240000">
                                      <p:cBhvr>
                                        <p:cTn id="7" dur="100" fill="hold">
                                          <p:stCondLst>
                                            <p:cond delay="100"/>
                                          </p:stCondLst>
                                        </p:cTn>
                                        <p:tgtEl>
                                          <p:spTgt spid="8"/>
                                        </p:tgtEl>
                                        <p:attrNameLst>
                                          <p:attrName>r</p:attrName>
                                        </p:attrNameLst>
                                      </p:cBhvr>
                                    </p:animRot>
                                    <p:animRot by="240000">
                                      <p:cBhvr>
                                        <p:cTn id="8" dur="100" fill="hold">
                                          <p:stCondLst>
                                            <p:cond delay="200"/>
                                          </p:stCondLst>
                                        </p:cTn>
                                        <p:tgtEl>
                                          <p:spTgt spid="8"/>
                                        </p:tgtEl>
                                        <p:attrNameLst>
                                          <p:attrName>r</p:attrName>
                                        </p:attrNameLst>
                                      </p:cBhvr>
                                    </p:animRot>
                                    <p:animRot by="-240000">
                                      <p:cBhvr>
                                        <p:cTn id="9" dur="100" fill="hold">
                                          <p:stCondLst>
                                            <p:cond delay="300"/>
                                          </p:stCondLst>
                                        </p:cTn>
                                        <p:tgtEl>
                                          <p:spTgt spid="8"/>
                                        </p:tgtEl>
                                        <p:attrNameLst>
                                          <p:attrName>r</p:attrName>
                                        </p:attrNameLst>
                                      </p:cBhvr>
                                    </p:animRot>
                                    <p:animRot by="120000">
                                      <p:cBhvr>
                                        <p:cTn id="10" dur="100" fill="hold">
                                          <p:stCondLst>
                                            <p:cond delay="4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C5411C0-0C02-6141-94C6-17273790DE62}"/>
              </a:ext>
            </a:extLst>
          </p:cNvPr>
          <p:cNvPicPr>
            <a:picLocks noChangeAspect="1"/>
          </p:cNvPicPr>
          <p:nvPr/>
        </p:nvPicPr>
        <p:blipFill>
          <a:blip r:embed="rId3"/>
          <a:stretch>
            <a:fillRect/>
          </a:stretch>
        </p:blipFill>
        <p:spPr>
          <a:xfrm>
            <a:off x="0" y="3548227"/>
            <a:ext cx="12192000" cy="3309773"/>
          </a:xfrm>
          <a:prstGeom prst="rect">
            <a:avLst/>
          </a:prstGeom>
        </p:spPr>
      </p:pic>
      <p:pic>
        <p:nvPicPr>
          <p:cNvPr id="23" name="Picture 22">
            <a:extLst>
              <a:ext uri="{FF2B5EF4-FFF2-40B4-BE49-F238E27FC236}">
                <a16:creationId xmlns:a16="http://schemas.microsoft.com/office/drawing/2014/main" id="{70F9C89F-7ECF-534D-9248-0A05BBE1F688}"/>
              </a:ext>
            </a:extLst>
          </p:cNvPr>
          <p:cNvPicPr>
            <a:picLocks noChangeAspect="1"/>
          </p:cNvPicPr>
          <p:nvPr/>
        </p:nvPicPr>
        <p:blipFill>
          <a:blip r:embed="rId4"/>
          <a:stretch>
            <a:fillRect/>
          </a:stretch>
        </p:blipFill>
        <p:spPr>
          <a:xfrm>
            <a:off x="120195" y="-264435"/>
            <a:ext cx="3291110" cy="2602273"/>
          </a:xfrm>
          <a:prstGeom prst="rect">
            <a:avLst/>
          </a:prstGeom>
        </p:spPr>
      </p:pic>
      <p:sp>
        <p:nvSpPr>
          <p:cNvPr id="29" name="TextBox 28">
            <a:extLst>
              <a:ext uri="{FF2B5EF4-FFF2-40B4-BE49-F238E27FC236}">
                <a16:creationId xmlns:a16="http://schemas.microsoft.com/office/drawing/2014/main" id="{296E8E03-68FB-0046-B6C6-C1EA10ADCD27}"/>
              </a:ext>
            </a:extLst>
          </p:cNvPr>
          <p:cNvSpPr txBox="1"/>
          <p:nvPr/>
        </p:nvSpPr>
        <p:spPr>
          <a:xfrm>
            <a:off x="336411" y="6194433"/>
            <a:ext cx="11398623" cy="646331"/>
          </a:xfrm>
          <a:prstGeom prst="rect">
            <a:avLst/>
          </a:prstGeom>
          <a:noFill/>
        </p:spPr>
        <p:txBody>
          <a:bodyPr wrap="square" rtlCol="0">
            <a:spAutoFit/>
          </a:bodyPr>
          <a:lstStyle/>
          <a:p>
            <a:pPr algn="r"/>
            <a:r>
              <a:rPr lang="en-US" dirty="0" err="1">
                <a:solidFill>
                  <a:schemeClr val="bg1"/>
                </a:solidFill>
                <a:latin typeface="Quicksand" pitchFamily="2" charset="77"/>
              </a:rPr>
              <a:t>www.pontcysyllte-aqueduct.co.uk</a:t>
            </a:r>
            <a:endParaRPr lang="en-GB" dirty="0">
              <a:solidFill>
                <a:schemeClr val="bg1"/>
              </a:solidFill>
              <a:latin typeface="Quicksand" pitchFamily="2" charset="77"/>
            </a:endParaRPr>
          </a:p>
          <a:p>
            <a:pPr algn="r"/>
            <a:endParaRPr lang="en-GB" dirty="0"/>
          </a:p>
        </p:txBody>
      </p:sp>
      <p:sp>
        <p:nvSpPr>
          <p:cNvPr id="7" name="Round Diagonal Corner of Rectangle 6">
            <a:extLst>
              <a:ext uri="{FF2B5EF4-FFF2-40B4-BE49-F238E27FC236}">
                <a16:creationId xmlns:a16="http://schemas.microsoft.com/office/drawing/2014/main" id="{5DE9AE7E-93B8-7D49-A7DC-831DA36352B9}"/>
              </a:ext>
            </a:extLst>
          </p:cNvPr>
          <p:cNvSpPr/>
          <p:nvPr/>
        </p:nvSpPr>
        <p:spPr>
          <a:xfrm>
            <a:off x="517706" y="2763078"/>
            <a:ext cx="3418190" cy="3547445"/>
          </a:xfrm>
          <a:prstGeom prst="round2DiagRect">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092A29D-A53F-0743-A9F0-B40311294869}"/>
              </a:ext>
            </a:extLst>
          </p:cNvPr>
          <p:cNvSpPr txBox="1"/>
          <p:nvPr/>
        </p:nvSpPr>
        <p:spPr>
          <a:xfrm>
            <a:off x="782844" y="3122986"/>
            <a:ext cx="2954269" cy="2893100"/>
          </a:xfrm>
          <a:prstGeom prst="rect">
            <a:avLst/>
          </a:prstGeom>
          <a:noFill/>
        </p:spPr>
        <p:txBody>
          <a:bodyPr wrap="square" rtlCol="0">
            <a:spAutoFit/>
          </a:bodyPr>
          <a:lstStyle/>
          <a:p>
            <a:r>
              <a:rPr lang="en-US" sz="2000" b="1" dirty="0">
                <a:solidFill>
                  <a:schemeClr val="bg1"/>
                </a:solidFill>
                <a:latin typeface="Quicksand" pitchFamily="2" charset="77"/>
              </a:rPr>
              <a:t>Well done!</a:t>
            </a:r>
          </a:p>
          <a:p>
            <a:endParaRPr lang="en-US" b="1" dirty="0">
              <a:solidFill>
                <a:schemeClr val="bg1"/>
              </a:solidFill>
              <a:latin typeface="Quicksand" pitchFamily="2" charset="77"/>
            </a:endParaRPr>
          </a:p>
          <a:p>
            <a:r>
              <a:rPr lang="en-GB" dirty="0">
                <a:solidFill>
                  <a:schemeClr val="bg1"/>
                </a:solidFill>
                <a:latin typeface="Quicksand" pitchFamily="2" charset="77"/>
              </a:rPr>
              <a:t>You have discovered six wonderful places in the Dee Valley.</a:t>
            </a:r>
          </a:p>
          <a:p>
            <a:endParaRPr lang="en-GB" dirty="0">
              <a:solidFill>
                <a:schemeClr val="bg1"/>
              </a:solidFill>
              <a:latin typeface="Quicksand" pitchFamily="2" charset="77"/>
            </a:endParaRPr>
          </a:p>
          <a:p>
            <a:r>
              <a:rPr lang="en-GB" dirty="0">
                <a:solidFill>
                  <a:schemeClr val="bg1"/>
                </a:solidFill>
                <a:latin typeface="Quicksand" pitchFamily="2" charset="77"/>
              </a:rPr>
              <a:t>Find out more about </a:t>
            </a:r>
            <a:r>
              <a:rPr lang="en-GB" dirty="0">
                <a:solidFill>
                  <a:schemeClr val="bg1"/>
                </a:solidFill>
                <a:latin typeface="Quicksand" pitchFamily="2" charset="77"/>
                <a:hlinkClick r:id="rId5">
                  <a:extLst>
                    <a:ext uri="{A12FA001-AC4F-418D-AE19-62706E023703}">
                      <ahyp:hlinkClr xmlns:ahyp="http://schemas.microsoft.com/office/drawing/2018/hyperlinkcolor" val="tx"/>
                    </a:ext>
                  </a:extLst>
                </a:hlinkClick>
              </a:rPr>
              <a:t>travel and tourism in the Dee Valley on our website.</a:t>
            </a:r>
            <a:endParaRPr lang="en-GB" dirty="0">
              <a:solidFill>
                <a:schemeClr val="bg1"/>
              </a:solidFill>
              <a:latin typeface="Quicksand" pitchFamily="2" charset="77"/>
            </a:endParaRPr>
          </a:p>
        </p:txBody>
      </p:sp>
      <p:pic>
        <p:nvPicPr>
          <p:cNvPr id="14" name="Picture 13" descr="A picture containing person, dressed&#10;&#10;Description automatically generated">
            <a:extLst>
              <a:ext uri="{FF2B5EF4-FFF2-40B4-BE49-F238E27FC236}">
                <a16:creationId xmlns:a16="http://schemas.microsoft.com/office/drawing/2014/main" id="{7B722C0B-A89B-7344-A088-4C3EAFE23E51}"/>
              </a:ext>
            </a:extLst>
          </p:cNvPr>
          <p:cNvPicPr>
            <a:picLocks noChangeAspect="1"/>
          </p:cNvPicPr>
          <p:nvPr/>
        </p:nvPicPr>
        <p:blipFill>
          <a:blip r:embed="rId6"/>
          <a:stretch>
            <a:fillRect/>
          </a:stretch>
        </p:blipFill>
        <p:spPr>
          <a:xfrm>
            <a:off x="5560941" y="1036701"/>
            <a:ext cx="4152616" cy="5273822"/>
          </a:xfrm>
          <a:prstGeom prst="rect">
            <a:avLst/>
          </a:prstGeom>
        </p:spPr>
      </p:pic>
      <p:sp>
        <p:nvSpPr>
          <p:cNvPr id="12" name="TextBox 11">
            <a:extLst>
              <a:ext uri="{FF2B5EF4-FFF2-40B4-BE49-F238E27FC236}">
                <a16:creationId xmlns:a16="http://schemas.microsoft.com/office/drawing/2014/main" id="{86467AA3-9C1A-E94B-B87E-F43481284F13}"/>
              </a:ext>
            </a:extLst>
          </p:cNvPr>
          <p:cNvSpPr txBox="1"/>
          <p:nvPr/>
        </p:nvSpPr>
        <p:spPr>
          <a:xfrm>
            <a:off x="2508422" y="342320"/>
            <a:ext cx="9226613" cy="707886"/>
          </a:xfrm>
          <a:prstGeom prst="rect">
            <a:avLst/>
          </a:prstGeom>
          <a:noFill/>
        </p:spPr>
        <p:txBody>
          <a:bodyPr wrap="square" rtlCol="0">
            <a:spAutoFit/>
          </a:bodyPr>
          <a:lstStyle/>
          <a:p>
            <a:pPr algn="r"/>
            <a:r>
              <a:rPr lang="en-GB" sz="4000" b="1" dirty="0">
                <a:solidFill>
                  <a:srgbClr val="4E6A84"/>
                </a:solidFill>
                <a:latin typeface="Fredoka One" panose="02000000000000000000" pitchFamily="2" charset="77"/>
              </a:rPr>
              <a:t>Revealing the Dee Valley</a:t>
            </a:r>
            <a:endParaRPr lang="en-US" sz="4000" dirty="0">
              <a:solidFill>
                <a:srgbClr val="4E6A84"/>
              </a:solidFill>
              <a:latin typeface="Fredoka One" panose="02000000000000000000" pitchFamily="2" charset="77"/>
            </a:endParaRPr>
          </a:p>
        </p:txBody>
      </p:sp>
    </p:spTree>
    <p:extLst>
      <p:ext uri="{BB962C8B-B14F-4D97-AF65-F5344CB8AC3E}">
        <p14:creationId xmlns:p14="http://schemas.microsoft.com/office/powerpoint/2010/main" val="187219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E2211F7-C586-8B43-9013-970C4A60EE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008" y="3297682"/>
            <a:ext cx="12344400" cy="3632597"/>
          </a:xfrm>
          <a:prstGeom prst="rect">
            <a:avLst/>
          </a:prstGeom>
        </p:spPr>
      </p:pic>
      <p:grpSp>
        <p:nvGrpSpPr>
          <p:cNvPr id="28" name="Group 27">
            <a:extLst>
              <a:ext uri="{FF2B5EF4-FFF2-40B4-BE49-F238E27FC236}">
                <a16:creationId xmlns:a16="http://schemas.microsoft.com/office/drawing/2014/main" id="{4269BD1A-8DCD-5348-872F-FA9FF1BA2BF6}"/>
              </a:ext>
            </a:extLst>
          </p:cNvPr>
          <p:cNvGrpSpPr/>
          <p:nvPr/>
        </p:nvGrpSpPr>
        <p:grpSpPr>
          <a:xfrm>
            <a:off x="5068758" y="1459630"/>
            <a:ext cx="5509044" cy="6593404"/>
            <a:chOff x="6235929" y="1111761"/>
            <a:chExt cx="5509044" cy="6593404"/>
          </a:xfrm>
        </p:grpSpPr>
        <p:pic>
          <p:nvPicPr>
            <p:cNvPr id="16" name="Graphic 15">
              <a:extLst>
                <a:ext uri="{FF2B5EF4-FFF2-40B4-BE49-F238E27FC236}">
                  <a16:creationId xmlns:a16="http://schemas.microsoft.com/office/drawing/2014/main" id="{6212A04D-3FC7-6E40-AA1A-1C4910D088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6235929" y="1111761"/>
              <a:ext cx="5509044" cy="6593404"/>
            </a:xfrm>
            <a:prstGeom prst="rect">
              <a:avLst/>
            </a:prstGeom>
          </p:spPr>
        </p:pic>
        <p:sp>
          <p:nvSpPr>
            <p:cNvPr id="23" name="TextBox 22">
              <a:extLst>
                <a:ext uri="{FF2B5EF4-FFF2-40B4-BE49-F238E27FC236}">
                  <a16:creationId xmlns:a16="http://schemas.microsoft.com/office/drawing/2014/main" id="{EC22E842-CB59-0643-92ED-790C32F48A01}"/>
                </a:ext>
              </a:extLst>
            </p:cNvPr>
            <p:cNvSpPr txBox="1"/>
            <p:nvPr/>
          </p:nvSpPr>
          <p:spPr>
            <a:xfrm>
              <a:off x="6576602" y="1652602"/>
              <a:ext cx="4899118" cy="5401479"/>
            </a:xfrm>
            <a:prstGeom prst="rect">
              <a:avLst/>
            </a:prstGeom>
            <a:noFill/>
          </p:spPr>
          <p:txBody>
            <a:bodyPr wrap="square" rtlCol="0">
              <a:spAutoFit/>
            </a:bodyPr>
            <a:lstStyle/>
            <a:p>
              <a:r>
                <a:rPr lang="en-GB" sz="3200" dirty="0">
                  <a:solidFill>
                    <a:schemeClr val="bg1"/>
                  </a:solidFill>
                  <a:latin typeface="Fredoka One" panose="02000000000000000000" pitchFamily="2" charset="77"/>
                </a:rPr>
                <a:t>Instructions</a:t>
              </a:r>
            </a:p>
            <a:p>
              <a:endParaRPr lang="en-GB" sz="900" dirty="0">
                <a:solidFill>
                  <a:schemeClr val="bg1"/>
                </a:solidFill>
                <a:latin typeface="Delius" panose="02000603000000000000" pitchFamily="2" charset="0"/>
              </a:endParaRPr>
            </a:p>
            <a:p>
              <a:pPr marL="342900" indent="-342900">
                <a:buFont typeface="Arial" panose="020B0604020202020204" pitchFamily="34" charset="0"/>
                <a:buChar char="•"/>
              </a:pPr>
              <a:r>
                <a:rPr lang="en-GB" sz="2200" dirty="0">
                  <a:solidFill>
                    <a:schemeClr val="bg1"/>
                  </a:solidFill>
                  <a:latin typeface="Quicksand" pitchFamily="2" charset="77"/>
                </a:rPr>
                <a:t>Read the quote and guess which special place it is talking about. </a:t>
              </a:r>
            </a:p>
            <a:p>
              <a:pPr marL="342900" indent="-342900">
                <a:buFont typeface="Arial" panose="020B0604020202020204" pitchFamily="34" charset="0"/>
                <a:buChar char="•"/>
              </a:pPr>
              <a:r>
                <a:rPr lang="en-GB" sz="2200" dirty="0">
                  <a:solidFill>
                    <a:schemeClr val="bg1"/>
                  </a:solidFill>
                  <a:latin typeface="Quicksand" pitchFamily="2" charset="77"/>
                </a:rPr>
                <a:t>Click on each tile to reveal a section. </a:t>
              </a:r>
            </a:p>
            <a:p>
              <a:pPr marL="342900" indent="-342900">
                <a:buFont typeface="Arial" panose="020B0604020202020204" pitchFamily="34" charset="0"/>
                <a:buChar char="•"/>
              </a:pPr>
              <a:r>
                <a:rPr lang="en-GB" sz="2200" dirty="0">
                  <a:solidFill>
                    <a:schemeClr val="bg1"/>
                  </a:solidFill>
                  <a:latin typeface="Quicksand" pitchFamily="2" charset="77"/>
                </a:rPr>
                <a:t>After each section has been revealed try and guess what the special place might be. </a:t>
              </a:r>
            </a:p>
            <a:p>
              <a:pPr marL="342900" indent="-342900">
                <a:buFont typeface="Arial" panose="020B0604020202020204" pitchFamily="34" charset="0"/>
                <a:buChar char="•"/>
              </a:pPr>
              <a:r>
                <a:rPr lang="en-GB" sz="2200" dirty="0">
                  <a:solidFill>
                    <a:schemeClr val="bg1"/>
                  </a:solidFill>
                  <a:latin typeface="Quicksand" pitchFamily="2" charset="77"/>
                </a:rPr>
                <a:t>Once you can see the whole image, guess where the special place is. Think about what makes this place special.</a:t>
              </a:r>
            </a:p>
            <a:p>
              <a:pPr marL="342900" indent="-342900">
                <a:buFont typeface="Arial" panose="020B0604020202020204" pitchFamily="34" charset="0"/>
                <a:buChar char="•"/>
              </a:pPr>
              <a:endParaRPr lang="en-GB" sz="2200" dirty="0">
                <a:solidFill>
                  <a:schemeClr val="bg1"/>
                </a:solidFill>
                <a:latin typeface="Quicksand" pitchFamily="2" charset="77"/>
              </a:endParaRPr>
            </a:p>
            <a:p>
              <a:endParaRPr lang="en-GB" sz="2200" dirty="0">
                <a:solidFill>
                  <a:schemeClr val="bg1"/>
                </a:solidFill>
                <a:latin typeface="Quicksand" pitchFamily="2" charset="77"/>
              </a:endParaRPr>
            </a:p>
            <a:p>
              <a:endParaRPr lang="en-US" dirty="0"/>
            </a:p>
          </p:txBody>
        </p:sp>
      </p:grpSp>
      <p:pic>
        <p:nvPicPr>
          <p:cNvPr id="24" name="Picture 23">
            <a:extLst>
              <a:ext uri="{FF2B5EF4-FFF2-40B4-BE49-F238E27FC236}">
                <a16:creationId xmlns:a16="http://schemas.microsoft.com/office/drawing/2014/main" id="{C46CAABA-D33B-C442-94E3-D5359F57804D}"/>
              </a:ext>
            </a:extLst>
          </p:cNvPr>
          <p:cNvPicPr>
            <a:picLocks noChangeAspect="1"/>
          </p:cNvPicPr>
          <p:nvPr/>
        </p:nvPicPr>
        <p:blipFill>
          <a:blip r:embed="rId6"/>
          <a:stretch>
            <a:fillRect/>
          </a:stretch>
        </p:blipFill>
        <p:spPr>
          <a:xfrm>
            <a:off x="120195" y="-264435"/>
            <a:ext cx="3291110" cy="2602273"/>
          </a:xfrm>
          <a:prstGeom prst="rect">
            <a:avLst/>
          </a:prstGeom>
        </p:spPr>
      </p:pic>
      <p:pic>
        <p:nvPicPr>
          <p:cNvPr id="13" name="Picture 12" descr="A picture containing person, dressed&#10;&#10;Description automatically generated">
            <a:extLst>
              <a:ext uri="{FF2B5EF4-FFF2-40B4-BE49-F238E27FC236}">
                <a16:creationId xmlns:a16="http://schemas.microsoft.com/office/drawing/2014/main" id="{EDAF25ED-6AED-6643-8849-2CF78BB22317}"/>
              </a:ext>
            </a:extLst>
          </p:cNvPr>
          <p:cNvPicPr>
            <a:picLocks noChangeAspect="1"/>
          </p:cNvPicPr>
          <p:nvPr/>
        </p:nvPicPr>
        <p:blipFill rotWithShape="1">
          <a:blip r:embed="rId7"/>
          <a:srcRect l="47854"/>
          <a:stretch/>
        </p:blipFill>
        <p:spPr>
          <a:xfrm flipH="1">
            <a:off x="20149" y="1908313"/>
            <a:ext cx="2032343" cy="4949687"/>
          </a:xfrm>
          <a:prstGeom prst="rect">
            <a:avLst/>
          </a:prstGeom>
        </p:spPr>
      </p:pic>
      <p:pic>
        <p:nvPicPr>
          <p:cNvPr id="14" name="Picture 13" descr="A picture containing person, dressed&#10;&#10;Description automatically generated">
            <a:extLst>
              <a:ext uri="{FF2B5EF4-FFF2-40B4-BE49-F238E27FC236}">
                <a16:creationId xmlns:a16="http://schemas.microsoft.com/office/drawing/2014/main" id="{430E221E-28C7-D94A-98D4-15D0D8087239}"/>
              </a:ext>
            </a:extLst>
          </p:cNvPr>
          <p:cNvPicPr>
            <a:picLocks noChangeAspect="1"/>
          </p:cNvPicPr>
          <p:nvPr/>
        </p:nvPicPr>
        <p:blipFill rotWithShape="1">
          <a:blip r:embed="rId7"/>
          <a:srcRect r="51510"/>
          <a:stretch/>
        </p:blipFill>
        <p:spPr>
          <a:xfrm flipH="1">
            <a:off x="10169383" y="1591047"/>
            <a:ext cx="2010963" cy="5266953"/>
          </a:xfrm>
          <a:prstGeom prst="rect">
            <a:avLst/>
          </a:prstGeom>
        </p:spPr>
      </p:pic>
      <p:pic>
        <p:nvPicPr>
          <p:cNvPr id="5" name="Graphic 4">
            <a:extLst>
              <a:ext uri="{FF2B5EF4-FFF2-40B4-BE49-F238E27FC236}">
                <a16:creationId xmlns:a16="http://schemas.microsoft.com/office/drawing/2014/main" id="{21808C72-B638-5949-BF1D-569DB33E01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5522" y="1908313"/>
            <a:ext cx="4800600" cy="4991100"/>
          </a:xfrm>
          <a:prstGeom prst="rect">
            <a:avLst/>
          </a:prstGeom>
        </p:spPr>
      </p:pic>
      <p:sp>
        <p:nvSpPr>
          <p:cNvPr id="12" name="TextBox 11">
            <a:extLst>
              <a:ext uri="{FF2B5EF4-FFF2-40B4-BE49-F238E27FC236}">
                <a16:creationId xmlns:a16="http://schemas.microsoft.com/office/drawing/2014/main" id="{8523D12F-A035-194A-98C1-CD510FF2E4B2}"/>
              </a:ext>
            </a:extLst>
          </p:cNvPr>
          <p:cNvSpPr txBox="1"/>
          <p:nvPr/>
        </p:nvSpPr>
        <p:spPr>
          <a:xfrm>
            <a:off x="2508422" y="342320"/>
            <a:ext cx="9226613" cy="707886"/>
          </a:xfrm>
          <a:prstGeom prst="rect">
            <a:avLst/>
          </a:prstGeom>
          <a:noFill/>
        </p:spPr>
        <p:txBody>
          <a:bodyPr wrap="square" rtlCol="0">
            <a:spAutoFit/>
          </a:bodyPr>
          <a:lstStyle/>
          <a:p>
            <a:pPr algn="r"/>
            <a:r>
              <a:rPr lang="en-GB" sz="4000" b="1" dirty="0">
                <a:solidFill>
                  <a:srgbClr val="4E6A84"/>
                </a:solidFill>
                <a:latin typeface="Fredoka One" panose="02000000000000000000" pitchFamily="2" charset="77"/>
              </a:rPr>
              <a:t>Revealing the Dee Valley</a:t>
            </a:r>
            <a:endParaRPr lang="en-US" sz="4000" dirty="0">
              <a:solidFill>
                <a:srgbClr val="4E6A84"/>
              </a:solidFill>
              <a:latin typeface="Fredoka One" panose="02000000000000000000" pitchFamily="2" charset="77"/>
            </a:endParaRPr>
          </a:p>
        </p:txBody>
      </p:sp>
    </p:spTree>
    <p:extLst>
      <p:ext uri="{BB962C8B-B14F-4D97-AF65-F5344CB8AC3E}">
        <p14:creationId xmlns:p14="http://schemas.microsoft.com/office/powerpoint/2010/main" val="60130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up)">
                                      <p:cBhvr>
                                        <p:cTn id="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of Rectangle 6">
            <a:extLst>
              <a:ext uri="{FF2B5EF4-FFF2-40B4-BE49-F238E27FC236}">
                <a16:creationId xmlns:a16="http://schemas.microsoft.com/office/drawing/2014/main" id="{5D75F155-0B2D-234F-A231-B8BDF0C69C30}"/>
              </a:ext>
            </a:extLst>
          </p:cNvPr>
          <p:cNvSpPr/>
          <p:nvPr/>
        </p:nvSpPr>
        <p:spPr>
          <a:xfrm>
            <a:off x="7583557" y="1133064"/>
            <a:ext cx="4144617" cy="3657600"/>
          </a:xfrm>
          <a:prstGeom prst="round2DiagRect">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B5020A8-F9EF-CD4F-B647-17DDFF03F9E9}"/>
              </a:ext>
            </a:extLst>
          </p:cNvPr>
          <p:cNvSpPr txBox="1"/>
          <p:nvPr/>
        </p:nvSpPr>
        <p:spPr>
          <a:xfrm>
            <a:off x="7812571" y="1392203"/>
            <a:ext cx="3754007" cy="3139321"/>
          </a:xfrm>
          <a:prstGeom prst="rect">
            <a:avLst/>
          </a:prstGeom>
          <a:noFill/>
          <a:ln w="9525">
            <a:noFill/>
            <a:extLst>
              <a:ext uri="{C807C97D-BFC1-408E-A445-0C87EB9F89A2}">
                <ask:lineSketchStyleProps xmlns:ask="http://schemas.microsoft.com/office/drawing/2018/sketchyshapes" sd="1219033472">
                  <a:custGeom>
                    <a:avLst/>
                    <a:gdLst>
                      <a:gd name="connsiteX0" fmla="*/ 0 w 4146800"/>
                      <a:gd name="connsiteY0" fmla="*/ 0 h 2862322"/>
                      <a:gd name="connsiteX1" fmla="*/ 649665 w 4146800"/>
                      <a:gd name="connsiteY1" fmla="*/ 0 h 2862322"/>
                      <a:gd name="connsiteX2" fmla="*/ 1216395 w 4146800"/>
                      <a:gd name="connsiteY2" fmla="*/ 0 h 2862322"/>
                      <a:gd name="connsiteX3" fmla="*/ 1990464 w 4146800"/>
                      <a:gd name="connsiteY3" fmla="*/ 0 h 2862322"/>
                      <a:gd name="connsiteX4" fmla="*/ 2640129 w 4146800"/>
                      <a:gd name="connsiteY4" fmla="*/ 0 h 2862322"/>
                      <a:gd name="connsiteX5" fmla="*/ 3289795 w 4146800"/>
                      <a:gd name="connsiteY5" fmla="*/ 0 h 2862322"/>
                      <a:gd name="connsiteX6" fmla="*/ 4146800 w 4146800"/>
                      <a:gd name="connsiteY6" fmla="*/ 0 h 2862322"/>
                      <a:gd name="connsiteX7" fmla="*/ 4146800 w 4146800"/>
                      <a:gd name="connsiteY7" fmla="*/ 515218 h 2862322"/>
                      <a:gd name="connsiteX8" fmla="*/ 4146800 w 4146800"/>
                      <a:gd name="connsiteY8" fmla="*/ 1087682 h 2862322"/>
                      <a:gd name="connsiteX9" fmla="*/ 4146800 w 4146800"/>
                      <a:gd name="connsiteY9" fmla="*/ 1602900 h 2862322"/>
                      <a:gd name="connsiteX10" fmla="*/ 4146800 w 4146800"/>
                      <a:gd name="connsiteY10" fmla="*/ 2118118 h 2862322"/>
                      <a:gd name="connsiteX11" fmla="*/ 4146800 w 4146800"/>
                      <a:gd name="connsiteY11" fmla="*/ 2862322 h 2862322"/>
                      <a:gd name="connsiteX12" fmla="*/ 3414199 w 4146800"/>
                      <a:gd name="connsiteY12" fmla="*/ 2862322 h 2862322"/>
                      <a:gd name="connsiteX13" fmla="*/ 2640129 w 4146800"/>
                      <a:gd name="connsiteY13" fmla="*/ 2862322 h 2862322"/>
                      <a:gd name="connsiteX14" fmla="*/ 1866060 w 4146800"/>
                      <a:gd name="connsiteY14" fmla="*/ 2862322 h 2862322"/>
                      <a:gd name="connsiteX15" fmla="*/ 1257863 w 4146800"/>
                      <a:gd name="connsiteY15" fmla="*/ 2862322 h 2862322"/>
                      <a:gd name="connsiteX16" fmla="*/ 0 w 4146800"/>
                      <a:gd name="connsiteY16" fmla="*/ 2862322 h 2862322"/>
                      <a:gd name="connsiteX17" fmla="*/ 0 w 4146800"/>
                      <a:gd name="connsiteY17" fmla="*/ 2232611 h 2862322"/>
                      <a:gd name="connsiteX18" fmla="*/ 0 w 4146800"/>
                      <a:gd name="connsiteY18" fmla="*/ 1746016 h 2862322"/>
                      <a:gd name="connsiteX19" fmla="*/ 0 w 4146800"/>
                      <a:gd name="connsiteY19" fmla="*/ 1230798 h 2862322"/>
                      <a:gd name="connsiteX20" fmla="*/ 0 w 4146800"/>
                      <a:gd name="connsiteY20" fmla="*/ 715580 h 2862322"/>
                      <a:gd name="connsiteX21" fmla="*/ 0 w 4146800"/>
                      <a:gd name="connsiteY21"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46800" h="2862322" extrusionOk="0">
                        <a:moveTo>
                          <a:pt x="0" y="0"/>
                        </a:moveTo>
                        <a:cubicBezTo>
                          <a:pt x="320478" y="4264"/>
                          <a:pt x="411993" y="31165"/>
                          <a:pt x="649665" y="0"/>
                        </a:cubicBezTo>
                        <a:cubicBezTo>
                          <a:pt x="887337" y="-31165"/>
                          <a:pt x="1000053" y="15292"/>
                          <a:pt x="1216395" y="0"/>
                        </a:cubicBezTo>
                        <a:cubicBezTo>
                          <a:pt x="1432737" y="-15292"/>
                          <a:pt x="1745605" y="9897"/>
                          <a:pt x="1990464" y="0"/>
                        </a:cubicBezTo>
                        <a:cubicBezTo>
                          <a:pt x="2235323" y="-9897"/>
                          <a:pt x="2361215" y="2824"/>
                          <a:pt x="2640129" y="0"/>
                        </a:cubicBezTo>
                        <a:cubicBezTo>
                          <a:pt x="2919044" y="-2824"/>
                          <a:pt x="3062290" y="1996"/>
                          <a:pt x="3289795" y="0"/>
                        </a:cubicBezTo>
                        <a:cubicBezTo>
                          <a:pt x="3517300" y="-1996"/>
                          <a:pt x="3849493" y="-16739"/>
                          <a:pt x="4146800" y="0"/>
                        </a:cubicBezTo>
                        <a:cubicBezTo>
                          <a:pt x="4133531" y="248246"/>
                          <a:pt x="4165775" y="316384"/>
                          <a:pt x="4146800" y="515218"/>
                        </a:cubicBezTo>
                        <a:cubicBezTo>
                          <a:pt x="4127825" y="714052"/>
                          <a:pt x="4152150" y="854907"/>
                          <a:pt x="4146800" y="1087682"/>
                        </a:cubicBezTo>
                        <a:cubicBezTo>
                          <a:pt x="4141450" y="1320457"/>
                          <a:pt x="4142875" y="1446272"/>
                          <a:pt x="4146800" y="1602900"/>
                        </a:cubicBezTo>
                        <a:cubicBezTo>
                          <a:pt x="4150725" y="1759528"/>
                          <a:pt x="4166488" y="1975010"/>
                          <a:pt x="4146800" y="2118118"/>
                        </a:cubicBezTo>
                        <a:cubicBezTo>
                          <a:pt x="4127112" y="2261226"/>
                          <a:pt x="4138855" y="2490859"/>
                          <a:pt x="4146800" y="2862322"/>
                        </a:cubicBezTo>
                        <a:cubicBezTo>
                          <a:pt x="3871232" y="2832046"/>
                          <a:pt x="3715841" y="2850417"/>
                          <a:pt x="3414199" y="2862322"/>
                        </a:cubicBezTo>
                        <a:cubicBezTo>
                          <a:pt x="3112557" y="2874227"/>
                          <a:pt x="2921243" y="2839442"/>
                          <a:pt x="2640129" y="2862322"/>
                        </a:cubicBezTo>
                        <a:cubicBezTo>
                          <a:pt x="2359015" y="2885203"/>
                          <a:pt x="2123187" y="2894585"/>
                          <a:pt x="1866060" y="2862322"/>
                        </a:cubicBezTo>
                        <a:cubicBezTo>
                          <a:pt x="1608933" y="2830059"/>
                          <a:pt x="1430270" y="2837049"/>
                          <a:pt x="1257863" y="2862322"/>
                        </a:cubicBezTo>
                        <a:cubicBezTo>
                          <a:pt x="1085456" y="2887595"/>
                          <a:pt x="548270" y="2843192"/>
                          <a:pt x="0" y="2862322"/>
                        </a:cubicBezTo>
                        <a:cubicBezTo>
                          <a:pt x="28351" y="2661146"/>
                          <a:pt x="-23060" y="2424790"/>
                          <a:pt x="0" y="2232611"/>
                        </a:cubicBezTo>
                        <a:cubicBezTo>
                          <a:pt x="23060" y="2040432"/>
                          <a:pt x="-12669" y="1863857"/>
                          <a:pt x="0" y="1746016"/>
                        </a:cubicBezTo>
                        <a:cubicBezTo>
                          <a:pt x="12669" y="1628176"/>
                          <a:pt x="-11427" y="1462454"/>
                          <a:pt x="0" y="1230798"/>
                        </a:cubicBezTo>
                        <a:cubicBezTo>
                          <a:pt x="11427" y="999142"/>
                          <a:pt x="18745" y="966466"/>
                          <a:pt x="0" y="715580"/>
                        </a:cubicBezTo>
                        <a:cubicBezTo>
                          <a:pt x="-18745" y="464694"/>
                          <a:pt x="-25843" y="345193"/>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en-GB" dirty="0">
                <a:solidFill>
                  <a:schemeClr val="bg1"/>
                </a:solidFill>
                <a:latin typeface="Quicksand" pitchFamily="2" charset="77"/>
              </a:rPr>
              <a:t>This…reflects great honour to the undertakers of so admirable, as well as valuable enterprise…It is forming over the most beautiful and romantic part of the river Dee; a bridge likewise, not far from this spot, adds considerably to the beauty of the scene. </a:t>
            </a:r>
          </a:p>
          <a:p>
            <a:r>
              <a:rPr lang="en-GB" dirty="0">
                <a:solidFill>
                  <a:schemeClr val="bg1"/>
                </a:solidFill>
                <a:latin typeface="Quicksand" pitchFamily="2" charset="77"/>
              </a:rPr>
              <a:t>Wood, water, and Hoping hills, all combine to render this vale interesting…</a:t>
            </a:r>
          </a:p>
        </p:txBody>
      </p:sp>
      <p:sp>
        <p:nvSpPr>
          <p:cNvPr id="8" name="TextBox 7">
            <a:extLst>
              <a:ext uri="{FF2B5EF4-FFF2-40B4-BE49-F238E27FC236}">
                <a16:creationId xmlns:a16="http://schemas.microsoft.com/office/drawing/2014/main" id="{EA8DCEC3-FC9C-A149-B5A4-28DE614B7C6A}"/>
              </a:ext>
            </a:extLst>
          </p:cNvPr>
          <p:cNvSpPr txBox="1"/>
          <p:nvPr/>
        </p:nvSpPr>
        <p:spPr>
          <a:xfrm>
            <a:off x="7812571" y="4794044"/>
            <a:ext cx="1981899" cy="553998"/>
          </a:xfrm>
          <a:prstGeom prst="rect">
            <a:avLst/>
          </a:prstGeom>
          <a:noFill/>
        </p:spPr>
        <p:txBody>
          <a:bodyPr wrap="square" rtlCol="0">
            <a:spAutoFit/>
          </a:bodyPr>
          <a:lstStyle/>
          <a:p>
            <a:r>
              <a:rPr lang="en-GB" sz="1200" dirty="0">
                <a:latin typeface="Quicksand" pitchFamily="2" charset="77"/>
              </a:rPr>
              <a:t>Anonymous, 1798</a:t>
            </a:r>
          </a:p>
          <a:p>
            <a:endParaRPr lang="en-US" dirty="0"/>
          </a:p>
        </p:txBody>
      </p:sp>
      <p:sp>
        <p:nvSpPr>
          <p:cNvPr id="98" name="lock">
            <a:extLst>
              <a:ext uri="{FF2B5EF4-FFF2-40B4-BE49-F238E27FC236}">
                <a16:creationId xmlns:a16="http://schemas.microsoft.com/office/drawing/2014/main" id="{F0B44611-E869-E643-9309-4D2F336C9F4C}"/>
              </a:ext>
            </a:extLst>
          </p:cNvPr>
          <p:cNvSpPr/>
          <p:nvPr/>
        </p:nvSpPr>
        <p:spPr>
          <a:xfrm>
            <a:off x="-1116045" y="-157848"/>
            <a:ext cx="13400966" cy="753804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 name="wholeimage">
            <a:extLst>
              <a:ext uri="{FF2B5EF4-FFF2-40B4-BE49-F238E27FC236}">
                <a16:creationId xmlns:a16="http://schemas.microsoft.com/office/drawing/2014/main" id="{6B6E25B3-F50C-0642-9C2E-493310173106}"/>
              </a:ext>
            </a:extLst>
          </p:cNvPr>
          <p:cNvPicPr preferRelativeResize="0">
            <a:picLocks/>
          </p:cNvPicPr>
          <p:nvPr/>
        </p:nvPicPr>
        <p:blipFill>
          <a:blip r:embed="rId3"/>
          <a:srcRect/>
          <a:stretch/>
        </p:blipFill>
        <p:spPr>
          <a:xfrm>
            <a:off x="887959" y="274450"/>
            <a:ext cx="6271200" cy="6271200"/>
          </a:xfrm>
          <a:prstGeom prst="rect">
            <a:avLst/>
          </a:prstGeom>
          <a:ln w="127000" cap="sq">
            <a:solidFill>
              <a:srgbClr val="4F6B84"/>
            </a:solidFill>
            <a:miter lim="800000"/>
          </a:ln>
          <a:effectLst/>
        </p:spPr>
      </p:pic>
      <p:sp>
        <p:nvSpPr>
          <p:cNvPr id="3" name="TextBox 2">
            <a:extLst>
              <a:ext uri="{FF2B5EF4-FFF2-40B4-BE49-F238E27FC236}">
                <a16:creationId xmlns:a16="http://schemas.microsoft.com/office/drawing/2014/main" id="{451C7E84-3497-1F4E-A05D-E798135FB7FD}"/>
              </a:ext>
            </a:extLst>
          </p:cNvPr>
          <p:cNvSpPr txBox="1"/>
          <p:nvPr/>
        </p:nvSpPr>
        <p:spPr>
          <a:xfrm>
            <a:off x="7583557" y="148633"/>
            <a:ext cx="4144617" cy="954107"/>
          </a:xfrm>
          <a:prstGeom prst="rect">
            <a:avLst/>
          </a:prstGeom>
          <a:noFill/>
        </p:spPr>
        <p:txBody>
          <a:bodyPr wrap="square" rtlCol="0">
            <a:spAutoFit/>
          </a:bodyPr>
          <a:lstStyle/>
          <a:p>
            <a:pPr algn="ctr"/>
            <a:r>
              <a:rPr lang="en-GB" sz="2800" dirty="0">
                <a:solidFill>
                  <a:srgbClr val="4F6B84"/>
                </a:solidFill>
                <a:latin typeface="Fredoka One" panose="02000000000000000000" pitchFamily="2" charset="77"/>
              </a:rPr>
              <a:t>Dee Valley Mystery Number One </a:t>
            </a:r>
          </a:p>
        </p:txBody>
      </p:sp>
      <p:pic>
        <p:nvPicPr>
          <p:cNvPr id="19" name="middle1">
            <a:extLst>
              <a:ext uri="{FF2B5EF4-FFF2-40B4-BE49-F238E27FC236}">
                <a16:creationId xmlns:a16="http://schemas.microsoft.com/office/drawing/2014/main" id="{1D8AD5EB-FAB4-6441-A143-A5353161362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63395" y="2323328"/>
            <a:ext cx="2173444" cy="2173444"/>
          </a:xfrm>
          <a:prstGeom prst="rect">
            <a:avLst/>
          </a:prstGeom>
        </p:spPr>
      </p:pic>
      <p:pic>
        <p:nvPicPr>
          <p:cNvPr id="21" name="top2">
            <a:extLst>
              <a:ext uri="{FF2B5EF4-FFF2-40B4-BE49-F238E27FC236}">
                <a16:creationId xmlns:a16="http://schemas.microsoft.com/office/drawing/2014/main" id="{B8F4C8A2-25D0-4D49-B6A1-09504ABEF92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936838" y="149885"/>
            <a:ext cx="2173443" cy="2173443"/>
          </a:xfrm>
          <a:prstGeom prst="rect">
            <a:avLst/>
          </a:prstGeom>
        </p:spPr>
      </p:pic>
      <p:pic>
        <p:nvPicPr>
          <p:cNvPr id="22" name="bottom2">
            <a:extLst>
              <a:ext uri="{FF2B5EF4-FFF2-40B4-BE49-F238E27FC236}">
                <a16:creationId xmlns:a16="http://schemas.microsoft.com/office/drawing/2014/main" id="{C470CA12-DD6B-7A44-8536-75D3D7B2B2D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936838" y="4496771"/>
            <a:ext cx="2173445" cy="2173445"/>
          </a:xfrm>
          <a:prstGeom prst="rect">
            <a:avLst/>
          </a:prstGeom>
        </p:spPr>
      </p:pic>
      <p:pic>
        <p:nvPicPr>
          <p:cNvPr id="23" name="top3">
            <a:extLst>
              <a:ext uri="{FF2B5EF4-FFF2-40B4-BE49-F238E27FC236}">
                <a16:creationId xmlns:a16="http://schemas.microsoft.com/office/drawing/2014/main" id="{281D4F39-2DE2-0D46-A0CD-CFDB10F69A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08060" y="149884"/>
            <a:ext cx="2173443" cy="2173443"/>
          </a:xfrm>
          <a:prstGeom prst="rect">
            <a:avLst/>
          </a:prstGeom>
        </p:spPr>
      </p:pic>
      <p:pic>
        <p:nvPicPr>
          <p:cNvPr id="24" name="middle3">
            <a:extLst>
              <a:ext uri="{FF2B5EF4-FFF2-40B4-BE49-F238E27FC236}">
                <a16:creationId xmlns:a16="http://schemas.microsoft.com/office/drawing/2014/main" id="{906B6433-E1B7-EB4E-86B0-57874490FE7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110279" y="2323328"/>
            <a:ext cx="2173444" cy="2173444"/>
          </a:xfrm>
          <a:prstGeom prst="rect">
            <a:avLst/>
          </a:prstGeom>
        </p:spPr>
      </p:pic>
      <p:pic>
        <p:nvPicPr>
          <p:cNvPr id="25" name="bottom3">
            <a:extLst>
              <a:ext uri="{FF2B5EF4-FFF2-40B4-BE49-F238E27FC236}">
                <a16:creationId xmlns:a16="http://schemas.microsoft.com/office/drawing/2014/main" id="{73D1B374-1EC5-F84C-B09E-3DE4408C34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10279" y="4496771"/>
            <a:ext cx="2173445" cy="2173445"/>
          </a:xfrm>
          <a:prstGeom prst="rect">
            <a:avLst/>
          </a:prstGeom>
        </p:spPr>
      </p:pic>
      <p:pic>
        <p:nvPicPr>
          <p:cNvPr id="26" name="middle2">
            <a:extLst>
              <a:ext uri="{FF2B5EF4-FFF2-40B4-BE49-F238E27FC236}">
                <a16:creationId xmlns:a16="http://schemas.microsoft.com/office/drawing/2014/main" id="{EADD877C-4897-BD42-A88D-07D7AADF5D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36838" y="2323328"/>
            <a:ext cx="2173444" cy="2173444"/>
          </a:xfrm>
          <a:prstGeom prst="rect">
            <a:avLst/>
          </a:prstGeom>
        </p:spPr>
      </p:pic>
      <p:pic>
        <p:nvPicPr>
          <p:cNvPr id="33" name="top1">
            <a:extLst>
              <a:ext uri="{FF2B5EF4-FFF2-40B4-BE49-F238E27FC236}">
                <a16:creationId xmlns:a16="http://schemas.microsoft.com/office/drawing/2014/main" id="{1D393DE7-1203-8044-98AA-989630F479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1175" y="149883"/>
            <a:ext cx="2173443" cy="2173443"/>
          </a:xfrm>
          <a:prstGeom prst="rect">
            <a:avLst/>
          </a:prstGeom>
        </p:spPr>
      </p:pic>
      <p:sp>
        <p:nvSpPr>
          <p:cNvPr id="34" name="tab">
            <a:hlinkClick r:id="" action="ppaction://hlinkshowjump?jump=nextslide"/>
            <a:hlinkHover r:id="" action="ppaction://noaction" highlightClick="1"/>
            <a:extLst>
              <a:ext uri="{FF2B5EF4-FFF2-40B4-BE49-F238E27FC236}">
                <a16:creationId xmlns:a16="http://schemas.microsoft.com/office/drawing/2014/main" id="{38BC703F-36C3-B943-BB54-BF3CF32804BE}"/>
              </a:ext>
            </a:extLst>
          </p:cNvPr>
          <p:cNvSpPr/>
          <p:nvPr/>
        </p:nvSpPr>
        <p:spPr>
          <a:xfrm rot="10800000">
            <a:off x="10452515" y="5583225"/>
            <a:ext cx="2458069" cy="1099692"/>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35" name="TextBox 34">
            <a:extLst>
              <a:ext uri="{FF2B5EF4-FFF2-40B4-BE49-F238E27FC236}">
                <a16:creationId xmlns:a16="http://schemas.microsoft.com/office/drawing/2014/main" id="{BE5699A2-CF06-2045-9B68-6E48EBA4EBDA}"/>
              </a:ext>
            </a:extLst>
          </p:cNvPr>
          <p:cNvSpPr txBox="1"/>
          <p:nvPr/>
        </p:nvSpPr>
        <p:spPr>
          <a:xfrm>
            <a:off x="10456121" y="5659026"/>
            <a:ext cx="1828800" cy="1015663"/>
          </a:xfrm>
          <a:prstGeom prst="rect">
            <a:avLst/>
          </a:prstGeom>
          <a:noFill/>
        </p:spPr>
        <p:txBody>
          <a:bodyPr wrap="square" rtlCol="0">
            <a:spAutoFit/>
          </a:bodyPr>
          <a:lstStyle/>
          <a:p>
            <a:pPr algn="ctr"/>
            <a:r>
              <a:rPr lang="en-US" sz="2000" dirty="0">
                <a:solidFill>
                  <a:srgbClr val="4F6B84"/>
                </a:solidFill>
                <a:latin typeface="Quicksand" pitchFamily="2" charset="77"/>
              </a:rPr>
              <a:t>Click here </a:t>
            </a:r>
          </a:p>
          <a:p>
            <a:pPr algn="ctr"/>
            <a:r>
              <a:rPr lang="en-US" sz="2000" dirty="0">
                <a:solidFill>
                  <a:srgbClr val="4F6B84"/>
                </a:solidFill>
                <a:latin typeface="Quicksand" pitchFamily="2" charset="77"/>
              </a:rPr>
              <a:t>to see the answer…</a:t>
            </a:r>
          </a:p>
        </p:txBody>
      </p:sp>
      <p:sp>
        <p:nvSpPr>
          <p:cNvPr id="28" name="TextBox 27">
            <a:extLst>
              <a:ext uri="{FF2B5EF4-FFF2-40B4-BE49-F238E27FC236}">
                <a16:creationId xmlns:a16="http://schemas.microsoft.com/office/drawing/2014/main" id="{3205B463-502A-A748-B4E3-D14C07514104}"/>
              </a:ext>
            </a:extLst>
          </p:cNvPr>
          <p:cNvSpPr txBox="1"/>
          <p:nvPr/>
        </p:nvSpPr>
        <p:spPr>
          <a:xfrm>
            <a:off x="546625" y="6183940"/>
            <a:ext cx="1828800" cy="307777"/>
          </a:xfrm>
          <a:prstGeom prst="rect">
            <a:avLst/>
          </a:prstGeom>
          <a:noFill/>
        </p:spPr>
        <p:txBody>
          <a:bodyPr wrap="square" rtlCol="0">
            <a:spAutoFit/>
          </a:bodyPr>
          <a:lstStyle/>
          <a:p>
            <a:pPr algn="ctr"/>
            <a:r>
              <a:rPr lang="en-GB" sz="1400" dirty="0">
                <a:solidFill>
                  <a:schemeClr val="bg1"/>
                </a:solidFill>
                <a:latin typeface="Quicksand" pitchFamily="2" charset="77"/>
              </a:rPr>
              <a:t>© WCBC </a:t>
            </a:r>
            <a:endParaRPr lang="en-US" sz="1400" dirty="0">
              <a:solidFill>
                <a:schemeClr val="bg1"/>
              </a:solidFill>
              <a:latin typeface="Quicksand" pitchFamily="2" charset="77"/>
            </a:endParaRPr>
          </a:p>
        </p:txBody>
      </p:sp>
      <p:pic>
        <p:nvPicPr>
          <p:cNvPr id="29" name="bottom1">
            <a:extLst>
              <a:ext uri="{FF2B5EF4-FFF2-40B4-BE49-F238E27FC236}">
                <a16:creationId xmlns:a16="http://schemas.microsoft.com/office/drawing/2014/main" id="{F36B6838-318D-1148-88B5-9F6E144CA5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6197" y="4496771"/>
            <a:ext cx="2173445" cy="2173445"/>
          </a:xfrm>
          <a:prstGeom prst="rect">
            <a:avLst/>
          </a:prstGeom>
        </p:spPr>
      </p:pic>
    </p:spTree>
    <p:extLst>
      <p:ext uri="{BB962C8B-B14F-4D97-AF65-F5344CB8AC3E}">
        <p14:creationId xmlns:p14="http://schemas.microsoft.com/office/powerpoint/2010/main" val="2585370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8"/>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0" fill="hold" grpId="0" nodeType="clickEffect">
                                  <p:stCondLst>
                                    <p:cond delay="0"/>
                                  </p:stCondLst>
                                  <p:childTnLst>
                                    <p:animClr clrSpc="rgb" dir="cw">
                                      <p:cBhvr>
                                        <p:cTn id="6" dur="2000" fill="hold"/>
                                        <p:tgtEl>
                                          <p:spTgt spid="98"/>
                                        </p:tgtEl>
                                        <p:attrNameLst>
                                          <p:attrName>fillcolor</p:attrName>
                                        </p:attrNameLst>
                                      </p:cBhvr>
                                      <p:to>
                                        <a:schemeClr val="accent2"/>
                                      </p:to>
                                    </p:animClr>
                                    <p:set>
                                      <p:cBhvr>
                                        <p:cTn id="7" dur="2000" fill="hold"/>
                                        <p:tgtEl>
                                          <p:spTgt spid="98"/>
                                        </p:tgtEl>
                                        <p:attrNameLst>
                                          <p:attrName>fill.type</p:attrName>
                                        </p:attrNameLst>
                                      </p:cBhvr>
                                      <p:to>
                                        <p:strVal val="solid"/>
                                      </p:to>
                                    </p:set>
                                    <p:set>
                                      <p:cBhvr>
                                        <p:cTn id="8" dur="2000" fill="hold"/>
                                        <p:tgtEl>
                                          <p:spTgt spid="98"/>
                                        </p:tgtEl>
                                        <p:attrNameLst>
                                          <p:attrName>fill.on</p:attrName>
                                        </p:attrNameLst>
                                      </p:cBhvr>
                                      <p:to>
                                        <p:strVal val="true"/>
                                      </p:to>
                                    </p:set>
                                  </p:childTnLst>
                                </p:cTn>
                              </p:par>
                            </p:childTnLst>
                          </p:cTn>
                        </p:par>
                      </p:childTnLst>
                    </p:cTn>
                  </p:par>
                </p:childTnLst>
              </p:cTn>
              <p:nextCondLst>
                <p:cond evt="onClick" delay="0">
                  <p:tgtEl>
                    <p:spTgt spid="98"/>
                  </p:tgtEl>
                </p:cond>
              </p:nextCondLst>
            </p:seq>
            <p:seq concurrent="1" nextAc="seek">
              <p:cTn id="9" restart="whenNotActive" fill="hold" evtFilter="cancelBubble" nodeType="interactiveSeq">
                <p:stCondLst>
                  <p:cond evt="onClick" delay="0">
                    <p:tgtEl>
                      <p:spTgt spid="104"/>
                    </p:tgtEl>
                  </p:cond>
                </p:stCondLst>
                <p:endSync evt="end" delay="0">
                  <p:rtn val="all"/>
                </p:endSync>
                <p:childTnLst>
                  <p:par>
                    <p:cTn id="10" fill="hold">
                      <p:stCondLst>
                        <p:cond delay="0"/>
                      </p:stCondLst>
                      <p:childTnLst>
                        <p:par>
                          <p:cTn id="11" fill="hold">
                            <p:stCondLst>
                              <p:cond delay="0"/>
                            </p:stCondLst>
                            <p:childTnLst>
                              <p:par>
                                <p:cTn id="12" presetID="32" presetClass="emph" presetSubtype="0" repeatCount="0" fill="hold" nodeType="clickEffect">
                                  <p:stCondLst>
                                    <p:cond delay="0"/>
                                  </p:stCondLst>
                                  <p:childTnLst>
                                    <p:animRot by="120000">
                                      <p:cBhvr>
                                        <p:cTn id="13" dur="50" fill="hold">
                                          <p:stCondLst>
                                            <p:cond delay="0"/>
                                          </p:stCondLst>
                                        </p:cTn>
                                        <p:tgtEl>
                                          <p:spTgt spid="104"/>
                                        </p:tgtEl>
                                        <p:attrNameLst>
                                          <p:attrName>r</p:attrName>
                                        </p:attrNameLst>
                                      </p:cBhvr>
                                    </p:animRot>
                                    <p:animRot by="-240000">
                                      <p:cBhvr>
                                        <p:cTn id="14" dur="100" fill="hold">
                                          <p:stCondLst>
                                            <p:cond delay="100"/>
                                          </p:stCondLst>
                                        </p:cTn>
                                        <p:tgtEl>
                                          <p:spTgt spid="104"/>
                                        </p:tgtEl>
                                        <p:attrNameLst>
                                          <p:attrName>r</p:attrName>
                                        </p:attrNameLst>
                                      </p:cBhvr>
                                    </p:animRot>
                                    <p:animRot by="240000">
                                      <p:cBhvr>
                                        <p:cTn id="15" dur="100" fill="hold">
                                          <p:stCondLst>
                                            <p:cond delay="200"/>
                                          </p:stCondLst>
                                        </p:cTn>
                                        <p:tgtEl>
                                          <p:spTgt spid="104"/>
                                        </p:tgtEl>
                                        <p:attrNameLst>
                                          <p:attrName>r</p:attrName>
                                        </p:attrNameLst>
                                      </p:cBhvr>
                                    </p:animRot>
                                    <p:animRot by="-240000">
                                      <p:cBhvr>
                                        <p:cTn id="16" dur="100" fill="hold">
                                          <p:stCondLst>
                                            <p:cond delay="300"/>
                                          </p:stCondLst>
                                        </p:cTn>
                                        <p:tgtEl>
                                          <p:spTgt spid="104"/>
                                        </p:tgtEl>
                                        <p:attrNameLst>
                                          <p:attrName>r</p:attrName>
                                        </p:attrNameLst>
                                      </p:cBhvr>
                                    </p:animRot>
                                    <p:animRot by="120000">
                                      <p:cBhvr>
                                        <p:cTn id="17" dur="100" fill="hold">
                                          <p:stCondLst>
                                            <p:cond delay="400"/>
                                          </p:stCondLst>
                                        </p:cTn>
                                        <p:tgtEl>
                                          <p:spTgt spid="104"/>
                                        </p:tgtEl>
                                        <p:attrNameLst>
                                          <p:attrName>r</p:attrName>
                                        </p:attrNameLst>
                                      </p:cBhvr>
                                    </p:animRot>
                                  </p:childTnLst>
                                </p:cTn>
                              </p:par>
                            </p:childTnLst>
                          </p:cTn>
                        </p:par>
                      </p:childTnLst>
                    </p:cTn>
                  </p:par>
                </p:childTnLst>
              </p:cTn>
              <p:nextCondLst>
                <p:cond evt="onClick" delay="0">
                  <p:tgtEl>
                    <p:spTgt spid="104"/>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2" restart="whenNotActive" fill="hold" evtFilter="cancelBubble" nodeType="interactiveSeq">
                <p:stCondLst>
                  <p:cond evt="onClick" delay="0">
                    <p:tgtEl>
                      <p:spTgt spid="24"/>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25"/>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4" restart="whenNotActive" fill="hold" evtFilter="cancelBubble" nodeType="interactiveSeq">
                <p:stCondLst>
                  <p:cond evt="onClick" delay="0">
                    <p:tgtEl>
                      <p:spTgt spid="26"/>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0" restart="whenNotActive" fill="hold" evtFilter="cancelBubble" nodeType="interactiveSeq">
                <p:stCondLst>
                  <p:cond evt="onClick" delay="0">
                    <p:tgtEl>
                      <p:spTgt spid="33"/>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29"/>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C215E0B-CE52-CA41-B574-CBC4BD74EC3F}"/>
              </a:ext>
            </a:extLst>
          </p:cNvPr>
          <p:cNvPicPr>
            <a:picLocks noChangeAspect="1"/>
          </p:cNvPicPr>
          <p:nvPr/>
        </p:nvPicPr>
        <p:blipFill>
          <a:blip r:embed="rId3"/>
          <a:stretch>
            <a:fillRect/>
          </a:stretch>
        </p:blipFill>
        <p:spPr>
          <a:xfrm>
            <a:off x="-1" y="3548225"/>
            <a:ext cx="12192001" cy="3309774"/>
          </a:xfrm>
          <a:prstGeom prst="rect">
            <a:avLst/>
          </a:prstGeom>
        </p:spPr>
      </p:pic>
      <p:grpSp>
        <p:nvGrpSpPr>
          <p:cNvPr id="2" name="Group 1">
            <a:extLst>
              <a:ext uri="{FF2B5EF4-FFF2-40B4-BE49-F238E27FC236}">
                <a16:creationId xmlns:a16="http://schemas.microsoft.com/office/drawing/2014/main" id="{AFDD209A-670E-A144-BD9F-C5703A25EEDE}"/>
              </a:ext>
            </a:extLst>
          </p:cNvPr>
          <p:cNvGrpSpPr/>
          <p:nvPr/>
        </p:nvGrpSpPr>
        <p:grpSpPr>
          <a:xfrm>
            <a:off x="10393344" y="5495013"/>
            <a:ext cx="2487423" cy="1209661"/>
            <a:chOff x="10365912" y="5335989"/>
            <a:chExt cx="2487423" cy="1209661"/>
          </a:xfrm>
        </p:grpSpPr>
        <p:sp>
          <p:nvSpPr>
            <p:cNvPr id="23" name="tab">
              <a:hlinkClick r:id="" action="ppaction://hlinkshowjump?jump=nextslide"/>
              <a:extLst>
                <a:ext uri="{FF2B5EF4-FFF2-40B4-BE49-F238E27FC236}">
                  <a16:creationId xmlns:a16="http://schemas.microsoft.com/office/drawing/2014/main" id="{692F02A1-09CF-4D45-A641-B3E08DF36FF7}"/>
                </a:ext>
              </a:extLst>
            </p:cNvPr>
            <p:cNvSpPr/>
            <p:nvPr/>
          </p:nvSpPr>
          <p:spPr>
            <a:xfrm rot="10800000">
              <a:off x="10395266" y="5335989"/>
              <a:ext cx="2458069" cy="1209661"/>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AF9B70E8-DAFB-0C4A-937B-4D7A3114907C}"/>
                </a:ext>
              </a:extLst>
            </p:cNvPr>
            <p:cNvSpPr txBox="1"/>
            <p:nvPr/>
          </p:nvSpPr>
          <p:spPr>
            <a:xfrm>
              <a:off x="10365912" y="5499650"/>
              <a:ext cx="1828800" cy="830997"/>
            </a:xfrm>
            <a:prstGeom prst="rect">
              <a:avLst/>
            </a:prstGeom>
            <a:noFill/>
          </p:spPr>
          <p:txBody>
            <a:bodyPr wrap="square" rtlCol="0">
              <a:spAutoFit/>
            </a:bodyPr>
            <a:lstStyle/>
            <a:p>
              <a:pPr algn="ctr"/>
              <a:r>
                <a:rPr lang="en-US" sz="2400" dirty="0">
                  <a:solidFill>
                    <a:srgbClr val="4F6B84"/>
                  </a:solidFill>
                  <a:latin typeface="Quicksand" pitchFamily="2" charset="77"/>
                </a:rPr>
                <a:t>Next </a:t>
              </a:r>
            </a:p>
            <a:p>
              <a:pPr algn="ctr"/>
              <a:r>
                <a:rPr lang="en-US" sz="2400" dirty="0">
                  <a:solidFill>
                    <a:srgbClr val="4F6B84"/>
                  </a:solidFill>
                  <a:latin typeface="Quicksand" pitchFamily="2" charset="77"/>
                </a:rPr>
                <a:t>mystery:</a:t>
              </a:r>
            </a:p>
          </p:txBody>
        </p:sp>
      </p:grpSp>
      <p:sp>
        <p:nvSpPr>
          <p:cNvPr id="14" name="TextBox 13">
            <a:extLst>
              <a:ext uri="{FF2B5EF4-FFF2-40B4-BE49-F238E27FC236}">
                <a16:creationId xmlns:a16="http://schemas.microsoft.com/office/drawing/2014/main" id="{4A435583-664E-044C-8B33-449E47BA6A84}"/>
              </a:ext>
            </a:extLst>
          </p:cNvPr>
          <p:cNvSpPr txBox="1"/>
          <p:nvPr/>
        </p:nvSpPr>
        <p:spPr>
          <a:xfrm>
            <a:off x="7449181" y="1102784"/>
            <a:ext cx="4593034" cy="1446550"/>
          </a:xfrm>
          <a:prstGeom prst="rect">
            <a:avLst/>
          </a:prstGeom>
          <a:noFill/>
        </p:spPr>
        <p:txBody>
          <a:bodyPr wrap="square" rtlCol="0">
            <a:spAutoFit/>
          </a:bodyPr>
          <a:lstStyle/>
          <a:p>
            <a:pPr algn="ctr"/>
            <a:r>
              <a:rPr lang="en-GB" sz="4400" dirty="0" err="1">
                <a:solidFill>
                  <a:srgbClr val="4E6A84"/>
                </a:solidFill>
                <a:latin typeface="Fredoka One" panose="02000000000000000000" pitchFamily="2" charset="77"/>
              </a:rPr>
              <a:t>Pontcysyllte</a:t>
            </a:r>
            <a:r>
              <a:rPr lang="en-GB" sz="4400" dirty="0">
                <a:solidFill>
                  <a:srgbClr val="4E6A84"/>
                </a:solidFill>
                <a:latin typeface="Fredoka One" panose="02000000000000000000" pitchFamily="2" charset="77"/>
              </a:rPr>
              <a:t> Aqueduct </a:t>
            </a:r>
          </a:p>
        </p:txBody>
      </p:sp>
      <p:pic>
        <p:nvPicPr>
          <p:cNvPr id="8" name="wholeimage">
            <a:extLst>
              <a:ext uri="{FF2B5EF4-FFF2-40B4-BE49-F238E27FC236}">
                <a16:creationId xmlns:a16="http://schemas.microsoft.com/office/drawing/2014/main" id="{587A31E5-7591-084D-BFF0-5C947E974F21}"/>
              </a:ext>
            </a:extLst>
          </p:cNvPr>
          <p:cNvPicPr preferRelativeResize="0">
            <a:picLocks/>
          </p:cNvPicPr>
          <p:nvPr/>
        </p:nvPicPr>
        <p:blipFill>
          <a:blip r:embed="rId4"/>
          <a:srcRect/>
          <a:stretch/>
        </p:blipFill>
        <p:spPr>
          <a:xfrm>
            <a:off x="887959" y="274450"/>
            <a:ext cx="6271200" cy="6271200"/>
          </a:xfrm>
          <a:prstGeom prst="rect">
            <a:avLst/>
          </a:prstGeom>
          <a:ln w="127000" cap="sq">
            <a:solidFill>
              <a:srgbClr val="4F6B84"/>
            </a:solidFill>
            <a:miter lim="800000"/>
          </a:ln>
          <a:effectLst/>
        </p:spPr>
      </p:pic>
      <p:sp>
        <p:nvSpPr>
          <p:cNvPr id="10" name="TextBox 9">
            <a:extLst>
              <a:ext uri="{FF2B5EF4-FFF2-40B4-BE49-F238E27FC236}">
                <a16:creationId xmlns:a16="http://schemas.microsoft.com/office/drawing/2014/main" id="{67C54205-57E4-BE43-9688-35E73B8F8024}"/>
              </a:ext>
            </a:extLst>
          </p:cNvPr>
          <p:cNvSpPr txBox="1"/>
          <p:nvPr/>
        </p:nvSpPr>
        <p:spPr>
          <a:xfrm>
            <a:off x="546625" y="6183940"/>
            <a:ext cx="1828800" cy="307777"/>
          </a:xfrm>
          <a:prstGeom prst="rect">
            <a:avLst/>
          </a:prstGeom>
          <a:noFill/>
        </p:spPr>
        <p:txBody>
          <a:bodyPr wrap="square" rtlCol="0">
            <a:spAutoFit/>
          </a:bodyPr>
          <a:lstStyle/>
          <a:p>
            <a:pPr algn="ctr"/>
            <a:r>
              <a:rPr lang="en-GB" sz="1400" dirty="0">
                <a:solidFill>
                  <a:schemeClr val="bg1"/>
                </a:solidFill>
                <a:latin typeface="Quicksand" pitchFamily="2" charset="77"/>
              </a:rPr>
              <a:t>© WCBC </a:t>
            </a:r>
            <a:endParaRPr lang="en-US" sz="1400" dirty="0">
              <a:solidFill>
                <a:schemeClr val="bg1"/>
              </a:solidFill>
              <a:latin typeface="Quicksand" pitchFamily="2" charset="77"/>
            </a:endParaRPr>
          </a:p>
        </p:txBody>
      </p:sp>
    </p:spTree>
    <p:extLst>
      <p:ext uri="{BB962C8B-B14F-4D97-AF65-F5344CB8AC3E}">
        <p14:creationId xmlns:p14="http://schemas.microsoft.com/office/powerpoint/2010/main" val="299365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2" presetClass="emph" presetSubtype="0" repeatCount="0" fill="hold" nodeType="clickEffect">
                                  <p:stCondLst>
                                    <p:cond delay="0"/>
                                  </p:stCondLst>
                                  <p:childTnLst>
                                    <p:animRot by="120000">
                                      <p:cBhvr>
                                        <p:cTn id="12" dur="50" fill="hold">
                                          <p:stCondLst>
                                            <p:cond delay="0"/>
                                          </p:stCondLst>
                                        </p:cTn>
                                        <p:tgtEl>
                                          <p:spTgt spid="8"/>
                                        </p:tgtEl>
                                        <p:attrNameLst>
                                          <p:attrName>r</p:attrName>
                                        </p:attrNameLst>
                                      </p:cBhvr>
                                    </p:animRot>
                                    <p:animRot by="-240000">
                                      <p:cBhvr>
                                        <p:cTn id="13" dur="100" fill="hold">
                                          <p:stCondLst>
                                            <p:cond delay="100"/>
                                          </p:stCondLst>
                                        </p:cTn>
                                        <p:tgtEl>
                                          <p:spTgt spid="8"/>
                                        </p:tgtEl>
                                        <p:attrNameLst>
                                          <p:attrName>r</p:attrName>
                                        </p:attrNameLst>
                                      </p:cBhvr>
                                    </p:animRot>
                                    <p:animRot by="240000">
                                      <p:cBhvr>
                                        <p:cTn id="14" dur="100" fill="hold">
                                          <p:stCondLst>
                                            <p:cond delay="200"/>
                                          </p:stCondLst>
                                        </p:cTn>
                                        <p:tgtEl>
                                          <p:spTgt spid="8"/>
                                        </p:tgtEl>
                                        <p:attrNameLst>
                                          <p:attrName>r</p:attrName>
                                        </p:attrNameLst>
                                      </p:cBhvr>
                                    </p:animRot>
                                    <p:animRot by="-240000">
                                      <p:cBhvr>
                                        <p:cTn id="15" dur="100" fill="hold">
                                          <p:stCondLst>
                                            <p:cond delay="300"/>
                                          </p:stCondLst>
                                        </p:cTn>
                                        <p:tgtEl>
                                          <p:spTgt spid="8"/>
                                        </p:tgtEl>
                                        <p:attrNameLst>
                                          <p:attrName>r</p:attrName>
                                        </p:attrNameLst>
                                      </p:cBhvr>
                                    </p:animRot>
                                    <p:animRot by="120000">
                                      <p:cBhvr>
                                        <p:cTn id="16" dur="100" fill="hold">
                                          <p:stCondLst>
                                            <p:cond delay="4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 Diagonal Corner of Rectangle 23">
            <a:extLst>
              <a:ext uri="{FF2B5EF4-FFF2-40B4-BE49-F238E27FC236}">
                <a16:creationId xmlns:a16="http://schemas.microsoft.com/office/drawing/2014/main" id="{2675418B-01CD-F645-9179-D6700FAC5CAE}"/>
              </a:ext>
            </a:extLst>
          </p:cNvPr>
          <p:cNvSpPr/>
          <p:nvPr/>
        </p:nvSpPr>
        <p:spPr>
          <a:xfrm>
            <a:off x="7583557" y="1123122"/>
            <a:ext cx="4144617" cy="3657600"/>
          </a:xfrm>
          <a:prstGeom prst="round2DiagRect">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3D6CF48-A6BA-1F4C-885D-A3F728458720}"/>
              </a:ext>
            </a:extLst>
          </p:cNvPr>
          <p:cNvSpPr txBox="1"/>
          <p:nvPr/>
        </p:nvSpPr>
        <p:spPr>
          <a:xfrm>
            <a:off x="7812571" y="1243761"/>
            <a:ext cx="3754007" cy="3416320"/>
          </a:xfrm>
          <a:prstGeom prst="rect">
            <a:avLst/>
          </a:prstGeom>
          <a:noFill/>
          <a:ln w="9525">
            <a:noFill/>
            <a:extLst>
              <a:ext uri="{C807C97D-BFC1-408E-A445-0C87EB9F89A2}">
                <ask:lineSketchStyleProps xmlns:ask="http://schemas.microsoft.com/office/drawing/2018/sketchyshapes" sd="1219033472">
                  <a:custGeom>
                    <a:avLst/>
                    <a:gdLst>
                      <a:gd name="connsiteX0" fmla="*/ 0 w 4146800"/>
                      <a:gd name="connsiteY0" fmla="*/ 0 h 2862322"/>
                      <a:gd name="connsiteX1" fmla="*/ 649665 w 4146800"/>
                      <a:gd name="connsiteY1" fmla="*/ 0 h 2862322"/>
                      <a:gd name="connsiteX2" fmla="*/ 1216395 w 4146800"/>
                      <a:gd name="connsiteY2" fmla="*/ 0 h 2862322"/>
                      <a:gd name="connsiteX3" fmla="*/ 1990464 w 4146800"/>
                      <a:gd name="connsiteY3" fmla="*/ 0 h 2862322"/>
                      <a:gd name="connsiteX4" fmla="*/ 2640129 w 4146800"/>
                      <a:gd name="connsiteY4" fmla="*/ 0 h 2862322"/>
                      <a:gd name="connsiteX5" fmla="*/ 3289795 w 4146800"/>
                      <a:gd name="connsiteY5" fmla="*/ 0 h 2862322"/>
                      <a:gd name="connsiteX6" fmla="*/ 4146800 w 4146800"/>
                      <a:gd name="connsiteY6" fmla="*/ 0 h 2862322"/>
                      <a:gd name="connsiteX7" fmla="*/ 4146800 w 4146800"/>
                      <a:gd name="connsiteY7" fmla="*/ 515218 h 2862322"/>
                      <a:gd name="connsiteX8" fmla="*/ 4146800 w 4146800"/>
                      <a:gd name="connsiteY8" fmla="*/ 1087682 h 2862322"/>
                      <a:gd name="connsiteX9" fmla="*/ 4146800 w 4146800"/>
                      <a:gd name="connsiteY9" fmla="*/ 1602900 h 2862322"/>
                      <a:gd name="connsiteX10" fmla="*/ 4146800 w 4146800"/>
                      <a:gd name="connsiteY10" fmla="*/ 2118118 h 2862322"/>
                      <a:gd name="connsiteX11" fmla="*/ 4146800 w 4146800"/>
                      <a:gd name="connsiteY11" fmla="*/ 2862322 h 2862322"/>
                      <a:gd name="connsiteX12" fmla="*/ 3414199 w 4146800"/>
                      <a:gd name="connsiteY12" fmla="*/ 2862322 h 2862322"/>
                      <a:gd name="connsiteX13" fmla="*/ 2640129 w 4146800"/>
                      <a:gd name="connsiteY13" fmla="*/ 2862322 h 2862322"/>
                      <a:gd name="connsiteX14" fmla="*/ 1866060 w 4146800"/>
                      <a:gd name="connsiteY14" fmla="*/ 2862322 h 2862322"/>
                      <a:gd name="connsiteX15" fmla="*/ 1257863 w 4146800"/>
                      <a:gd name="connsiteY15" fmla="*/ 2862322 h 2862322"/>
                      <a:gd name="connsiteX16" fmla="*/ 0 w 4146800"/>
                      <a:gd name="connsiteY16" fmla="*/ 2862322 h 2862322"/>
                      <a:gd name="connsiteX17" fmla="*/ 0 w 4146800"/>
                      <a:gd name="connsiteY17" fmla="*/ 2232611 h 2862322"/>
                      <a:gd name="connsiteX18" fmla="*/ 0 w 4146800"/>
                      <a:gd name="connsiteY18" fmla="*/ 1746016 h 2862322"/>
                      <a:gd name="connsiteX19" fmla="*/ 0 w 4146800"/>
                      <a:gd name="connsiteY19" fmla="*/ 1230798 h 2862322"/>
                      <a:gd name="connsiteX20" fmla="*/ 0 w 4146800"/>
                      <a:gd name="connsiteY20" fmla="*/ 715580 h 2862322"/>
                      <a:gd name="connsiteX21" fmla="*/ 0 w 4146800"/>
                      <a:gd name="connsiteY21"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46800" h="2862322" extrusionOk="0">
                        <a:moveTo>
                          <a:pt x="0" y="0"/>
                        </a:moveTo>
                        <a:cubicBezTo>
                          <a:pt x="320478" y="4264"/>
                          <a:pt x="411993" y="31165"/>
                          <a:pt x="649665" y="0"/>
                        </a:cubicBezTo>
                        <a:cubicBezTo>
                          <a:pt x="887337" y="-31165"/>
                          <a:pt x="1000053" y="15292"/>
                          <a:pt x="1216395" y="0"/>
                        </a:cubicBezTo>
                        <a:cubicBezTo>
                          <a:pt x="1432737" y="-15292"/>
                          <a:pt x="1745605" y="9897"/>
                          <a:pt x="1990464" y="0"/>
                        </a:cubicBezTo>
                        <a:cubicBezTo>
                          <a:pt x="2235323" y="-9897"/>
                          <a:pt x="2361215" y="2824"/>
                          <a:pt x="2640129" y="0"/>
                        </a:cubicBezTo>
                        <a:cubicBezTo>
                          <a:pt x="2919044" y="-2824"/>
                          <a:pt x="3062290" y="1996"/>
                          <a:pt x="3289795" y="0"/>
                        </a:cubicBezTo>
                        <a:cubicBezTo>
                          <a:pt x="3517300" y="-1996"/>
                          <a:pt x="3849493" y="-16739"/>
                          <a:pt x="4146800" y="0"/>
                        </a:cubicBezTo>
                        <a:cubicBezTo>
                          <a:pt x="4133531" y="248246"/>
                          <a:pt x="4165775" y="316384"/>
                          <a:pt x="4146800" y="515218"/>
                        </a:cubicBezTo>
                        <a:cubicBezTo>
                          <a:pt x="4127825" y="714052"/>
                          <a:pt x="4152150" y="854907"/>
                          <a:pt x="4146800" y="1087682"/>
                        </a:cubicBezTo>
                        <a:cubicBezTo>
                          <a:pt x="4141450" y="1320457"/>
                          <a:pt x="4142875" y="1446272"/>
                          <a:pt x="4146800" y="1602900"/>
                        </a:cubicBezTo>
                        <a:cubicBezTo>
                          <a:pt x="4150725" y="1759528"/>
                          <a:pt x="4166488" y="1975010"/>
                          <a:pt x="4146800" y="2118118"/>
                        </a:cubicBezTo>
                        <a:cubicBezTo>
                          <a:pt x="4127112" y="2261226"/>
                          <a:pt x="4138855" y="2490859"/>
                          <a:pt x="4146800" y="2862322"/>
                        </a:cubicBezTo>
                        <a:cubicBezTo>
                          <a:pt x="3871232" y="2832046"/>
                          <a:pt x="3715841" y="2850417"/>
                          <a:pt x="3414199" y="2862322"/>
                        </a:cubicBezTo>
                        <a:cubicBezTo>
                          <a:pt x="3112557" y="2874227"/>
                          <a:pt x="2921243" y="2839442"/>
                          <a:pt x="2640129" y="2862322"/>
                        </a:cubicBezTo>
                        <a:cubicBezTo>
                          <a:pt x="2359015" y="2885203"/>
                          <a:pt x="2123187" y="2894585"/>
                          <a:pt x="1866060" y="2862322"/>
                        </a:cubicBezTo>
                        <a:cubicBezTo>
                          <a:pt x="1608933" y="2830059"/>
                          <a:pt x="1430270" y="2837049"/>
                          <a:pt x="1257863" y="2862322"/>
                        </a:cubicBezTo>
                        <a:cubicBezTo>
                          <a:pt x="1085456" y="2887595"/>
                          <a:pt x="548270" y="2843192"/>
                          <a:pt x="0" y="2862322"/>
                        </a:cubicBezTo>
                        <a:cubicBezTo>
                          <a:pt x="28351" y="2661146"/>
                          <a:pt x="-23060" y="2424790"/>
                          <a:pt x="0" y="2232611"/>
                        </a:cubicBezTo>
                        <a:cubicBezTo>
                          <a:pt x="23060" y="2040432"/>
                          <a:pt x="-12669" y="1863857"/>
                          <a:pt x="0" y="1746016"/>
                        </a:cubicBezTo>
                        <a:cubicBezTo>
                          <a:pt x="12669" y="1628176"/>
                          <a:pt x="-11427" y="1462454"/>
                          <a:pt x="0" y="1230798"/>
                        </a:cubicBezTo>
                        <a:cubicBezTo>
                          <a:pt x="11427" y="999142"/>
                          <a:pt x="18745" y="966466"/>
                          <a:pt x="0" y="715580"/>
                        </a:cubicBezTo>
                        <a:cubicBezTo>
                          <a:pt x="-18745" y="464694"/>
                          <a:pt x="-25843" y="345193"/>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en-GB" dirty="0">
                <a:solidFill>
                  <a:schemeClr val="bg1"/>
                </a:solidFill>
                <a:latin typeface="Quicksand" pitchFamily="2" charset="77"/>
              </a:rPr>
              <a:t>…I knew nothing of but from description; and where is the pen or the pencil that can do justice to the beauty or the grandeur of the scenery? (It)…stands unrivalled; broken into the most enchanting intricacies, finely wooded, with the Dee winding its “wizard stream” through it, and rising from its banks the lofty conical hill…crowned with its aerial castle partly hid in clouds…</a:t>
            </a:r>
          </a:p>
        </p:txBody>
      </p:sp>
      <p:sp>
        <p:nvSpPr>
          <p:cNvPr id="33" name="TextBox 32">
            <a:extLst>
              <a:ext uri="{FF2B5EF4-FFF2-40B4-BE49-F238E27FC236}">
                <a16:creationId xmlns:a16="http://schemas.microsoft.com/office/drawing/2014/main" id="{A7A98BBB-BD71-7D48-B16C-D930D4D98ACB}"/>
              </a:ext>
            </a:extLst>
          </p:cNvPr>
          <p:cNvSpPr txBox="1"/>
          <p:nvPr/>
        </p:nvSpPr>
        <p:spPr>
          <a:xfrm>
            <a:off x="7812571" y="4784102"/>
            <a:ext cx="1981899" cy="553998"/>
          </a:xfrm>
          <a:prstGeom prst="rect">
            <a:avLst/>
          </a:prstGeom>
          <a:noFill/>
        </p:spPr>
        <p:txBody>
          <a:bodyPr wrap="square" rtlCol="0">
            <a:spAutoFit/>
          </a:bodyPr>
          <a:lstStyle/>
          <a:p>
            <a:r>
              <a:rPr lang="en-GB" sz="1200" dirty="0">
                <a:latin typeface="Quicksand" pitchFamily="2" charset="77"/>
              </a:rPr>
              <a:t>Richard Fenton , 1808</a:t>
            </a:r>
          </a:p>
          <a:p>
            <a:endParaRPr lang="en-US" dirty="0"/>
          </a:p>
        </p:txBody>
      </p:sp>
      <p:sp>
        <p:nvSpPr>
          <p:cNvPr id="98" name="lock">
            <a:extLst>
              <a:ext uri="{FF2B5EF4-FFF2-40B4-BE49-F238E27FC236}">
                <a16:creationId xmlns:a16="http://schemas.microsoft.com/office/drawing/2014/main" id="{F0B44611-E869-E643-9309-4D2F336C9F4C}"/>
              </a:ext>
            </a:extLst>
          </p:cNvPr>
          <p:cNvSpPr/>
          <p:nvPr/>
        </p:nvSpPr>
        <p:spPr>
          <a:xfrm>
            <a:off x="-709645" y="-340022"/>
            <a:ext cx="13400965" cy="753804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 name="wholeimage">
            <a:extLst>
              <a:ext uri="{FF2B5EF4-FFF2-40B4-BE49-F238E27FC236}">
                <a16:creationId xmlns:a16="http://schemas.microsoft.com/office/drawing/2014/main" id="{6B6E25B3-F50C-0642-9C2E-493310173106}"/>
              </a:ext>
            </a:extLst>
          </p:cNvPr>
          <p:cNvPicPr>
            <a:picLocks noChangeAspect="1"/>
          </p:cNvPicPr>
          <p:nvPr/>
        </p:nvPicPr>
        <p:blipFill>
          <a:blip r:embed="rId3"/>
          <a:srcRect/>
          <a:stretch/>
        </p:blipFill>
        <p:spPr>
          <a:xfrm>
            <a:off x="978651" y="343173"/>
            <a:ext cx="6071616" cy="6071616"/>
          </a:xfrm>
          <a:prstGeom prst="rect">
            <a:avLst/>
          </a:prstGeom>
          <a:ln w="127000" cap="sq">
            <a:solidFill>
              <a:srgbClr val="4F6B84"/>
            </a:solidFill>
            <a:miter lim="800000"/>
          </a:ln>
          <a:effectLst/>
        </p:spPr>
      </p:pic>
      <p:pic>
        <p:nvPicPr>
          <p:cNvPr id="20" name="middle1">
            <a:extLst>
              <a:ext uri="{FF2B5EF4-FFF2-40B4-BE49-F238E27FC236}">
                <a16:creationId xmlns:a16="http://schemas.microsoft.com/office/drawing/2014/main" id="{CB195A8E-1ADD-8B45-8A3F-BDCE90A5FF6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63395" y="2323328"/>
            <a:ext cx="2173444" cy="2173444"/>
          </a:xfrm>
          <a:prstGeom prst="rect">
            <a:avLst/>
          </a:prstGeom>
        </p:spPr>
      </p:pic>
      <p:pic>
        <p:nvPicPr>
          <p:cNvPr id="23" name="top2">
            <a:extLst>
              <a:ext uri="{FF2B5EF4-FFF2-40B4-BE49-F238E27FC236}">
                <a16:creationId xmlns:a16="http://schemas.microsoft.com/office/drawing/2014/main" id="{85065336-DDD9-6B40-84BD-1441DFA5542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936838" y="149885"/>
            <a:ext cx="2173443" cy="2173443"/>
          </a:xfrm>
          <a:prstGeom prst="rect">
            <a:avLst/>
          </a:prstGeom>
        </p:spPr>
      </p:pic>
      <p:pic>
        <p:nvPicPr>
          <p:cNvPr id="27" name="top3">
            <a:extLst>
              <a:ext uri="{FF2B5EF4-FFF2-40B4-BE49-F238E27FC236}">
                <a16:creationId xmlns:a16="http://schemas.microsoft.com/office/drawing/2014/main" id="{5F5CC9B5-0D73-2740-A20F-02D7C64D9B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08060" y="149884"/>
            <a:ext cx="2173443" cy="2173443"/>
          </a:xfrm>
          <a:prstGeom prst="rect">
            <a:avLst/>
          </a:prstGeom>
        </p:spPr>
      </p:pic>
      <p:pic>
        <p:nvPicPr>
          <p:cNvPr id="28" name="middle3">
            <a:extLst>
              <a:ext uri="{FF2B5EF4-FFF2-40B4-BE49-F238E27FC236}">
                <a16:creationId xmlns:a16="http://schemas.microsoft.com/office/drawing/2014/main" id="{E221FB95-3A56-4848-AC31-AAD47813E02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110279" y="2323328"/>
            <a:ext cx="2173444" cy="2173444"/>
          </a:xfrm>
          <a:prstGeom prst="rect">
            <a:avLst/>
          </a:prstGeom>
        </p:spPr>
      </p:pic>
      <p:pic>
        <p:nvPicPr>
          <p:cNvPr id="29" name="bottom3">
            <a:extLst>
              <a:ext uri="{FF2B5EF4-FFF2-40B4-BE49-F238E27FC236}">
                <a16:creationId xmlns:a16="http://schemas.microsoft.com/office/drawing/2014/main" id="{DEC639E3-274A-DF47-8EB0-449CDFACE2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10279" y="4496771"/>
            <a:ext cx="2173445" cy="2173445"/>
          </a:xfrm>
          <a:prstGeom prst="rect">
            <a:avLst/>
          </a:prstGeom>
        </p:spPr>
      </p:pic>
      <p:pic>
        <p:nvPicPr>
          <p:cNvPr id="30" name="middle2">
            <a:extLst>
              <a:ext uri="{FF2B5EF4-FFF2-40B4-BE49-F238E27FC236}">
                <a16:creationId xmlns:a16="http://schemas.microsoft.com/office/drawing/2014/main" id="{9E46A790-5E8E-524F-9808-27D8EF51A0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36838" y="2323328"/>
            <a:ext cx="2173444" cy="2173444"/>
          </a:xfrm>
          <a:prstGeom prst="rect">
            <a:avLst/>
          </a:prstGeom>
        </p:spPr>
      </p:pic>
      <p:pic>
        <p:nvPicPr>
          <p:cNvPr id="31" name="top1">
            <a:extLst>
              <a:ext uri="{FF2B5EF4-FFF2-40B4-BE49-F238E27FC236}">
                <a16:creationId xmlns:a16="http://schemas.microsoft.com/office/drawing/2014/main" id="{3FB8B1EA-FC84-1A47-9FC3-59628DD7AC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1175" y="149883"/>
            <a:ext cx="2173443" cy="2173443"/>
          </a:xfrm>
          <a:prstGeom prst="rect">
            <a:avLst/>
          </a:prstGeom>
        </p:spPr>
      </p:pic>
      <p:sp>
        <p:nvSpPr>
          <p:cNvPr id="34" name="tab">
            <a:hlinkClick r:id="" action="ppaction://hlinkshowjump?jump=nextslide"/>
            <a:extLst>
              <a:ext uri="{FF2B5EF4-FFF2-40B4-BE49-F238E27FC236}">
                <a16:creationId xmlns:a16="http://schemas.microsoft.com/office/drawing/2014/main" id="{FE9DC385-CEF9-5740-9C83-77AF9158693C}"/>
              </a:ext>
            </a:extLst>
          </p:cNvPr>
          <p:cNvSpPr/>
          <p:nvPr/>
        </p:nvSpPr>
        <p:spPr>
          <a:xfrm rot="10800000">
            <a:off x="10452515" y="5583225"/>
            <a:ext cx="2458069" cy="1099692"/>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35" name="TextBox 34">
            <a:extLst>
              <a:ext uri="{FF2B5EF4-FFF2-40B4-BE49-F238E27FC236}">
                <a16:creationId xmlns:a16="http://schemas.microsoft.com/office/drawing/2014/main" id="{F3E330BC-7C25-2040-8207-A30EEC69B68E}"/>
              </a:ext>
            </a:extLst>
          </p:cNvPr>
          <p:cNvSpPr txBox="1"/>
          <p:nvPr/>
        </p:nvSpPr>
        <p:spPr>
          <a:xfrm>
            <a:off x="10466060" y="5629209"/>
            <a:ext cx="1828800" cy="1015663"/>
          </a:xfrm>
          <a:prstGeom prst="rect">
            <a:avLst/>
          </a:prstGeom>
          <a:noFill/>
        </p:spPr>
        <p:txBody>
          <a:bodyPr wrap="square" rtlCol="0">
            <a:spAutoFit/>
          </a:bodyPr>
          <a:lstStyle/>
          <a:p>
            <a:pPr algn="ctr"/>
            <a:r>
              <a:rPr lang="en-US" sz="2000" dirty="0">
                <a:solidFill>
                  <a:srgbClr val="4F6B84"/>
                </a:solidFill>
                <a:latin typeface="Quicksand" pitchFamily="2" charset="77"/>
              </a:rPr>
              <a:t>Click here </a:t>
            </a:r>
          </a:p>
          <a:p>
            <a:pPr algn="ctr"/>
            <a:r>
              <a:rPr lang="en-US" sz="2000" dirty="0">
                <a:solidFill>
                  <a:srgbClr val="4F6B84"/>
                </a:solidFill>
                <a:latin typeface="Quicksand" pitchFamily="2" charset="77"/>
              </a:rPr>
              <a:t>to see the answer…</a:t>
            </a:r>
          </a:p>
        </p:txBody>
      </p:sp>
      <p:sp>
        <p:nvSpPr>
          <p:cNvPr id="25" name="TextBox 24">
            <a:extLst>
              <a:ext uri="{FF2B5EF4-FFF2-40B4-BE49-F238E27FC236}">
                <a16:creationId xmlns:a16="http://schemas.microsoft.com/office/drawing/2014/main" id="{C9F5166B-B448-744A-89E6-326C1F7D9280}"/>
              </a:ext>
            </a:extLst>
          </p:cNvPr>
          <p:cNvSpPr txBox="1"/>
          <p:nvPr/>
        </p:nvSpPr>
        <p:spPr>
          <a:xfrm>
            <a:off x="7583557" y="148633"/>
            <a:ext cx="4144617" cy="954107"/>
          </a:xfrm>
          <a:prstGeom prst="rect">
            <a:avLst/>
          </a:prstGeom>
          <a:noFill/>
        </p:spPr>
        <p:txBody>
          <a:bodyPr wrap="square" rtlCol="0">
            <a:spAutoFit/>
          </a:bodyPr>
          <a:lstStyle/>
          <a:p>
            <a:pPr algn="ctr"/>
            <a:r>
              <a:rPr lang="en-GB" sz="2800" dirty="0">
                <a:solidFill>
                  <a:srgbClr val="4F6B84"/>
                </a:solidFill>
                <a:latin typeface="Fredoka One" panose="02000000000000000000" pitchFamily="2" charset="77"/>
              </a:rPr>
              <a:t>Dee Valley Mystery Number Two </a:t>
            </a:r>
          </a:p>
        </p:txBody>
      </p:sp>
      <p:sp>
        <p:nvSpPr>
          <p:cNvPr id="21" name="TextBox 20">
            <a:extLst>
              <a:ext uri="{FF2B5EF4-FFF2-40B4-BE49-F238E27FC236}">
                <a16:creationId xmlns:a16="http://schemas.microsoft.com/office/drawing/2014/main" id="{4F95CF2F-0925-2B4B-8B99-5D78D279C874}"/>
              </a:ext>
            </a:extLst>
          </p:cNvPr>
          <p:cNvSpPr txBox="1"/>
          <p:nvPr/>
        </p:nvSpPr>
        <p:spPr>
          <a:xfrm>
            <a:off x="572418" y="6074172"/>
            <a:ext cx="4538107" cy="307777"/>
          </a:xfrm>
          <a:prstGeom prst="rect">
            <a:avLst/>
          </a:prstGeom>
          <a:noFill/>
        </p:spPr>
        <p:txBody>
          <a:bodyPr wrap="square" rtlCol="0">
            <a:spAutoFit/>
          </a:bodyPr>
          <a:lstStyle/>
          <a:p>
            <a:pPr algn="ctr"/>
            <a:r>
              <a:rPr lang="en-GB" sz="1400" dirty="0">
                <a:solidFill>
                  <a:schemeClr val="bg1"/>
                </a:solidFill>
                <a:latin typeface="Quicksand" pitchFamily="2" charset="77"/>
              </a:rPr>
              <a:t>© </a:t>
            </a:r>
            <a:r>
              <a:rPr lang="en-GB" sz="1400" dirty="0" err="1">
                <a:solidFill>
                  <a:schemeClr val="bg1"/>
                </a:solidFill>
                <a:latin typeface="Quicksand" pitchFamily="2" charset="77"/>
              </a:rPr>
              <a:t>Clwydian</a:t>
            </a:r>
            <a:r>
              <a:rPr lang="en-GB" sz="1400" dirty="0">
                <a:solidFill>
                  <a:schemeClr val="bg1"/>
                </a:solidFill>
                <a:latin typeface="Quicksand" pitchFamily="2" charset="77"/>
              </a:rPr>
              <a:t> Range and Dee Valley AONB </a:t>
            </a:r>
            <a:endParaRPr lang="en-US" sz="1400" dirty="0">
              <a:solidFill>
                <a:schemeClr val="bg1"/>
              </a:solidFill>
              <a:latin typeface="Quicksand" pitchFamily="2" charset="77"/>
            </a:endParaRPr>
          </a:p>
        </p:txBody>
      </p:sp>
      <p:pic>
        <p:nvPicPr>
          <p:cNvPr id="36" name="bottom2">
            <a:extLst>
              <a:ext uri="{FF2B5EF4-FFF2-40B4-BE49-F238E27FC236}">
                <a16:creationId xmlns:a16="http://schemas.microsoft.com/office/drawing/2014/main" id="{6562AA9A-669E-8448-9872-FA2F6DC181E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936838" y="4496771"/>
            <a:ext cx="2173445" cy="2173445"/>
          </a:xfrm>
          <a:prstGeom prst="rect">
            <a:avLst/>
          </a:prstGeom>
        </p:spPr>
      </p:pic>
      <p:pic>
        <p:nvPicPr>
          <p:cNvPr id="37" name="bottom1">
            <a:extLst>
              <a:ext uri="{FF2B5EF4-FFF2-40B4-BE49-F238E27FC236}">
                <a16:creationId xmlns:a16="http://schemas.microsoft.com/office/drawing/2014/main" id="{F67CDBCA-C874-F84A-A95F-D464DC9653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394" y="4496501"/>
            <a:ext cx="2173445" cy="2173445"/>
          </a:xfrm>
          <a:prstGeom prst="rect">
            <a:avLst/>
          </a:prstGeom>
        </p:spPr>
      </p:pic>
    </p:spTree>
    <p:extLst>
      <p:ext uri="{BB962C8B-B14F-4D97-AF65-F5344CB8AC3E}">
        <p14:creationId xmlns:p14="http://schemas.microsoft.com/office/powerpoint/2010/main" val="1668340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8"/>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0" fill="hold" grpId="0" nodeType="clickEffect">
                                  <p:stCondLst>
                                    <p:cond delay="0"/>
                                  </p:stCondLst>
                                  <p:childTnLst>
                                    <p:animClr clrSpc="rgb" dir="cw">
                                      <p:cBhvr>
                                        <p:cTn id="6" dur="2000" fill="hold"/>
                                        <p:tgtEl>
                                          <p:spTgt spid="98"/>
                                        </p:tgtEl>
                                        <p:attrNameLst>
                                          <p:attrName>fillcolor</p:attrName>
                                        </p:attrNameLst>
                                      </p:cBhvr>
                                      <p:to>
                                        <a:schemeClr val="accent2"/>
                                      </p:to>
                                    </p:animClr>
                                    <p:set>
                                      <p:cBhvr>
                                        <p:cTn id="7" dur="2000" fill="hold"/>
                                        <p:tgtEl>
                                          <p:spTgt spid="98"/>
                                        </p:tgtEl>
                                        <p:attrNameLst>
                                          <p:attrName>fill.type</p:attrName>
                                        </p:attrNameLst>
                                      </p:cBhvr>
                                      <p:to>
                                        <p:strVal val="solid"/>
                                      </p:to>
                                    </p:set>
                                    <p:set>
                                      <p:cBhvr>
                                        <p:cTn id="8" dur="2000" fill="hold"/>
                                        <p:tgtEl>
                                          <p:spTgt spid="98"/>
                                        </p:tgtEl>
                                        <p:attrNameLst>
                                          <p:attrName>fill.on</p:attrName>
                                        </p:attrNameLst>
                                      </p:cBhvr>
                                      <p:to>
                                        <p:strVal val="true"/>
                                      </p:to>
                                    </p:set>
                                  </p:childTnLst>
                                </p:cTn>
                              </p:par>
                            </p:childTnLst>
                          </p:cTn>
                        </p:par>
                      </p:childTnLst>
                    </p:cTn>
                  </p:par>
                </p:childTnLst>
              </p:cTn>
              <p:nextCondLst>
                <p:cond evt="onClick" delay="0">
                  <p:tgtEl>
                    <p:spTgt spid="98"/>
                  </p:tgtEl>
                </p:cond>
              </p:nextCondLst>
            </p:seq>
            <p:seq concurrent="1" nextAc="seek">
              <p:cTn id="9" restart="whenNotActive" fill="hold" evtFilter="cancelBubble" nodeType="interactiveSeq">
                <p:stCondLst>
                  <p:cond evt="onClick" delay="0">
                    <p:tgtEl>
                      <p:spTgt spid="104"/>
                    </p:tgtEl>
                  </p:cond>
                </p:stCondLst>
                <p:endSync evt="end" delay="0">
                  <p:rtn val="all"/>
                </p:endSync>
                <p:childTnLst>
                  <p:par>
                    <p:cTn id="10" fill="hold">
                      <p:stCondLst>
                        <p:cond delay="0"/>
                      </p:stCondLst>
                      <p:childTnLst>
                        <p:par>
                          <p:cTn id="11" fill="hold">
                            <p:stCondLst>
                              <p:cond delay="0"/>
                            </p:stCondLst>
                            <p:childTnLst>
                              <p:par>
                                <p:cTn id="12" presetID="32" presetClass="emph" presetSubtype="0" repeatCount="0" fill="hold" nodeType="clickEffect">
                                  <p:stCondLst>
                                    <p:cond delay="0"/>
                                  </p:stCondLst>
                                  <p:childTnLst>
                                    <p:animRot by="120000">
                                      <p:cBhvr>
                                        <p:cTn id="13" dur="50" fill="hold">
                                          <p:stCondLst>
                                            <p:cond delay="0"/>
                                          </p:stCondLst>
                                        </p:cTn>
                                        <p:tgtEl>
                                          <p:spTgt spid="104"/>
                                        </p:tgtEl>
                                        <p:attrNameLst>
                                          <p:attrName>r</p:attrName>
                                        </p:attrNameLst>
                                      </p:cBhvr>
                                    </p:animRot>
                                    <p:animRot by="-240000">
                                      <p:cBhvr>
                                        <p:cTn id="14" dur="100" fill="hold">
                                          <p:stCondLst>
                                            <p:cond delay="100"/>
                                          </p:stCondLst>
                                        </p:cTn>
                                        <p:tgtEl>
                                          <p:spTgt spid="104"/>
                                        </p:tgtEl>
                                        <p:attrNameLst>
                                          <p:attrName>r</p:attrName>
                                        </p:attrNameLst>
                                      </p:cBhvr>
                                    </p:animRot>
                                    <p:animRot by="240000">
                                      <p:cBhvr>
                                        <p:cTn id="15" dur="100" fill="hold">
                                          <p:stCondLst>
                                            <p:cond delay="200"/>
                                          </p:stCondLst>
                                        </p:cTn>
                                        <p:tgtEl>
                                          <p:spTgt spid="104"/>
                                        </p:tgtEl>
                                        <p:attrNameLst>
                                          <p:attrName>r</p:attrName>
                                        </p:attrNameLst>
                                      </p:cBhvr>
                                    </p:animRot>
                                    <p:animRot by="-240000">
                                      <p:cBhvr>
                                        <p:cTn id="16" dur="100" fill="hold">
                                          <p:stCondLst>
                                            <p:cond delay="300"/>
                                          </p:stCondLst>
                                        </p:cTn>
                                        <p:tgtEl>
                                          <p:spTgt spid="104"/>
                                        </p:tgtEl>
                                        <p:attrNameLst>
                                          <p:attrName>r</p:attrName>
                                        </p:attrNameLst>
                                      </p:cBhvr>
                                    </p:animRot>
                                    <p:animRot by="120000">
                                      <p:cBhvr>
                                        <p:cTn id="17" dur="100" fill="hold">
                                          <p:stCondLst>
                                            <p:cond delay="400"/>
                                          </p:stCondLst>
                                        </p:cTn>
                                        <p:tgtEl>
                                          <p:spTgt spid="104"/>
                                        </p:tgtEl>
                                        <p:attrNameLst>
                                          <p:attrName>r</p:attrName>
                                        </p:attrNameLst>
                                      </p:cBhvr>
                                    </p:animRot>
                                  </p:childTnLst>
                                </p:cTn>
                              </p:par>
                            </p:childTnLst>
                          </p:cTn>
                        </p:par>
                      </p:childTnLst>
                    </p:cTn>
                  </p:par>
                </p:childTnLst>
              </p:cTn>
              <p:nextCondLst>
                <p:cond evt="onClick" delay="0">
                  <p:tgtEl>
                    <p:spTgt spid="104"/>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7"/>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6" restart="whenNotActive" fill="hold" evtFilter="cancelBubble" nodeType="interactiveSeq">
                <p:stCondLst>
                  <p:cond evt="onClick" delay="0">
                    <p:tgtEl>
                      <p:spTgt spid="28"/>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8"/>
                                        </p:tgtEl>
                                      </p:cBhvr>
                                    </p:animEffect>
                                    <p:set>
                                      <p:cBhvr>
                                        <p:cTn id="4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8" restart="whenNotActive" fill="hold" evtFilter="cancelBubble" nodeType="interactiveSeq">
                <p:stCondLst>
                  <p:cond evt="onClick" delay="0">
                    <p:tgtEl>
                      <p:spTgt spid="30"/>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0"/>
                                        </p:tgtEl>
                                      </p:cBhvr>
                                    </p:animEffect>
                                    <p:set>
                                      <p:cBhvr>
                                        <p:cTn id="5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1"/>
                                        </p:tgtEl>
                                      </p:cBhvr>
                                    </p:animEffect>
                                    <p:set>
                                      <p:cBhvr>
                                        <p:cTn id="5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0" restart="whenNotActive" fill="hold" evtFilter="cancelBubble" nodeType="interactiveSeq">
                <p:stCondLst>
                  <p:cond evt="onClick" delay="0">
                    <p:tgtEl>
                      <p:spTgt spid="36"/>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6"/>
                                        </p:tgtEl>
                                      </p:cBhvr>
                                    </p:animEffect>
                                    <p:set>
                                      <p:cBhvr>
                                        <p:cTn id="6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6" restart="whenNotActive" fill="hold" evtFilter="cancelBubble" nodeType="interactiveSeq">
                <p:stCondLst>
                  <p:cond evt="onClick" delay="0">
                    <p:tgtEl>
                      <p:spTgt spid="37"/>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7"/>
                                        </p:tgtEl>
                                      </p:cBhvr>
                                    </p:animEffect>
                                    <p:set>
                                      <p:cBhvr>
                                        <p:cTn id="7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C215E0B-CE52-CA41-B574-CBC4BD74EC3F}"/>
              </a:ext>
            </a:extLst>
          </p:cNvPr>
          <p:cNvPicPr>
            <a:picLocks noChangeAspect="1"/>
          </p:cNvPicPr>
          <p:nvPr/>
        </p:nvPicPr>
        <p:blipFill>
          <a:blip r:embed="rId3"/>
          <a:stretch>
            <a:fillRect/>
          </a:stretch>
        </p:blipFill>
        <p:spPr>
          <a:xfrm>
            <a:off x="-1" y="3548225"/>
            <a:ext cx="12192001" cy="3309774"/>
          </a:xfrm>
          <a:prstGeom prst="rect">
            <a:avLst/>
          </a:prstGeom>
        </p:spPr>
      </p:pic>
      <p:sp>
        <p:nvSpPr>
          <p:cNvPr id="16" name="TextBox 15">
            <a:extLst>
              <a:ext uri="{FF2B5EF4-FFF2-40B4-BE49-F238E27FC236}">
                <a16:creationId xmlns:a16="http://schemas.microsoft.com/office/drawing/2014/main" id="{4FC8A033-4FDC-E54A-BCCF-9D03E006E5EB}"/>
              </a:ext>
            </a:extLst>
          </p:cNvPr>
          <p:cNvSpPr txBox="1"/>
          <p:nvPr/>
        </p:nvSpPr>
        <p:spPr>
          <a:xfrm>
            <a:off x="7625097" y="454769"/>
            <a:ext cx="3951002" cy="3727821"/>
          </a:xfrm>
          <a:prstGeom prst="rect">
            <a:avLst/>
          </a:prstGeom>
          <a:noFill/>
        </p:spPr>
        <p:txBody>
          <a:bodyPr wrap="square" rtlCol="0">
            <a:spAutoFit/>
          </a:bodyPr>
          <a:lstStyle/>
          <a:p>
            <a:pPr algn="ctr"/>
            <a:r>
              <a:rPr lang="en-GB" sz="4400" dirty="0">
                <a:solidFill>
                  <a:srgbClr val="4E6A84"/>
                </a:solidFill>
                <a:latin typeface="Fredoka One" panose="02000000000000000000" pitchFamily="2" charset="77"/>
              </a:rPr>
              <a:t>Vale of Llangollen and Castell </a:t>
            </a:r>
            <a:r>
              <a:rPr lang="en-GB" sz="4400" dirty="0" err="1">
                <a:solidFill>
                  <a:srgbClr val="4E6A84"/>
                </a:solidFill>
                <a:latin typeface="Fredoka One" panose="02000000000000000000" pitchFamily="2" charset="77"/>
              </a:rPr>
              <a:t>Dinas</a:t>
            </a:r>
            <a:r>
              <a:rPr lang="en-GB" sz="4400" dirty="0">
                <a:solidFill>
                  <a:srgbClr val="4E6A84"/>
                </a:solidFill>
                <a:latin typeface="Fredoka One" panose="02000000000000000000" pitchFamily="2" charset="77"/>
              </a:rPr>
              <a:t> </a:t>
            </a:r>
            <a:r>
              <a:rPr lang="en-GB" sz="4400" dirty="0" err="1">
                <a:solidFill>
                  <a:srgbClr val="4E6A84"/>
                </a:solidFill>
                <a:latin typeface="Fredoka One" panose="02000000000000000000" pitchFamily="2" charset="77"/>
              </a:rPr>
              <a:t>Brân</a:t>
            </a:r>
            <a:r>
              <a:rPr lang="en-GB" sz="4400" dirty="0">
                <a:solidFill>
                  <a:srgbClr val="4E6A84"/>
                </a:solidFill>
                <a:latin typeface="Fredoka One" panose="02000000000000000000" pitchFamily="2" charset="77"/>
              </a:rPr>
              <a:t> </a:t>
            </a:r>
          </a:p>
        </p:txBody>
      </p:sp>
      <p:pic>
        <p:nvPicPr>
          <p:cNvPr id="11" name="wholeimage">
            <a:extLst>
              <a:ext uri="{FF2B5EF4-FFF2-40B4-BE49-F238E27FC236}">
                <a16:creationId xmlns:a16="http://schemas.microsoft.com/office/drawing/2014/main" id="{241A65FA-DBA3-274F-8471-3C039D0A6388}"/>
              </a:ext>
            </a:extLst>
          </p:cNvPr>
          <p:cNvPicPr>
            <a:picLocks noChangeAspect="1"/>
          </p:cNvPicPr>
          <p:nvPr/>
        </p:nvPicPr>
        <p:blipFill>
          <a:blip r:embed="rId4"/>
          <a:srcRect/>
          <a:stretch/>
        </p:blipFill>
        <p:spPr>
          <a:xfrm>
            <a:off x="978651" y="343173"/>
            <a:ext cx="6071616" cy="6071616"/>
          </a:xfrm>
          <a:prstGeom prst="rect">
            <a:avLst/>
          </a:prstGeom>
          <a:ln w="127000" cap="sq">
            <a:solidFill>
              <a:srgbClr val="4F6B84"/>
            </a:solidFill>
            <a:miter lim="800000"/>
          </a:ln>
          <a:effectLst/>
        </p:spPr>
      </p:pic>
      <p:sp>
        <p:nvSpPr>
          <p:cNvPr id="9" name="tab">
            <a:hlinkClick r:id="" action="ppaction://hlinkshowjump?jump=nextslide"/>
            <a:extLst>
              <a:ext uri="{FF2B5EF4-FFF2-40B4-BE49-F238E27FC236}">
                <a16:creationId xmlns:a16="http://schemas.microsoft.com/office/drawing/2014/main" id="{69F11F19-175D-D94D-9DB0-CD493C621DF8}"/>
              </a:ext>
            </a:extLst>
          </p:cNvPr>
          <p:cNvSpPr/>
          <p:nvPr/>
        </p:nvSpPr>
        <p:spPr>
          <a:xfrm rot="10800000">
            <a:off x="10422698" y="5495013"/>
            <a:ext cx="2458069" cy="1209661"/>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69B2F74-A2E5-984C-8FD5-256490892A89}"/>
              </a:ext>
            </a:extLst>
          </p:cNvPr>
          <p:cNvSpPr txBox="1"/>
          <p:nvPr/>
        </p:nvSpPr>
        <p:spPr>
          <a:xfrm>
            <a:off x="10393344" y="5658674"/>
            <a:ext cx="1828800" cy="830997"/>
          </a:xfrm>
          <a:prstGeom prst="rect">
            <a:avLst/>
          </a:prstGeom>
          <a:noFill/>
        </p:spPr>
        <p:txBody>
          <a:bodyPr wrap="square" rtlCol="0">
            <a:spAutoFit/>
          </a:bodyPr>
          <a:lstStyle/>
          <a:p>
            <a:pPr algn="ctr"/>
            <a:r>
              <a:rPr lang="en-US" sz="2400" dirty="0">
                <a:solidFill>
                  <a:srgbClr val="4F6B84"/>
                </a:solidFill>
                <a:latin typeface="Quicksand" pitchFamily="2" charset="77"/>
              </a:rPr>
              <a:t>Next </a:t>
            </a:r>
          </a:p>
          <a:p>
            <a:pPr algn="ctr"/>
            <a:r>
              <a:rPr lang="en-US" sz="2400" dirty="0">
                <a:solidFill>
                  <a:srgbClr val="4F6B84"/>
                </a:solidFill>
                <a:latin typeface="Quicksand" pitchFamily="2" charset="77"/>
              </a:rPr>
              <a:t>mystery:</a:t>
            </a:r>
          </a:p>
        </p:txBody>
      </p:sp>
      <p:sp>
        <p:nvSpPr>
          <p:cNvPr id="7" name="TextBox 6">
            <a:extLst>
              <a:ext uri="{FF2B5EF4-FFF2-40B4-BE49-F238E27FC236}">
                <a16:creationId xmlns:a16="http://schemas.microsoft.com/office/drawing/2014/main" id="{AC451F14-6183-D247-8E8C-BD98BE48E45E}"/>
              </a:ext>
            </a:extLst>
          </p:cNvPr>
          <p:cNvSpPr txBox="1"/>
          <p:nvPr/>
        </p:nvSpPr>
        <p:spPr>
          <a:xfrm>
            <a:off x="572418" y="6074172"/>
            <a:ext cx="4538107" cy="307777"/>
          </a:xfrm>
          <a:prstGeom prst="rect">
            <a:avLst/>
          </a:prstGeom>
          <a:noFill/>
        </p:spPr>
        <p:txBody>
          <a:bodyPr wrap="square" rtlCol="0">
            <a:spAutoFit/>
          </a:bodyPr>
          <a:lstStyle/>
          <a:p>
            <a:pPr algn="ctr"/>
            <a:r>
              <a:rPr lang="en-GB" sz="1400" dirty="0">
                <a:solidFill>
                  <a:schemeClr val="bg1"/>
                </a:solidFill>
                <a:latin typeface="Quicksand" pitchFamily="2" charset="77"/>
              </a:rPr>
              <a:t>© </a:t>
            </a:r>
            <a:r>
              <a:rPr lang="en-GB" sz="1400" dirty="0" err="1">
                <a:solidFill>
                  <a:schemeClr val="bg1"/>
                </a:solidFill>
                <a:latin typeface="Quicksand" pitchFamily="2" charset="77"/>
              </a:rPr>
              <a:t>Clwydian</a:t>
            </a:r>
            <a:r>
              <a:rPr lang="en-GB" sz="1400" dirty="0">
                <a:solidFill>
                  <a:schemeClr val="bg1"/>
                </a:solidFill>
                <a:latin typeface="Quicksand" pitchFamily="2" charset="77"/>
              </a:rPr>
              <a:t> Range and Dee Valley AONB </a:t>
            </a:r>
            <a:endParaRPr lang="en-US" sz="1400" dirty="0">
              <a:solidFill>
                <a:schemeClr val="bg1"/>
              </a:solidFill>
              <a:latin typeface="Quicksand" pitchFamily="2" charset="77"/>
            </a:endParaRPr>
          </a:p>
        </p:txBody>
      </p:sp>
    </p:spTree>
    <p:extLst>
      <p:ext uri="{BB962C8B-B14F-4D97-AF65-F5344CB8AC3E}">
        <p14:creationId xmlns:p14="http://schemas.microsoft.com/office/powerpoint/2010/main" val="11571654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2" presetClass="emph" presetSubtype="0" repeatCount="0" fill="hold" nodeType="clickEffect">
                                  <p:stCondLst>
                                    <p:cond delay="0"/>
                                  </p:stCondLst>
                                  <p:childTnLst>
                                    <p:animRot by="120000">
                                      <p:cBhvr>
                                        <p:cTn id="6" dur="50" fill="hold">
                                          <p:stCondLst>
                                            <p:cond delay="0"/>
                                          </p:stCondLst>
                                        </p:cTn>
                                        <p:tgtEl>
                                          <p:spTgt spid="11"/>
                                        </p:tgtEl>
                                        <p:attrNameLst>
                                          <p:attrName>r</p:attrName>
                                        </p:attrNameLst>
                                      </p:cBhvr>
                                    </p:animRot>
                                    <p:animRot by="-240000">
                                      <p:cBhvr>
                                        <p:cTn id="7" dur="100" fill="hold">
                                          <p:stCondLst>
                                            <p:cond delay="100"/>
                                          </p:stCondLst>
                                        </p:cTn>
                                        <p:tgtEl>
                                          <p:spTgt spid="11"/>
                                        </p:tgtEl>
                                        <p:attrNameLst>
                                          <p:attrName>r</p:attrName>
                                        </p:attrNameLst>
                                      </p:cBhvr>
                                    </p:animRot>
                                    <p:animRot by="240000">
                                      <p:cBhvr>
                                        <p:cTn id="8" dur="100" fill="hold">
                                          <p:stCondLst>
                                            <p:cond delay="200"/>
                                          </p:stCondLst>
                                        </p:cTn>
                                        <p:tgtEl>
                                          <p:spTgt spid="11"/>
                                        </p:tgtEl>
                                        <p:attrNameLst>
                                          <p:attrName>r</p:attrName>
                                        </p:attrNameLst>
                                      </p:cBhvr>
                                    </p:animRot>
                                    <p:animRot by="-240000">
                                      <p:cBhvr>
                                        <p:cTn id="9" dur="100" fill="hold">
                                          <p:stCondLst>
                                            <p:cond delay="300"/>
                                          </p:stCondLst>
                                        </p:cTn>
                                        <p:tgtEl>
                                          <p:spTgt spid="11"/>
                                        </p:tgtEl>
                                        <p:attrNameLst>
                                          <p:attrName>r</p:attrName>
                                        </p:attrNameLst>
                                      </p:cBhvr>
                                    </p:animRot>
                                    <p:animRot by="120000">
                                      <p:cBhvr>
                                        <p:cTn id="10" dur="100" fill="hold">
                                          <p:stCondLst>
                                            <p:cond delay="4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Diagonal Corner of Rectangle 17">
            <a:extLst>
              <a:ext uri="{FF2B5EF4-FFF2-40B4-BE49-F238E27FC236}">
                <a16:creationId xmlns:a16="http://schemas.microsoft.com/office/drawing/2014/main" id="{2976CEDC-A50B-1547-B39F-42AFB17F449E}"/>
              </a:ext>
            </a:extLst>
          </p:cNvPr>
          <p:cNvSpPr/>
          <p:nvPr/>
        </p:nvSpPr>
        <p:spPr>
          <a:xfrm>
            <a:off x="7583557" y="1123122"/>
            <a:ext cx="4144617" cy="4184374"/>
          </a:xfrm>
          <a:prstGeom prst="round2DiagRect">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2CE94D4-F920-B141-8B11-B60162F25EE4}"/>
              </a:ext>
            </a:extLst>
          </p:cNvPr>
          <p:cNvSpPr txBox="1"/>
          <p:nvPr/>
        </p:nvSpPr>
        <p:spPr>
          <a:xfrm>
            <a:off x="7789228" y="1246375"/>
            <a:ext cx="3754007" cy="3970318"/>
          </a:xfrm>
          <a:prstGeom prst="rect">
            <a:avLst/>
          </a:prstGeom>
          <a:noFill/>
          <a:ln w="9525">
            <a:noFill/>
            <a:extLst>
              <a:ext uri="{C807C97D-BFC1-408E-A445-0C87EB9F89A2}">
                <ask:lineSketchStyleProps xmlns:ask="http://schemas.microsoft.com/office/drawing/2018/sketchyshapes" sd="1219033472">
                  <a:custGeom>
                    <a:avLst/>
                    <a:gdLst>
                      <a:gd name="connsiteX0" fmla="*/ 0 w 4146800"/>
                      <a:gd name="connsiteY0" fmla="*/ 0 h 2862322"/>
                      <a:gd name="connsiteX1" fmla="*/ 649665 w 4146800"/>
                      <a:gd name="connsiteY1" fmla="*/ 0 h 2862322"/>
                      <a:gd name="connsiteX2" fmla="*/ 1216395 w 4146800"/>
                      <a:gd name="connsiteY2" fmla="*/ 0 h 2862322"/>
                      <a:gd name="connsiteX3" fmla="*/ 1990464 w 4146800"/>
                      <a:gd name="connsiteY3" fmla="*/ 0 h 2862322"/>
                      <a:gd name="connsiteX4" fmla="*/ 2640129 w 4146800"/>
                      <a:gd name="connsiteY4" fmla="*/ 0 h 2862322"/>
                      <a:gd name="connsiteX5" fmla="*/ 3289795 w 4146800"/>
                      <a:gd name="connsiteY5" fmla="*/ 0 h 2862322"/>
                      <a:gd name="connsiteX6" fmla="*/ 4146800 w 4146800"/>
                      <a:gd name="connsiteY6" fmla="*/ 0 h 2862322"/>
                      <a:gd name="connsiteX7" fmla="*/ 4146800 w 4146800"/>
                      <a:gd name="connsiteY7" fmla="*/ 515218 h 2862322"/>
                      <a:gd name="connsiteX8" fmla="*/ 4146800 w 4146800"/>
                      <a:gd name="connsiteY8" fmla="*/ 1087682 h 2862322"/>
                      <a:gd name="connsiteX9" fmla="*/ 4146800 w 4146800"/>
                      <a:gd name="connsiteY9" fmla="*/ 1602900 h 2862322"/>
                      <a:gd name="connsiteX10" fmla="*/ 4146800 w 4146800"/>
                      <a:gd name="connsiteY10" fmla="*/ 2118118 h 2862322"/>
                      <a:gd name="connsiteX11" fmla="*/ 4146800 w 4146800"/>
                      <a:gd name="connsiteY11" fmla="*/ 2862322 h 2862322"/>
                      <a:gd name="connsiteX12" fmla="*/ 3414199 w 4146800"/>
                      <a:gd name="connsiteY12" fmla="*/ 2862322 h 2862322"/>
                      <a:gd name="connsiteX13" fmla="*/ 2640129 w 4146800"/>
                      <a:gd name="connsiteY13" fmla="*/ 2862322 h 2862322"/>
                      <a:gd name="connsiteX14" fmla="*/ 1866060 w 4146800"/>
                      <a:gd name="connsiteY14" fmla="*/ 2862322 h 2862322"/>
                      <a:gd name="connsiteX15" fmla="*/ 1257863 w 4146800"/>
                      <a:gd name="connsiteY15" fmla="*/ 2862322 h 2862322"/>
                      <a:gd name="connsiteX16" fmla="*/ 0 w 4146800"/>
                      <a:gd name="connsiteY16" fmla="*/ 2862322 h 2862322"/>
                      <a:gd name="connsiteX17" fmla="*/ 0 w 4146800"/>
                      <a:gd name="connsiteY17" fmla="*/ 2232611 h 2862322"/>
                      <a:gd name="connsiteX18" fmla="*/ 0 w 4146800"/>
                      <a:gd name="connsiteY18" fmla="*/ 1746016 h 2862322"/>
                      <a:gd name="connsiteX19" fmla="*/ 0 w 4146800"/>
                      <a:gd name="connsiteY19" fmla="*/ 1230798 h 2862322"/>
                      <a:gd name="connsiteX20" fmla="*/ 0 w 4146800"/>
                      <a:gd name="connsiteY20" fmla="*/ 715580 h 2862322"/>
                      <a:gd name="connsiteX21" fmla="*/ 0 w 4146800"/>
                      <a:gd name="connsiteY21"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46800" h="2862322" extrusionOk="0">
                        <a:moveTo>
                          <a:pt x="0" y="0"/>
                        </a:moveTo>
                        <a:cubicBezTo>
                          <a:pt x="320478" y="4264"/>
                          <a:pt x="411993" y="31165"/>
                          <a:pt x="649665" y="0"/>
                        </a:cubicBezTo>
                        <a:cubicBezTo>
                          <a:pt x="887337" y="-31165"/>
                          <a:pt x="1000053" y="15292"/>
                          <a:pt x="1216395" y="0"/>
                        </a:cubicBezTo>
                        <a:cubicBezTo>
                          <a:pt x="1432737" y="-15292"/>
                          <a:pt x="1745605" y="9897"/>
                          <a:pt x="1990464" y="0"/>
                        </a:cubicBezTo>
                        <a:cubicBezTo>
                          <a:pt x="2235323" y="-9897"/>
                          <a:pt x="2361215" y="2824"/>
                          <a:pt x="2640129" y="0"/>
                        </a:cubicBezTo>
                        <a:cubicBezTo>
                          <a:pt x="2919044" y="-2824"/>
                          <a:pt x="3062290" y="1996"/>
                          <a:pt x="3289795" y="0"/>
                        </a:cubicBezTo>
                        <a:cubicBezTo>
                          <a:pt x="3517300" y="-1996"/>
                          <a:pt x="3849493" y="-16739"/>
                          <a:pt x="4146800" y="0"/>
                        </a:cubicBezTo>
                        <a:cubicBezTo>
                          <a:pt x="4133531" y="248246"/>
                          <a:pt x="4165775" y="316384"/>
                          <a:pt x="4146800" y="515218"/>
                        </a:cubicBezTo>
                        <a:cubicBezTo>
                          <a:pt x="4127825" y="714052"/>
                          <a:pt x="4152150" y="854907"/>
                          <a:pt x="4146800" y="1087682"/>
                        </a:cubicBezTo>
                        <a:cubicBezTo>
                          <a:pt x="4141450" y="1320457"/>
                          <a:pt x="4142875" y="1446272"/>
                          <a:pt x="4146800" y="1602900"/>
                        </a:cubicBezTo>
                        <a:cubicBezTo>
                          <a:pt x="4150725" y="1759528"/>
                          <a:pt x="4166488" y="1975010"/>
                          <a:pt x="4146800" y="2118118"/>
                        </a:cubicBezTo>
                        <a:cubicBezTo>
                          <a:pt x="4127112" y="2261226"/>
                          <a:pt x="4138855" y="2490859"/>
                          <a:pt x="4146800" y="2862322"/>
                        </a:cubicBezTo>
                        <a:cubicBezTo>
                          <a:pt x="3871232" y="2832046"/>
                          <a:pt x="3715841" y="2850417"/>
                          <a:pt x="3414199" y="2862322"/>
                        </a:cubicBezTo>
                        <a:cubicBezTo>
                          <a:pt x="3112557" y="2874227"/>
                          <a:pt x="2921243" y="2839442"/>
                          <a:pt x="2640129" y="2862322"/>
                        </a:cubicBezTo>
                        <a:cubicBezTo>
                          <a:pt x="2359015" y="2885203"/>
                          <a:pt x="2123187" y="2894585"/>
                          <a:pt x="1866060" y="2862322"/>
                        </a:cubicBezTo>
                        <a:cubicBezTo>
                          <a:pt x="1608933" y="2830059"/>
                          <a:pt x="1430270" y="2837049"/>
                          <a:pt x="1257863" y="2862322"/>
                        </a:cubicBezTo>
                        <a:cubicBezTo>
                          <a:pt x="1085456" y="2887595"/>
                          <a:pt x="548270" y="2843192"/>
                          <a:pt x="0" y="2862322"/>
                        </a:cubicBezTo>
                        <a:cubicBezTo>
                          <a:pt x="28351" y="2661146"/>
                          <a:pt x="-23060" y="2424790"/>
                          <a:pt x="0" y="2232611"/>
                        </a:cubicBezTo>
                        <a:cubicBezTo>
                          <a:pt x="23060" y="2040432"/>
                          <a:pt x="-12669" y="1863857"/>
                          <a:pt x="0" y="1746016"/>
                        </a:cubicBezTo>
                        <a:cubicBezTo>
                          <a:pt x="12669" y="1628176"/>
                          <a:pt x="-11427" y="1462454"/>
                          <a:pt x="0" y="1230798"/>
                        </a:cubicBezTo>
                        <a:cubicBezTo>
                          <a:pt x="11427" y="999142"/>
                          <a:pt x="18745" y="966466"/>
                          <a:pt x="0" y="715580"/>
                        </a:cubicBezTo>
                        <a:cubicBezTo>
                          <a:pt x="-18745" y="464694"/>
                          <a:pt x="-25843" y="345193"/>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en-GB" dirty="0">
                <a:solidFill>
                  <a:schemeClr val="bg1"/>
                </a:solidFill>
                <a:latin typeface="Quicksand" pitchFamily="2" charset="77"/>
              </a:rPr>
              <a:t>[We] agreed to take advantage of some barges that were approaching and passed through in one of them…The effect on receding from the light at the entrance and approaching to it at the exit…was very curious and it was increased by an immense number of small stalactites which hung from the roof and which being white and projecting were last visible as we went in and first illuminated as we approached the opposite end…</a:t>
            </a:r>
          </a:p>
        </p:txBody>
      </p:sp>
      <p:sp>
        <p:nvSpPr>
          <p:cNvPr id="22" name="TextBox 21">
            <a:extLst>
              <a:ext uri="{FF2B5EF4-FFF2-40B4-BE49-F238E27FC236}">
                <a16:creationId xmlns:a16="http://schemas.microsoft.com/office/drawing/2014/main" id="{4F6360F2-B9E2-524C-B99A-490D38ABCC55}"/>
              </a:ext>
            </a:extLst>
          </p:cNvPr>
          <p:cNvSpPr txBox="1"/>
          <p:nvPr/>
        </p:nvSpPr>
        <p:spPr>
          <a:xfrm>
            <a:off x="7812571" y="5360572"/>
            <a:ext cx="1981899" cy="553998"/>
          </a:xfrm>
          <a:prstGeom prst="rect">
            <a:avLst/>
          </a:prstGeom>
          <a:noFill/>
        </p:spPr>
        <p:txBody>
          <a:bodyPr wrap="square" rtlCol="0">
            <a:spAutoFit/>
          </a:bodyPr>
          <a:lstStyle/>
          <a:p>
            <a:r>
              <a:rPr lang="en-GB" sz="1200" dirty="0" err="1">
                <a:latin typeface="Quicksand" pitchFamily="2" charset="77"/>
              </a:rPr>
              <a:t>Dafydd</a:t>
            </a:r>
            <a:r>
              <a:rPr lang="en-GB" sz="1200" dirty="0">
                <a:latin typeface="Quicksand" pitchFamily="2" charset="77"/>
              </a:rPr>
              <a:t> Tomas, 1819</a:t>
            </a:r>
          </a:p>
          <a:p>
            <a:endParaRPr lang="en-US" dirty="0"/>
          </a:p>
        </p:txBody>
      </p:sp>
      <p:sp>
        <p:nvSpPr>
          <p:cNvPr id="98" name="lock">
            <a:extLst>
              <a:ext uri="{FF2B5EF4-FFF2-40B4-BE49-F238E27FC236}">
                <a16:creationId xmlns:a16="http://schemas.microsoft.com/office/drawing/2014/main" id="{F0B44611-E869-E643-9309-4D2F336C9F4C}"/>
              </a:ext>
            </a:extLst>
          </p:cNvPr>
          <p:cNvSpPr/>
          <p:nvPr/>
        </p:nvSpPr>
        <p:spPr>
          <a:xfrm>
            <a:off x="-1056410" y="-340022"/>
            <a:ext cx="13400965" cy="753804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 name="wholeimage">
            <a:extLst>
              <a:ext uri="{FF2B5EF4-FFF2-40B4-BE49-F238E27FC236}">
                <a16:creationId xmlns:a16="http://schemas.microsoft.com/office/drawing/2014/main" id="{6B6E25B3-F50C-0642-9C2E-493310173106}"/>
              </a:ext>
            </a:extLst>
          </p:cNvPr>
          <p:cNvPicPr>
            <a:picLocks noChangeAspect="1"/>
          </p:cNvPicPr>
          <p:nvPr/>
        </p:nvPicPr>
        <p:blipFill>
          <a:blip r:embed="rId3"/>
          <a:srcRect/>
          <a:stretch/>
        </p:blipFill>
        <p:spPr>
          <a:xfrm>
            <a:off x="889200" y="273600"/>
            <a:ext cx="6272434" cy="6272434"/>
          </a:xfrm>
          <a:prstGeom prst="rect">
            <a:avLst/>
          </a:prstGeom>
          <a:blipFill>
            <a:blip r:embed="rId4"/>
            <a:stretch>
              <a:fillRect/>
            </a:stretch>
          </a:blipFill>
          <a:ln w="127000" cap="sq">
            <a:solidFill>
              <a:srgbClr val="4F6B84"/>
            </a:solidFill>
            <a:miter lim="800000"/>
          </a:ln>
          <a:effectLst/>
        </p:spPr>
      </p:pic>
      <p:sp>
        <p:nvSpPr>
          <p:cNvPr id="149" name="tab">
            <a:hlinkClick r:id="" action="ppaction://hlinkshowjump?jump=nextslide"/>
            <a:extLst>
              <a:ext uri="{FF2B5EF4-FFF2-40B4-BE49-F238E27FC236}">
                <a16:creationId xmlns:a16="http://schemas.microsoft.com/office/drawing/2014/main" id="{96B404D4-323C-0842-89DD-9DE739DD1A13}"/>
              </a:ext>
            </a:extLst>
          </p:cNvPr>
          <p:cNvSpPr/>
          <p:nvPr/>
        </p:nvSpPr>
        <p:spPr>
          <a:xfrm rot="10800000">
            <a:off x="10452515" y="5583225"/>
            <a:ext cx="2458069" cy="1099692"/>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37" name="TextBox 36">
            <a:extLst>
              <a:ext uri="{FF2B5EF4-FFF2-40B4-BE49-F238E27FC236}">
                <a16:creationId xmlns:a16="http://schemas.microsoft.com/office/drawing/2014/main" id="{45B91BB0-7DB0-A448-B90F-2430F32B6E57}"/>
              </a:ext>
            </a:extLst>
          </p:cNvPr>
          <p:cNvSpPr txBox="1"/>
          <p:nvPr/>
        </p:nvSpPr>
        <p:spPr>
          <a:xfrm>
            <a:off x="10466060" y="5629209"/>
            <a:ext cx="1828800" cy="1015663"/>
          </a:xfrm>
          <a:prstGeom prst="rect">
            <a:avLst/>
          </a:prstGeom>
          <a:noFill/>
        </p:spPr>
        <p:txBody>
          <a:bodyPr wrap="square" rtlCol="0">
            <a:spAutoFit/>
          </a:bodyPr>
          <a:lstStyle/>
          <a:p>
            <a:pPr algn="ctr"/>
            <a:r>
              <a:rPr lang="en-US" sz="2000" dirty="0">
                <a:solidFill>
                  <a:srgbClr val="4F6B84"/>
                </a:solidFill>
                <a:latin typeface="Quicksand" pitchFamily="2" charset="77"/>
              </a:rPr>
              <a:t>Click here </a:t>
            </a:r>
          </a:p>
          <a:p>
            <a:pPr algn="ctr"/>
            <a:r>
              <a:rPr lang="en-US" sz="2000" dirty="0">
                <a:solidFill>
                  <a:srgbClr val="4F6B84"/>
                </a:solidFill>
                <a:latin typeface="Quicksand" pitchFamily="2" charset="77"/>
              </a:rPr>
              <a:t>to see the answer…</a:t>
            </a:r>
          </a:p>
        </p:txBody>
      </p:sp>
      <p:pic>
        <p:nvPicPr>
          <p:cNvPr id="38" name="middle1">
            <a:extLst>
              <a:ext uri="{FF2B5EF4-FFF2-40B4-BE49-F238E27FC236}">
                <a16:creationId xmlns:a16="http://schemas.microsoft.com/office/drawing/2014/main" id="{53FB0348-CA1C-3844-A8DF-25BC71434EB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63395" y="2323328"/>
            <a:ext cx="2173444" cy="2173444"/>
          </a:xfrm>
          <a:prstGeom prst="rect">
            <a:avLst/>
          </a:prstGeom>
        </p:spPr>
      </p:pic>
      <p:pic>
        <p:nvPicPr>
          <p:cNvPr id="40" name="top2">
            <a:extLst>
              <a:ext uri="{FF2B5EF4-FFF2-40B4-BE49-F238E27FC236}">
                <a16:creationId xmlns:a16="http://schemas.microsoft.com/office/drawing/2014/main" id="{3B4AF15A-187D-404F-9998-EA4822CF81A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936838" y="149885"/>
            <a:ext cx="2173443" cy="2173443"/>
          </a:xfrm>
          <a:prstGeom prst="rect">
            <a:avLst/>
          </a:prstGeom>
        </p:spPr>
      </p:pic>
      <p:pic>
        <p:nvPicPr>
          <p:cNvPr id="42" name="top3">
            <a:extLst>
              <a:ext uri="{FF2B5EF4-FFF2-40B4-BE49-F238E27FC236}">
                <a16:creationId xmlns:a16="http://schemas.microsoft.com/office/drawing/2014/main" id="{D4916D6B-D5D3-C04D-87A5-84ECEF4D92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8060" y="149884"/>
            <a:ext cx="2173443" cy="2173443"/>
          </a:xfrm>
          <a:prstGeom prst="rect">
            <a:avLst/>
          </a:prstGeom>
        </p:spPr>
      </p:pic>
      <p:pic>
        <p:nvPicPr>
          <p:cNvPr id="43" name="middle3">
            <a:extLst>
              <a:ext uri="{FF2B5EF4-FFF2-40B4-BE49-F238E27FC236}">
                <a16:creationId xmlns:a16="http://schemas.microsoft.com/office/drawing/2014/main" id="{0E114D10-3969-5348-870B-B6A4945E451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110279" y="2323328"/>
            <a:ext cx="2173444" cy="2173444"/>
          </a:xfrm>
          <a:prstGeom prst="rect">
            <a:avLst/>
          </a:prstGeom>
        </p:spPr>
      </p:pic>
      <p:pic>
        <p:nvPicPr>
          <p:cNvPr id="44" name="bottom3">
            <a:extLst>
              <a:ext uri="{FF2B5EF4-FFF2-40B4-BE49-F238E27FC236}">
                <a16:creationId xmlns:a16="http://schemas.microsoft.com/office/drawing/2014/main" id="{FD135D32-B348-5349-BD2C-B9AF1892A4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0279" y="4496771"/>
            <a:ext cx="2173445" cy="2173445"/>
          </a:xfrm>
          <a:prstGeom prst="rect">
            <a:avLst/>
          </a:prstGeom>
        </p:spPr>
      </p:pic>
      <p:pic>
        <p:nvPicPr>
          <p:cNvPr id="45" name="middle2">
            <a:extLst>
              <a:ext uri="{FF2B5EF4-FFF2-40B4-BE49-F238E27FC236}">
                <a16:creationId xmlns:a16="http://schemas.microsoft.com/office/drawing/2014/main" id="{DF45A0ED-9DCA-9A45-BBAE-7F023957B3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36838" y="2323328"/>
            <a:ext cx="2173444" cy="2173444"/>
          </a:xfrm>
          <a:prstGeom prst="rect">
            <a:avLst/>
          </a:prstGeom>
        </p:spPr>
      </p:pic>
      <p:pic>
        <p:nvPicPr>
          <p:cNvPr id="24" name="top1">
            <a:extLst>
              <a:ext uri="{FF2B5EF4-FFF2-40B4-BE49-F238E27FC236}">
                <a16:creationId xmlns:a16="http://schemas.microsoft.com/office/drawing/2014/main" id="{E7081828-87F8-3744-9A1B-A36E9691A2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3395" y="149885"/>
            <a:ext cx="2173443" cy="2173443"/>
          </a:xfrm>
          <a:prstGeom prst="rect">
            <a:avLst/>
          </a:prstGeom>
        </p:spPr>
      </p:pic>
      <p:sp>
        <p:nvSpPr>
          <p:cNvPr id="20" name="TextBox 19">
            <a:extLst>
              <a:ext uri="{FF2B5EF4-FFF2-40B4-BE49-F238E27FC236}">
                <a16:creationId xmlns:a16="http://schemas.microsoft.com/office/drawing/2014/main" id="{B636B9A4-9A4C-D042-BB49-4E560D255154}"/>
              </a:ext>
            </a:extLst>
          </p:cNvPr>
          <p:cNvSpPr txBox="1"/>
          <p:nvPr/>
        </p:nvSpPr>
        <p:spPr>
          <a:xfrm>
            <a:off x="7583557" y="148633"/>
            <a:ext cx="4144617" cy="954107"/>
          </a:xfrm>
          <a:prstGeom prst="rect">
            <a:avLst/>
          </a:prstGeom>
          <a:noFill/>
        </p:spPr>
        <p:txBody>
          <a:bodyPr wrap="square" rtlCol="0">
            <a:spAutoFit/>
          </a:bodyPr>
          <a:lstStyle/>
          <a:p>
            <a:pPr algn="ctr"/>
            <a:r>
              <a:rPr lang="en-GB" sz="2800" dirty="0">
                <a:solidFill>
                  <a:srgbClr val="4F6B84"/>
                </a:solidFill>
                <a:latin typeface="Fredoka One" panose="02000000000000000000" pitchFamily="2" charset="77"/>
              </a:rPr>
              <a:t>Dee Valley Mystery Number Three </a:t>
            </a:r>
          </a:p>
        </p:txBody>
      </p:sp>
      <p:pic>
        <p:nvPicPr>
          <p:cNvPr id="23" name="bottom2">
            <a:extLst>
              <a:ext uri="{FF2B5EF4-FFF2-40B4-BE49-F238E27FC236}">
                <a16:creationId xmlns:a16="http://schemas.microsoft.com/office/drawing/2014/main" id="{A387E558-588C-8E44-A545-B7DEA6A2CEF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936838" y="4496771"/>
            <a:ext cx="2173445" cy="2173445"/>
          </a:xfrm>
          <a:prstGeom prst="rect">
            <a:avLst/>
          </a:prstGeom>
        </p:spPr>
      </p:pic>
      <p:sp>
        <p:nvSpPr>
          <p:cNvPr id="26" name="TextBox 25">
            <a:extLst>
              <a:ext uri="{FF2B5EF4-FFF2-40B4-BE49-F238E27FC236}">
                <a16:creationId xmlns:a16="http://schemas.microsoft.com/office/drawing/2014/main" id="{11F43104-116E-FA4D-A2CC-A20BC2BAD96E}"/>
              </a:ext>
            </a:extLst>
          </p:cNvPr>
          <p:cNvSpPr txBox="1"/>
          <p:nvPr/>
        </p:nvSpPr>
        <p:spPr>
          <a:xfrm>
            <a:off x="528336" y="6206958"/>
            <a:ext cx="2778880" cy="307777"/>
          </a:xfrm>
          <a:prstGeom prst="rect">
            <a:avLst/>
          </a:prstGeom>
          <a:noFill/>
        </p:spPr>
        <p:txBody>
          <a:bodyPr wrap="square" rtlCol="0">
            <a:spAutoFit/>
          </a:bodyPr>
          <a:lstStyle/>
          <a:p>
            <a:pPr algn="ctr"/>
            <a:r>
              <a:rPr lang="en-GB" sz="1400" dirty="0">
                <a:solidFill>
                  <a:schemeClr val="bg1"/>
                </a:solidFill>
                <a:latin typeface="Quicksand" pitchFamily="2" charset="77"/>
              </a:rPr>
              <a:t>© Canal &amp; River Trust </a:t>
            </a:r>
            <a:endParaRPr lang="en-US" sz="1400" dirty="0">
              <a:solidFill>
                <a:schemeClr val="bg1"/>
              </a:solidFill>
              <a:latin typeface="Quicksand" pitchFamily="2" charset="77"/>
            </a:endParaRPr>
          </a:p>
        </p:txBody>
      </p:sp>
      <p:pic>
        <p:nvPicPr>
          <p:cNvPr id="27" name="bottom1">
            <a:extLst>
              <a:ext uri="{FF2B5EF4-FFF2-40B4-BE49-F238E27FC236}">
                <a16:creationId xmlns:a16="http://schemas.microsoft.com/office/drawing/2014/main" id="{3F03DB9E-E5DC-4A41-A930-4AC56ED8EA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2282" y="4496771"/>
            <a:ext cx="2173445" cy="2173445"/>
          </a:xfrm>
          <a:prstGeom prst="rect">
            <a:avLst/>
          </a:prstGeom>
        </p:spPr>
      </p:pic>
    </p:spTree>
    <p:extLst>
      <p:ext uri="{BB962C8B-B14F-4D97-AF65-F5344CB8AC3E}">
        <p14:creationId xmlns:p14="http://schemas.microsoft.com/office/powerpoint/2010/main" val="29260084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8"/>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0" fill="hold" grpId="0" nodeType="clickEffect">
                                  <p:stCondLst>
                                    <p:cond delay="0"/>
                                  </p:stCondLst>
                                  <p:childTnLst>
                                    <p:animClr clrSpc="rgb" dir="cw">
                                      <p:cBhvr>
                                        <p:cTn id="6" dur="2000" fill="hold"/>
                                        <p:tgtEl>
                                          <p:spTgt spid="98"/>
                                        </p:tgtEl>
                                        <p:attrNameLst>
                                          <p:attrName>fillcolor</p:attrName>
                                        </p:attrNameLst>
                                      </p:cBhvr>
                                      <p:to>
                                        <a:schemeClr val="accent2"/>
                                      </p:to>
                                    </p:animClr>
                                    <p:set>
                                      <p:cBhvr>
                                        <p:cTn id="7" dur="2000" fill="hold"/>
                                        <p:tgtEl>
                                          <p:spTgt spid="98"/>
                                        </p:tgtEl>
                                        <p:attrNameLst>
                                          <p:attrName>fill.type</p:attrName>
                                        </p:attrNameLst>
                                      </p:cBhvr>
                                      <p:to>
                                        <p:strVal val="solid"/>
                                      </p:to>
                                    </p:set>
                                    <p:set>
                                      <p:cBhvr>
                                        <p:cTn id="8" dur="2000" fill="hold"/>
                                        <p:tgtEl>
                                          <p:spTgt spid="98"/>
                                        </p:tgtEl>
                                        <p:attrNameLst>
                                          <p:attrName>fill.on</p:attrName>
                                        </p:attrNameLst>
                                      </p:cBhvr>
                                      <p:to>
                                        <p:strVal val="true"/>
                                      </p:to>
                                    </p:set>
                                  </p:childTnLst>
                                </p:cTn>
                              </p:par>
                            </p:childTnLst>
                          </p:cTn>
                        </p:par>
                      </p:childTnLst>
                    </p:cTn>
                  </p:par>
                </p:childTnLst>
              </p:cTn>
              <p:nextCondLst>
                <p:cond evt="onClick" delay="0">
                  <p:tgtEl>
                    <p:spTgt spid="98"/>
                  </p:tgtEl>
                </p:cond>
              </p:nextCondLst>
            </p:seq>
            <p:seq concurrent="1" nextAc="seek">
              <p:cTn id="9" restart="whenNotActive" fill="hold" evtFilter="cancelBubble" nodeType="interactiveSeq">
                <p:stCondLst>
                  <p:cond evt="onClick" delay="0">
                    <p:tgtEl>
                      <p:spTgt spid="104"/>
                    </p:tgtEl>
                  </p:cond>
                </p:stCondLst>
                <p:endSync evt="end" delay="0">
                  <p:rtn val="all"/>
                </p:endSync>
                <p:childTnLst>
                  <p:par>
                    <p:cTn id="10" fill="hold">
                      <p:stCondLst>
                        <p:cond delay="0"/>
                      </p:stCondLst>
                      <p:childTnLst>
                        <p:par>
                          <p:cTn id="11" fill="hold">
                            <p:stCondLst>
                              <p:cond delay="0"/>
                            </p:stCondLst>
                            <p:childTnLst>
                              <p:par>
                                <p:cTn id="12" presetID="32" presetClass="emph" presetSubtype="0" repeatCount="0" fill="hold" nodeType="clickEffect">
                                  <p:stCondLst>
                                    <p:cond delay="0"/>
                                  </p:stCondLst>
                                  <p:childTnLst>
                                    <p:animRot by="120000">
                                      <p:cBhvr>
                                        <p:cTn id="13" dur="50" fill="hold">
                                          <p:stCondLst>
                                            <p:cond delay="0"/>
                                          </p:stCondLst>
                                        </p:cTn>
                                        <p:tgtEl>
                                          <p:spTgt spid="104"/>
                                        </p:tgtEl>
                                        <p:attrNameLst>
                                          <p:attrName>r</p:attrName>
                                        </p:attrNameLst>
                                      </p:cBhvr>
                                    </p:animRot>
                                    <p:animRot by="-240000">
                                      <p:cBhvr>
                                        <p:cTn id="14" dur="100" fill="hold">
                                          <p:stCondLst>
                                            <p:cond delay="100"/>
                                          </p:stCondLst>
                                        </p:cTn>
                                        <p:tgtEl>
                                          <p:spTgt spid="104"/>
                                        </p:tgtEl>
                                        <p:attrNameLst>
                                          <p:attrName>r</p:attrName>
                                        </p:attrNameLst>
                                      </p:cBhvr>
                                    </p:animRot>
                                    <p:animRot by="240000">
                                      <p:cBhvr>
                                        <p:cTn id="15" dur="100" fill="hold">
                                          <p:stCondLst>
                                            <p:cond delay="200"/>
                                          </p:stCondLst>
                                        </p:cTn>
                                        <p:tgtEl>
                                          <p:spTgt spid="104"/>
                                        </p:tgtEl>
                                        <p:attrNameLst>
                                          <p:attrName>r</p:attrName>
                                        </p:attrNameLst>
                                      </p:cBhvr>
                                    </p:animRot>
                                    <p:animRot by="-240000">
                                      <p:cBhvr>
                                        <p:cTn id="16" dur="100" fill="hold">
                                          <p:stCondLst>
                                            <p:cond delay="300"/>
                                          </p:stCondLst>
                                        </p:cTn>
                                        <p:tgtEl>
                                          <p:spTgt spid="104"/>
                                        </p:tgtEl>
                                        <p:attrNameLst>
                                          <p:attrName>r</p:attrName>
                                        </p:attrNameLst>
                                      </p:cBhvr>
                                    </p:animRot>
                                    <p:animRot by="120000">
                                      <p:cBhvr>
                                        <p:cTn id="17" dur="100" fill="hold">
                                          <p:stCondLst>
                                            <p:cond delay="400"/>
                                          </p:stCondLst>
                                        </p:cTn>
                                        <p:tgtEl>
                                          <p:spTgt spid="104"/>
                                        </p:tgtEl>
                                        <p:attrNameLst>
                                          <p:attrName>r</p:attrName>
                                        </p:attrNameLst>
                                      </p:cBhvr>
                                    </p:animRot>
                                  </p:childTnLst>
                                </p:cTn>
                              </p:par>
                            </p:childTnLst>
                          </p:cTn>
                        </p:par>
                      </p:childTnLst>
                    </p:cTn>
                  </p:par>
                </p:childTnLst>
              </p:cTn>
              <p:nextCondLst>
                <p:cond evt="onClick" delay="0">
                  <p:tgtEl>
                    <p:spTgt spid="104"/>
                  </p:tgtEl>
                </p:cond>
              </p:nextCondLst>
            </p:seq>
            <p:seq concurrent="1" nextAc="seek">
              <p:cTn id="18" restart="whenNotActive" fill="hold" evtFilter="cancelBubble" nodeType="interactiveSeq">
                <p:stCondLst>
                  <p:cond evt="onClick" delay="0">
                    <p:tgtEl>
                      <p:spTgt spid="38"/>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8"/>
                                        </p:tgtEl>
                                      </p:cBhvr>
                                    </p:animEffect>
                                    <p:set>
                                      <p:cBhvr>
                                        <p:cTn id="2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0" restart="whenNotActive" fill="hold" evtFilter="cancelBubble" nodeType="interactiveSeq">
                <p:stCondLst>
                  <p:cond evt="onClick" delay="0">
                    <p:tgtEl>
                      <p:spTgt spid="42"/>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6" restart="whenNotActive" fill="hold" evtFilter="cancelBubble" nodeType="interactiveSeq">
                <p:stCondLst>
                  <p:cond evt="onClick" delay="0">
                    <p:tgtEl>
                      <p:spTgt spid="43"/>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3"/>
                                        </p:tgtEl>
                                      </p:cBhvr>
                                    </p:animEffect>
                                    <p:set>
                                      <p:cBhvr>
                                        <p:cTn id="4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2" restart="whenNotActive" fill="hold" evtFilter="cancelBubble" nodeType="interactiveSeq">
                <p:stCondLst>
                  <p:cond evt="onClick" delay="0">
                    <p:tgtEl>
                      <p:spTgt spid="44"/>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4"/>
                                        </p:tgtEl>
                                      </p:cBhvr>
                                    </p:animEffect>
                                    <p:set>
                                      <p:cBhvr>
                                        <p:cTn id="4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8" restart="whenNotActive" fill="hold" evtFilter="cancelBubble" nodeType="interactiveSeq">
                <p:stCondLst>
                  <p:cond evt="onClick" delay="0">
                    <p:tgtEl>
                      <p:spTgt spid="45"/>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45"/>
                                        </p:tgtEl>
                                      </p:cBhvr>
                                    </p:animEffect>
                                    <p:set>
                                      <p:cBhvr>
                                        <p:cTn id="5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54" restart="whenNotActive" fill="hold" evtFilter="cancelBubble" nodeType="interactiveSeq">
                <p:stCondLst>
                  <p:cond evt="onClick" delay="0">
                    <p:tgtEl>
                      <p:spTgt spid="24"/>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0" restart="whenNotActive" fill="hold" evtFilter="cancelBubble" nodeType="interactiveSeq">
                <p:stCondLst>
                  <p:cond evt="onClick" delay="0">
                    <p:tgtEl>
                      <p:spTgt spid="23"/>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3"/>
                                        </p:tgtEl>
                                      </p:cBhvr>
                                    </p:animEffect>
                                    <p:set>
                                      <p:cBhvr>
                                        <p:cTn id="6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id="{50B18550-3748-554B-92AA-FD016AE081FD}"/>
              </a:ext>
            </a:extLst>
          </p:cNvPr>
          <p:cNvPicPr>
            <a:picLocks noChangeAspect="1"/>
          </p:cNvPicPr>
          <p:nvPr/>
        </p:nvPicPr>
        <p:blipFill>
          <a:blip r:embed="rId3"/>
          <a:stretch>
            <a:fillRect/>
          </a:stretch>
        </p:blipFill>
        <p:spPr>
          <a:xfrm>
            <a:off x="-1" y="3548225"/>
            <a:ext cx="12192001" cy="3309774"/>
          </a:xfrm>
          <a:prstGeom prst="rect">
            <a:avLst/>
          </a:prstGeom>
        </p:spPr>
      </p:pic>
      <p:sp>
        <p:nvSpPr>
          <p:cNvPr id="98" name="lock">
            <a:extLst>
              <a:ext uri="{FF2B5EF4-FFF2-40B4-BE49-F238E27FC236}">
                <a16:creationId xmlns:a16="http://schemas.microsoft.com/office/drawing/2014/main" id="{F0B44611-E869-E643-9309-4D2F336C9F4C}"/>
              </a:ext>
            </a:extLst>
          </p:cNvPr>
          <p:cNvSpPr/>
          <p:nvPr/>
        </p:nvSpPr>
        <p:spPr>
          <a:xfrm>
            <a:off x="-981458" y="-581090"/>
            <a:ext cx="13400965" cy="753804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wholeimage">
            <a:extLst>
              <a:ext uri="{FF2B5EF4-FFF2-40B4-BE49-F238E27FC236}">
                <a16:creationId xmlns:a16="http://schemas.microsoft.com/office/drawing/2014/main" id="{435F181C-9781-1545-A7F3-125215E360D9}"/>
              </a:ext>
            </a:extLst>
          </p:cNvPr>
          <p:cNvPicPr>
            <a:picLocks noChangeAspect="1"/>
          </p:cNvPicPr>
          <p:nvPr/>
        </p:nvPicPr>
        <p:blipFill>
          <a:blip r:embed="rId4"/>
          <a:srcRect/>
          <a:stretch/>
        </p:blipFill>
        <p:spPr>
          <a:xfrm>
            <a:off x="889200" y="274670"/>
            <a:ext cx="6271200" cy="6271200"/>
          </a:xfrm>
          <a:prstGeom prst="rect">
            <a:avLst/>
          </a:prstGeom>
          <a:blipFill>
            <a:blip r:embed="rId5"/>
            <a:stretch>
              <a:fillRect/>
            </a:stretch>
          </a:blipFill>
          <a:ln w="127000" cap="sq">
            <a:solidFill>
              <a:srgbClr val="4F6B84"/>
            </a:solidFill>
            <a:miter lim="800000"/>
          </a:ln>
          <a:effectLst/>
        </p:spPr>
      </p:pic>
      <p:sp>
        <p:nvSpPr>
          <p:cNvPr id="14" name="TextBox 13">
            <a:extLst>
              <a:ext uri="{FF2B5EF4-FFF2-40B4-BE49-F238E27FC236}">
                <a16:creationId xmlns:a16="http://schemas.microsoft.com/office/drawing/2014/main" id="{8A091AB4-4F93-1543-9DFA-7DE333AD08D1}"/>
              </a:ext>
            </a:extLst>
          </p:cNvPr>
          <p:cNvSpPr txBox="1"/>
          <p:nvPr/>
        </p:nvSpPr>
        <p:spPr>
          <a:xfrm>
            <a:off x="7472099" y="1420670"/>
            <a:ext cx="4408202" cy="769441"/>
          </a:xfrm>
          <a:prstGeom prst="rect">
            <a:avLst/>
          </a:prstGeom>
          <a:noFill/>
        </p:spPr>
        <p:txBody>
          <a:bodyPr wrap="square" rtlCol="0">
            <a:spAutoFit/>
          </a:bodyPr>
          <a:lstStyle/>
          <a:p>
            <a:pPr algn="ctr"/>
            <a:r>
              <a:rPr lang="en-GB" sz="4400" dirty="0">
                <a:solidFill>
                  <a:srgbClr val="4E6A84"/>
                </a:solidFill>
                <a:latin typeface="Fredoka One" panose="02000000000000000000" pitchFamily="2" charset="77"/>
              </a:rPr>
              <a:t>Chirk Tunnel </a:t>
            </a:r>
          </a:p>
        </p:txBody>
      </p:sp>
      <p:sp>
        <p:nvSpPr>
          <p:cNvPr id="8" name="tab">
            <a:hlinkClick r:id="" action="ppaction://hlinkshowjump?jump=nextslide"/>
            <a:extLst>
              <a:ext uri="{FF2B5EF4-FFF2-40B4-BE49-F238E27FC236}">
                <a16:creationId xmlns:a16="http://schemas.microsoft.com/office/drawing/2014/main" id="{D093E06A-EB92-B143-BFC0-CFECCE734AC1}"/>
              </a:ext>
            </a:extLst>
          </p:cNvPr>
          <p:cNvSpPr/>
          <p:nvPr/>
        </p:nvSpPr>
        <p:spPr>
          <a:xfrm rot="10800000">
            <a:off x="10422698" y="5495013"/>
            <a:ext cx="2458069" cy="1209661"/>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5B5D5E8-AA70-A742-880D-67AD64C6677C}"/>
              </a:ext>
            </a:extLst>
          </p:cNvPr>
          <p:cNvSpPr txBox="1"/>
          <p:nvPr/>
        </p:nvSpPr>
        <p:spPr>
          <a:xfrm>
            <a:off x="10393344" y="5658674"/>
            <a:ext cx="1828800" cy="830997"/>
          </a:xfrm>
          <a:prstGeom prst="rect">
            <a:avLst/>
          </a:prstGeom>
          <a:noFill/>
        </p:spPr>
        <p:txBody>
          <a:bodyPr wrap="square" rtlCol="0">
            <a:spAutoFit/>
          </a:bodyPr>
          <a:lstStyle/>
          <a:p>
            <a:pPr algn="ctr"/>
            <a:r>
              <a:rPr lang="en-US" sz="2400" dirty="0">
                <a:solidFill>
                  <a:srgbClr val="4F6B84"/>
                </a:solidFill>
                <a:latin typeface="Quicksand" pitchFamily="2" charset="77"/>
              </a:rPr>
              <a:t>Next </a:t>
            </a:r>
          </a:p>
          <a:p>
            <a:pPr algn="ctr"/>
            <a:r>
              <a:rPr lang="en-US" sz="2400" dirty="0">
                <a:solidFill>
                  <a:srgbClr val="4F6B84"/>
                </a:solidFill>
                <a:latin typeface="Quicksand" pitchFamily="2" charset="77"/>
              </a:rPr>
              <a:t>mystery:</a:t>
            </a:r>
          </a:p>
        </p:txBody>
      </p:sp>
      <p:sp>
        <p:nvSpPr>
          <p:cNvPr id="12" name="TextBox 11">
            <a:extLst>
              <a:ext uri="{FF2B5EF4-FFF2-40B4-BE49-F238E27FC236}">
                <a16:creationId xmlns:a16="http://schemas.microsoft.com/office/drawing/2014/main" id="{6F9C682B-B4B1-4641-9D73-484B4640AE90}"/>
              </a:ext>
            </a:extLst>
          </p:cNvPr>
          <p:cNvSpPr txBox="1"/>
          <p:nvPr/>
        </p:nvSpPr>
        <p:spPr>
          <a:xfrm>
            <a:off x="528336" y="6206958"/>
            <a:ext cx="2778880" cy="307777"/>
          </a:xfrm>
          <a:prstGeom prst="rect">
            <a:avLst/>
          </a:prstGeom>
          <a:noFill/>
        </p:spPr>
        <p:txBody>
          <a:bodyPr wrap="square" rtlCol="0">
            <a:spAutoFit/>
          </a:bodyPr>
          <a:lstStyle/>
          <a:p>
            <a:pPr algn="ctr"/>
            <a:r>
              <a:rPr lang="en-GB" sz="1400" dirty="0">
                <a:solidFill>
                  <a:schemeClr val="bg1"/>
                </a:solidFill>
                <a:latin typeface="Quicksand" pitchFamily="2" charset="77"/>
              </a:rPr>
              <a:t>© Canal &amp; River Trust </a:t>
            </a:r>
            <a:endParaRPr lang="en-US" sz="1400" dirty="0">
              <a:solidFill>
                <a:schemeClr val="bg1"/>
              </a:solidFill>
              <a:latin typeface="Quicksand" pitchFamily="2" charset="77"/>
            </a:endParaRPr>
          </a:p>
        </p:txBody>
      </p:sp>
    </p:spTree>
    <p:extLst>
      <p:ext uri="{BB962C8B-B14F-4D97-AF65-F5344CB8AC3E}">
        <p14:creationId xmlns:p14="http://schemas.microsoft.com/office/powerpoint/2010/main" val="3503922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8"/>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0" fill="hold" grpId="0" nodeType="clickEffect">
                                  <p:stCondLst>
                                    <p:cond delay="0"/>
                                  </p:stCondLst>
                                  <p:childTnLst>
                                    <p:animClr clrSpc="rgb" dir="cw">
                                      <p:cBhvr>
                                        <p:cTn id="6" dur="2000" fill="hold"/>
                                        <p:tgtEl>
                                          <p:spTgt spid="98"/>
                                        </p:tgtEl>
                                        <p:attrNameLst>
                                          <p:attrName>fillcolor</p:attrName>
                                        </p:attrNameLst>
                                      </p:cBhvr>
                                      <p:to>
                                        <a:schemeClr val="accent2"/>
                                      </p:to>
                                    </p:animClr>
                                    <p:set>
                                      <p:cBhvr>
                                        <p:cTn id="7" dur="2000" fill="hold"/>
                                        <p:tgtEl>
                                          <p:spTgt spid="98"/>
                                        </p:tgtEl>
                                        <p:attrNameLst>
                                          <p:attrName>fill.type</p:attrName>
                                        </p:attrNameLst>
                                      </p:cBhvr>
                                      <p:to>
                                        <p:strVal val="solid"/>
                                      </p:to>
                                    </p:set>
                                    <p:set>
                                      <p:cBhvr>
                                        <p:cTn id="8" dur="2000" fill="hold"/>
                                        <p:tgtEl>
                                          <p:spTgt spid="98"/>
                                        </p:tgtEl>
                                        <p:attrNameLst>
                                          <p:attrName>fill.on</p:attrName>
                                        </p:attrNameLst>
                                      </p:cBhvr>
                                      <p:to>
                                        <p:strVal val="true"/>
                                      </p:to>
                                    </p:set>
                                  </p:childTnLst>
                                </p:cTn>
                              </p:par>
                            </p:childTnLst>
                          </p:cTn>
                        </p:par>
                      </p:childTnLst>
                    </p:cTn>
                  </p:par>
                </p:childTnLst>
              </p:cTn>
              <p:nextCondLst>
                <p:cond evt="onClick" delay="0">
                  <p:tgtEl>
                    <p:spTgt spid="98"/>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32" presetClass="emph" presetSubtype="0" repeatCount="0" fill="hold" nodeType="clickEffect">
                                  <p:stCondLst>
                                    <p:cond delay="0"/>
                                  </p:stCondLst>
                                  <p:childTnLst>
                                    <p:animRot by="120000">
                                      <p:cBhvr>
                                        <p:cTn id="13" dur="50" fill="hold">
                                          <p:stCondLst>
                                            <p:cond delay="0"/>
                                          </p:stCondLst>
                                        </p:cTn>
                                        <p:tgtEl>
                                          <p:spTgt spid="11"/>
                                        </p:tgtEl>
                                        <p:attrNameLst>
                                          <p:attrName>r</p:attrName>
                                        </p:attrNameLst>
                                      </p:cBhvr>
                                    </p:animRot>
                                    <p:animRot by="-240000">
                                      <p:cBhvr>
                                        <p:cTn id="14" dur="100" fill="hold">
                                          <p:stCondLst>
                                            <p:cond delay="100"/>
                                          </p:stCondLst>
                                        </p:cTn>
                                        <p:tgtEl>
                                          <p:spTgt spid="11"/>
                                        </p:tgtEl>
                                        <p:attrNameLst>
                                          <p:attrName>r</p:attrName>
                                        </p:attrNameLst>
                                      </p:cBhvr>
                                    </p:animRot>
                                    <p:animRot by="240000">
                                      <p:cBhvr>
                                        <p:cTn id="15" dur="100" fill="hold">
                                          <p:stCondLst>
                                            <p:cond delay="200"/>
                                          </p:stCondLst>
                                        </p:cTn>
                                        <p:tgtEl>
                                          <p:spTgt spid="11"/>
                                        </p:tgtEl>
                                        <p:attrNameLst>
                                          <p:attrName>r</p:attrName>
                                        </p:attrNameLst>
                                      </p:cBhvr>
                                    </p:animRot>
                                    <p:animRot by="-240000">
                                      <p:cBhvr>
                                        <p:cTn id="16" dur="100" fill="hold">
                                          <p:stCondLst>
                                            <p:cond delay="300"/>
                                          </p:stCondLst>
                                        </p:cTn>
                                        <p:tgtEl>
                                          <p:spTgt spid="11"/>
                                        </p:tgtEl>
                                        <p:attrNameLst>
                                          <p:attrName>r</p:attrName>
                                        </p:attrNameLst>
                                      </p:cBhvr>
                                    </p:animRot>
                                    <p:animRot by="120000">
                                      <p:cBhvr>
                                        <p:cTn id="17" dur="100" fill="hold">
                                          <p:stCondLst>
                                            <p:cond delay="4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childTnLst>
        </p:cTn>
      </p:par>
    </p:tnLst>
    <p:bldLst>
      <p:bldP spid="9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 Diagonal Corner of Rectangle 18">
            <a:extLst>
              <a:ext uri="{FF2B5EF4-FFF2-40B4-BE49-F238E27FC236}">
                <a16:creationId xmlns:a16="http://schemas.microsoft.com/office/drawing/2014/main" id="{D3992B0A-3DC2-A64E-A26D-C0984214D107}"/>
              </a:ext>
            </a:extLst>
          </p:cNvPr>
          <p:cNvSpPr/>
          <p:nvPr/>
        </p:nvSpPr>
        <p:spPr>
          <a:xfrm>
            <a:off x="7583557" y="1123122"/>
            <a:ext cx="4144617" cy="3657600"/>
          </a:xfrm>
          <a:prstGeom prst="round2DiagRect">
            <a:avLst/>
          </a:prstGeom>
          <a:solidFill>
            <a:srgbClr val="4E6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2FF4B8E-0930-C44E-9B5A-00A123F1D44A}"/>
              </a:ext>
            </a:extLst>
          </p:cNvPr>
          <p:cNvSpPr txBox="1"/>
          <p:nvPr/>
        </p:nvSpPr>
        <p:spPr>
          <a:xfrm>
            <a:off x="7812571" y="1382261"/>
            <a:ext cx="3754007" cy="3139321"/>
          </a:xfrm>
          <a:prstGeom prst="rect">
            <a:avLst/>
          </a:prstGeom>
          <a:noFill/>
          <a:ln w="9525">
            <a:noFill/>
            <a:extLst>
              <a:ext uri="{C807C97D-BFC1-408E-A445-0C87EB9F89A2}">
                <ask:lineSketchStyleProps xmlns:ask="http://schemas.microsoft.com/office/drawing/2018/sketchyshapes" sd="1219033472">
                  <a:custGeom>
                    <a:avLst/>
                    <a:gdLst>
                      <a:gd name="connsiteX0" fmla="*/ 0 w 4146800"/>
                      <a:gd name="connsiteY0" fmla="*/ 0 h 2862322"/>
                      <a:gd name="connsiteX1" fmla="*/ 649665 w 4146800"/>
                      <a:gd name="connsiteY1" fmla="*/ 0 h 2862322"/>
                      <a:gd name="connsiteX2" fmla="*/ 1216395 w 4146800"/>
                      <a:gd name="connsiteY2" fmla="*/ 0 h 2862322"/>
                      <a:gd name="connsiteX3" fmla="*/ 1990464 w 4146800"/>
                      <a:gd name="connsiteY3" fmla="*/ 0 h 2862322"/>
                      <a:gd name="connsiteX4" fmla="*/ 2640129 w 4146800"/>
                      <a:gd name="connsiteY4" fmla="*/ 0 h 2862322"/>
                      <a:gd name="connsiteX5" fmla="*/ 3289795 w 4146800"/>
                      <a:gd name="connsiteY5" fmla="*/ 0 h 2862322"/>
                      <a:gd name="connsiteX6" fmla="*/ 4146800 w 4146800"/>
                      <a:gd name="connsiteY6" fmla="*/ 0 h 2862322"/>
                      <a:gd name="connsiteX7" fmla="*/ 4146800 w 4146800"/>
                      <a:gd name="connsiteY7" fmla="*/ 515218 h 2862322"/>
                      <a:gd name="connsiteX8" fmla="*/ 4146800 w 4146800"/>
                      <a:gd name="connsiteY8" fmla="*/ 1087682 h 2862322"/>
                      <a:gd name="connsiteX9" fmla="*/ 4146800 w 4146800"/>
                      <a:gd name="connsiteY9" fmla="*/ 1602900 h 2862322"/>
                      <a:gd name="connsiteX10" fmla="*/ 4146800 w 4146800"/>
                      <a:gd name="connsiteY10" fmla="*/ 2118118 h 2862322"/>
                      <a:gd name="connsiteX11" fmla="*/ 4146800 w 4146800"/>
                      <a:gd name="connsiteY11" fmla="*/ 2862322 h 2862322"/>
                      <a:gd name="connsiteX12" fmla="*/ 3414199 w 4146800"/>
                      <a:gd name="connsiteY12" fmla="*/ 2862322 h 2862322"/>
                      <a:gd name="connsiteX13" fmla="*/ 2640129 w 4146800"/>
                      <a:gd name="connsiteY13" fmla="*/ 2862322 h 2862322"/>
                      <a:gd name="connsiteX14" fmla="*/ 1866060 w 4146800"/>
                      <a:gd name="connsiteY14" fmla="*/ 2862322 h 2862322"/>
                      <a:gd name="connsiteX15" fmla="*/ 1257863 w 4146800"/>
                      <a:gd name="connsiteY15" fmla="*/ 2862322 h 2862322"/>
                      <a:gd name="connsiteX16" fmla="*/ 0 w 4146800"/>
                      <a:gd name="connsiteY16" fmla="*/ 2862322 h 2862322"/>
                      <a:gd name="connsiteX17" fmla="*/ 0 w 4146800"/>
                      <a:gd name="connsiteY17" fmla="*/ 2232611 h 2862322"/>
                      <a:gd name="connsiteX18" fmla="*/ 0 w 4146800"/>
                      <a:gd name="connsiteY18" fmla="*/ 1746016 h 2862322"/>
                      <a:gd name="connsiteX19" fmla="*/ 0 w 4146800"/>
                      <a:gd name="connsiteY19" fmla="*/ 1230798 h 2862322"/>
                      <a:gd name="connsiteX20" fmla="*/ 0 w 4146800"/>
                      <a:gd name="connsiteY20" fmla="*/ 715580 h 2862322"/>
                      <a:gd name="connsiteX21" fmla="*/ 0 w 4146800"/>
                      <a:gd name="connsiteY21"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46800" h="2862322" extrusionOk="0">
                        <a:moveTo>
                          <a:pt x="0" y="0"/>
                        </a:moveTo>
                        <a:cubicBezTo>
                          <a:pt x="320478" y="4264"/>
                          <a:pt x="411993" y="31165"/>
                          <a:pt x="649665" y="0"/>
                        </a:cubicBezTo>
                        <a:cubicBezTo>
                          <a:pt x="887337" y="-31165"/>
                          <a:pt x="1000053" y="15292"/>
                          <a:pt x="1216395" y="0"/>
                        </a:cubicBezTo>
                        <a:cubicBezTo>
                          <a:pt x="1432737" y="-15292"/>
                          <a:pt x="1745605" y="9897"/>
                          <a:pt x="1990464" y="0"/>
                        </a:cubicBezTo>
                        <a:cubicBezTo>
                          <a:pt x="2235323" y="-9897"/>
                          <a:pt x="2361215" y="2824"/>
                          <a:pt x="2640129" y="0"/>
                        </a:cubicBezTo>
                        <a:cubicBezTo>
                          <a:pt x="2919044" y="-2824"/>
                          <a:pt x="3062290" y="1996"/>
                          <a:pt x="3289795" y="0"/>
                        </a:cubicBezTo>
                        <a:cubicBezTo>
                          <a:pt x="3517300" y="-1996"/>
                          <a:pt x="3849493" y="-16739"/>
                          <a:pt x="4146800" y="0"/>
                        </a:cubicBezTo>
                        <a:cubicBezTo>
                          <a:pt x="4133531" y="248246"/>
                          <a:pt x="4165775" y="316384"/>
                          <a:pt x="4146800" y="515218"/>
                        </a:cubicBezTo>
                        <a:cubicBezTo>
                          <a:pt x="4127825" y="714052"/>
                          <a:pt x="4152150" y="854907"/>
                          <a:pt x="4146800" y="1087682"/>
                        </a:cubicBezTo>
                        <a:cubicBezTo>
                          <a:pt x="4141450" y="1320457"/>
                          <a:pt x="4142875" y="1446272"/>
                          <a:pt x="4146800" y="1602900"/>
                        </a:cubicBezTo>
                        <a:cubicBezTo>
                          <a:pt x="4150725" y="1759528"/>
                          <a:pt x="4166488" y="1975010"/>
                          <a:pt x="4146800" y="2118118"/>
                        </a:cubicBezTo>
                        <a:cubicBezTo>
                          <a:pt x="4127112" y="2261226"/>
                          <a:pt x="4138855" y="2490859"/>
                          <a:pt x="4146800" y="2862322"/>
                        </a:cubicBezTo>
                        <a:cubicBezTo>
                          <a:pt x="3871232" y="2832046"/>
                          <a:pt x="3715841" y="2850417"/>
                          <a:pt x="3414199" y="2862322"/>
                        </a:cubicBezTo>
                        <a:cubicBezTo>
                          <a:pt x="3112557" y="2874227"/>
                          <a:pt x="2921243" y="2839442"/>
                          <a:pt x="2640129" y="2862322"/>
                        </a:cubicBezTo>
                        <a:cubicBezTo>
                          <a:pt x="2359015" y="2885203"/>
                          <a:pt x="2123187" y="2894585"/>
                          <a:pt x="1866060" y="2862322"/>
                        </a:cubicBezTo>
                        <a:cubicBezTo>
                          <a:pt x="1608933" y="2830059"/>
                          <a:pt x="1430270" y="2837049"/>
                          <a:pt x="1257863" y="2862322"/>
                        </a:cubicBezTo>
                        <a:cubicBezTo>
                          <a:pt x="1085456" y="2887595"/>
                          <a:pt x="548270" y="2843192"/>
                          <a:pt x="0" y="2862322"/>
                        </a:cubicBezTo>
                        <a:cubicBezTo>
                          <a:pt x="28351" y="2661146"/>
                          <a:pt x="-23060" y="2424790"/>
                          <a:pt x="0" y="2232611"/>
                        </a:cubicBezTo>
                        <a:cubicBezTo>
                          <a:pt x="23060" y="2040432"/>
                          <a:pt x="-12669" y="1863857"/>
                          <a:pt x="0" y="1746016"/>
                        </a:cubicBezTo>
                        <a:cubicBezTo>
                          <a:pt x="12669" y="1628176"/>
                          <a:pt x="-11427" y="1462454"/>
                          <a:pt x="0" y="1230798"/>
                        </a:cubicBezTo>
                        <a:cubicBezTo>
                          <a:pt x="11427" y="999142"/>
                          <a:pt x="18745" y="966466"/>
                          <a:pt x="0" y="715580"/>
                        </a:cubicBezTo>
                        <a:cubicBezTo>
                          <a:pt x="-18745" y="464694"/>
                          <a:pt x="-25843" y="345193"/>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en-GB" dirty="0">
                <a:solidFill>
                  <a:schemeClr val="bg1"/>
                </a:solidFill>
                <a:latin typeface="Quicksand" pitchFamily="2" charset="77"/>
              </a:rPr>
              <a:t>I confess I was a little disappointed, for instead of the most quiet, lovely spot that I imagined nature could have made, here was all the noise, smoke, and bustling appearance of the Dudley district, great quantities of coal and iron are taken from the Berwyn mountains which rise to the </a:t>
            </a:r>
            <a:r>
              <a:rPr lang="en-GB" dirty="0" err="1">
                <a:solidFill>
                  <a:schemeClr val="bg1"/>
                </a:solidFill>
                <a:latin typeface="Quicksand" pitchFamily="2" charset="77"/>
              </a:rPr>
              <a:t>skys</a:t>
            </a:r>
            <a:r>
              <a:rPr lang="en-GB" dirty="0">
                <a:solidFill>
                  <a:schemeClr val="bg1"/>
                </a:solidFill>
                <a:latin typeface="Quicksand" pitchFamily="2" charset="77"/>
              </a:rPr>
              <a:t> on either side...</a:t>
            </a:r>
          </a:p>
        </p:txBody>
      </p:sp>
      <p:sp>
        <p:nvSpPr>
          <p:cNvPr id="22" name="TextBox 21">
            <a:extLst>
              <a:ext uri="{FF2B5EF4-FFF2-40B4-BE49-F238E27FC236}">
                <a16:creationId xmlns:a16="http://schemas.microsoft.com/office/drawing/2014/main" id="{3D926E2E-2E82-6E47-BC82-0986CB2F5EE2}"/>
              </a:ext>
            </a:extLst>
          </p:cNvPr>
          <p:cNvSpPr txBox="1"/>
          <p:nvPr/>
        </p:nvSpPr>
        <p:spPr>
          <a:xfrm>
            <a:off x="7812571" y="4863617"/>
            <a:ext cx="1981899" cy="553998"/>
          </a:xfrm>
          <a:prstGeom prst="rect">
            <a:avLst/>
          </a:prstGeom>
          <a:noFill/>
        </p:spPr>
        <p:txBody>
          <a:bodyPr wrap="square" rtlCol="0">
            <a:spAutoFit/>
          </a:bodyPr>
          <a:lstStyle/>
          <a:p>
            <a:r>
              <a:rPr lang="en-GB" sz="1200" dirty="0">
                <a:latin typeface="Quicksand" pitchFamily="2" charset="77"/>
              </a:rPr>
              <a:t>William </a:t>
            </a:r>
            <a:r>
              <a:rPr lang="en-GB" sz="1200" dirty="0" err="1">
                <a:latin typeface="Quicksand" pitchFamily="2" charset="77"/>
              </a:rPr>
              <a:t>Maymott</a:t>
            </a:r>
            <a:r>
              <a:rPr lang="en-GB" sz="1200" dirty="0">
                <a:latin typeface="Quicksand" pitchFamily="2" charset="77"/>
              </a:rPr>
              <a:t>, 1840</a:t>
            </a:r>
          </a:p>
          <a:p>
            <a:endParaRPr lang="en-US" dirty="0"/>
          </a:p>
        </p:txBody>
      </p:sp>
      <p:sp>
        <p:nvSpPr>
          <p:cNvPr id="98" name="lock">
            <a:extLst>
              <a:ext uri="{FF2B5EF4-FFF2-40B4-BE49-F238E27FC236}">
                <a16:creationId xmlns:a16="http://schemas.microsoft.com/office/drawing/2014/main" id="{F0B44611-E869-E643-9309-4D2F336C9F4C}"/>
              </a:ext>
            </a:extLst>
          </p:cNvPr>
          <p:cNvSpPr/>
          <p:nvPr/>
        </p:nvSpPr>
        <p:spPr>
          <a:xfrm>
            <a:off x="-2396507" y="0"/>
            <a:ext cx="14741062" cy="753804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 name="wholeimage">
            <a:extLst>
              <a:ext uri="{FF2B5EF4-FFF2-40B4-BE49-F238E27FC236}">
                <a16:creationId xmlns:a16="http://schemas.microsoft.com/office/drawing/2014/main" id="{6B6E25B3-F50C-0642-9C2E-493310173106}"/>
              </a:ext>
            </a:extLst>
          </p:cNvPr>
          <p:cNvPicPr>
            <a:picLocks noChangeAspect="1"/>
          </p:cNvPicPr>
          <p:nvPr/>
        </p:nvPicPr>
        <p:blipFill>
          <a:blip r:embed="rId3"/>
          <a:srcRect/>
          <a:stretch/>
        </p:blipFill>
        <p:spPr>
          <a:xfrm>
            <a:off x="889200" y="275111"/>
            <a:ext cx="6271200" cy="6271200"/>
          </a:xfrm>
          <a:prstGeom prst="rect">
            <a:avLst/>
          </a:prstGeom>
          <a:ln w="127000" cap="sq">
            <a:solidFill>
              <a:srgbClr val="4F6B84"/>
            </a:solidFill>
            <a:miter lim="800000"/>
          </a:ln>
          <a:effectLst/>
        </p:spPr>
      </p:pic>
      <p:pic>
        <p:nvPicPr>
          <p:cNvPr id="23" name="middle1">
            <a:extLst>
              <a:ext uri="{FF2B5EF4-FFF2-40B4-BE49-F238E27FC236}">
                <a16:creationId xmlns:a16="http://schemas.microsoft.com/office/drawing/2014/main" id="{7FEFC98E-A70A-014A-84D1-79AA9EF82A0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63395" y="2323328"/>
            <a:ext cx="2173444" cy="2173444"/>
          </a:xfrm>
          <a:prstGeom prst="rect">
            <a:avLst/>
          </a:prstGeom>
        </p:spPr>
      </p:pic>
      <p:pic>
        <p:nvPicPr>
          <p:cNvPr id="39" name="top2">
            <a:extLst>
              <a:ext uri="{FF2B5EF4-FFF2-40B4-BE49-F238E27FC236}">
                <a16:creationId xmlns:a16="http://schemas.microsoft.com/office/drawing/2014/main" id="{3420768D-15D8-5741-B1B6-1C7444740B8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936838" y="149885"/>
            <a:ext cx="2173443" cy="2173443"/>
          </a:xfrm>
          <a:prstGeom prst="rect">
            <a:avLst/>
          </a:prstGeom>
        </p:spPr>
      </p:pic>
      <p:pic>
        <p:nvPicPr>
          <p:cNvPr id="41" name="top3">
            <a:extLst>
              <a:ext uri="{FF2B5EF4-FFF2-40B4-BE49-F238E27FC236}">
                <a16:creationId xmlns:a16="http://schemas.microsoft.com/office/drawing/2014/main" id="{3A92B5D5-48BA-8445-807F-B839E17F16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08060" y="149884"/>
            <a:ext cx="2173443" cy="2173443"/>
          </a:xfrm>
          <a:prstGeom prst="rect">
            <a:avLst/>
          </a:prstGeom>
        </p:spPr>
      </p:pic>
      <p:pic>
        <p:nvPicPr>
          <p:cNvPr id="42" name="middle3">
            <a:extLst>
              <a:ext uri="{FF2B5EF4-FFF2-40B4-BE49-F238E27FC236}">
                <a16:creationId xmlns:a16="http://schemas.microsoft.com/office/drawing/2014/main" id="{3018536C-505F-6A45-B67A-AE42292506E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110279" y="2323328"/>
            <a:ext cx="2173444" cy="2173444"/>
          </a:xfrm>
          <a:prstGeom prst="rect">
            <a:avLst/>
          </a:prstGeom>
        </p:spPr>
      </p:pic>
      <p:pic>
        <p:nvPicPr>
          <p:cNvPr id="43" name="bottom3">
            <a:extLst>
              <a:ext uri="{FF2B5EF4-FFF2-40B4-BE49-F238E27FC236}">
                <a16:creationId xmlns:a16="http://schemas.microsoft.com/office/drawing/2014/main" id="{66E091D0-F8E7-5E42-82A8-B9B5A07A1F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10279" y="4496771"/>
            <a:ext cx="2173445" cy="2173445"/>
          </a:xfrm>
          <a:prstGeom prst="rect">
            <a:avLst/>
          </a:prstGeom>
        </p:spPr>
      </p:pic>
      <p:pic>
        <p:nvPicPr>
          <p:cNvPr id="44" name="middle2">
            <a:extLst>
              <a:ext uri="{FF2B5EF4-FFF2-40B4-BE49-F238E27FC236}">
                <a16:creationId xmlns:a16="http://schemas.microsoft.com/office/drawing/2014/main" id="{34787EEC-67A1-D247-B202-5C471B0589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36838" y="2323328"/>
            <a:ext cx="2173444" cy="2173444"/>
          </a:xfrm>
          <a:prstGeom prst="rect">
            <a:avLst/>
          </a:prstGeom>
        </p:spPr>
      </p:pic>
      <p:sp>
        <p:nvSpPr>
          <p:cNvPr id="18" name="tab">
            <a:hlinkClick r:id="" action="ppaction://hlinkshowjump?jump=nextslide"/>
            <a:extLst>
              <a:ext uri="{FF2B5EF4-FFF2-40B4-BE49-F238E27FC236}">
                <a16:creationId xmlns:a16="http://schemas.microsoft.com/office/drawing/2014/main" id="{7CF9176C-2962-E74F-B65C-4B6A793CBAB5}"/>
              </a:ext>
            </a:extLst>
          </p:cNvPr>
          <p:cNvSpPr/>
          <p:nvPr/>
        </p:nvSpPr>
        <p:spPr>
          <a:xfrm rot="10800000">
            <a:off x="10452515" y="5583225"/>
            <a:ext cx="2458069" cy="1099692"/>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21" name="TextBox 20">
            <a:extLst>
              <a:ext uri="{FF2B5EF4-FFF2-40B4-BE49-F238E27FC236}">
                <a16:creationId xmlns:a16="http://schemas.microsoft.com/office/drawing/2014/main" id="{00ABE417-4E3C-3A4A-AE26-8D9E63B9BCA9}"/>
              </a:ext>
            </a:extLst>
          </p:cNvPr>
          <p:cNvSpPr txBox="1"/>
          <p:nvPr/>
        </p:nvSpPr>
        <p:spPr>
          <a:xfrm>
            <a:off x="10466060" y="5629209"/>
            <a:ext cx="1828800" cy="1015663"/>
          </a:xfrm>
          <a:prstGeom prst="rect">
            <a:avLst/>
          </a:prstGeom>
          <a:noFill/>
        </p:spPr>
        <p:txBody>
          <a:bodyPr wrap="square" rtlCol="0">
            <a:spAutoFit/>
          </a:bodyPr>
          <a:lstStyle/>
          <a:p>
            <a:pPr algn="ctr"/>
            <a:r>
              <a:rPr lang="en-US" sz="2000" dirty="0">
                <a:solidFill>
                  <a:srgbClr val="4F6B84"/>
                </a:solidFill>
                <a:latin typeface="Quicksand" pitchFamily="2" charset="77"/>
              </a:rPr>
              <a:t>Click here </a:t>
            </a:r>
          </a:p>
          <a:p>
            <a:pPr algn="ctr"/>
            <a:r>
              <a:rPr lang="en-US" sz="2000" dirty="0">
                <a:solidFill>
                  <a:srgbClr val="4F6B84"/>
                </a:solidFill>
                <a:latin typeface="Quicksand" pitchFamily="2" charset="77"/>
              </a:rPr>
              <a:t>to see the answer…</a:t>
            </a:r>
          </a:p>
        </p:txBody>
      </p:sp>
      <p:sp>
        <p:nvSpPr>
          <p:cNvPr id="24" name="TextBox 23">
            <a:extLst>
              <a:ext uri="{FF2B5EF4-FFF2-40B4-BE49-F238E27FC236}">
                <a16:creationId xmlns:a16="http://schemas.microsoft.com/office/drawing/2014/main" id="{B36CB927-72C4-464C-ABEF-620FA616A1EC}"/>
              </a:ext>
            </a:extLst>
          </p:cNvPr>
          <p:cNvSpPr txBox="1"/>
          <p:nvPr/>
        </p:nvSpPr>
        <p:spPr>
          <a:xfrm>
            <a:off x="7583557" y="148633"/>
            <a:ext cx="4144617" cy="954107"/>
          </a:xfrm>
          <a:prstGeom prst="rect">
            <a:avLst/>
          </a:prstGeom>
          <a:noFill/>
        </p:spPr>
        <p:txBody>
          <a:bodyPr wrap="square" rtlCol="0">
            <a:spAutoFit/>
          </a:bodyPr>
          <a:lstStyle/>
          <a:p>
            <a:pPr algn="ctr"/>
            <a:r>
              <a:rPr lang="en-GB" sz="2800" dirty="0">
                <a:solidFill>
                  <a:srgbClr val="4F6B84"/>
                </a:solidFill>
                <a:latin typeface="Fredoka One" panose="02000000000000000000" pitchFamily="2" charset="77"/>
              </a:rPr>
              <a:t>Dee Valley Mystery Number Four </a:t>
            </a:r>
          </a:p>
        </p:txBody>
      </p:sp>
      <p:pic>
        <p:nvPicPr>
          <p:cNvPr id="25" name="top1">
            <a:extLst>
              <a:ext uri="{FF2B5EF4-FFF2-40B4-BE49-F238E27FC236}">
                <a16:creationId xmlns:a16="http://schemas.microsoft.com/office/drawing/2014/main" id="{969A47D3-63BC-DB46-B62D-E7D578803E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395" y="149885"/>
            <a:ext cx="2173443" cy="2173443"/>
          </a:xfrm>
          <a:prstGeom prst="rect">
            <a:avLst/>
          </a:prstGeom>
        </p:spPr>
      </p:pic>
      <p:pic>
        <p:nvPicPr>
          <p:cNvPr id="28" name="bottom2">
            <a:extLst>
              <a:ext uri="{FF2B5EF4-FFF2-40B4-BE49-F238E27FC236}">
                <a16:creationId xmlns:a16="http://schemas.microsoft.com/office/drawing/2014/main" id="{6A74A1F8-B249-B94D-8BF6-0C21E45CDCB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936838" y="4496771"/>
            <a:ext cx="2173445" cy="2173445"/>
          </a:xfrm>
          <a:prstGeom prst="rect">
            <a:avLst/>
          </a:prstGeom>
        </p:spPr>
      </p:pic>
      <p:sp>
        <p:nvSpPr>
          <p:cNvPr id="29" name="TextBox 28">
            <a:extLst>
              <a:ext uri="{FF2B5EF4-FFF2-40B4-BE49-F238E27FC236}">
                <a16:creationId xmlns:a16="http://schemas.microsoft.com/office/drawing/2014/main" id="{820516F7-AEB7-344E-B6B7-9D36FC5E11C9}"/>
              </a:ext>
            </a:extLst>
          </p:cNvPr>
          <p:cNvSpPr txBox="1"/>
          <p:nvPr/>
        </p:nvSpPr>
        <p:spPr>
          <a:xfrm>
            <a:off x="321528" y="6228486"/>
            <a:ext cx="2526255" cy="307777"/>
          </a:xfrm>
          <a:prstGeom prst="rect">
            <a:avLst/>
          </a:prstGeom>
          <a:noFill/>
        </p:spPr>
        <p:txBody>
          <a:bodyPr wrap="square" rtlCol="0">
            <a:spAutoFit/>
          </a:bodyPr>
          <a:lstStyle/>
          <a:p>
            <a:pPr algn="ctr"/>
            <a:r>
              <a:rPr lang="en-GB" sz="1400" dirty="0">
                <a:solidFill>
                  <a:schemeClr val="bg1"/>
                </a:solidFill>
                <a:latin typeface="Quicksand" pitchFamily="2" charset="77"/>
              </a:rPr>
              <a:t>© Carl Rogers</a:t>
            </a:r>
            <a:endParaRPr lang="en-US" sz="1400" dirty="0">
              <a:solidFill>
                <a:schemeClr val="bg1"/>
              </a:solidFill>
              <a:latin typeface="Quicksand" pitchFamily="2" charset="77"/>
            </a:endParaRPr>
          </a:p>
        </p:txBody>
      </p:sp>
      <p:pic>
        <p:nvPicPr>
          <p:cNvPr id="30" name="bottom1">
            <a:extLst>
              <a:ext uri="{FF2B5EF4-FFF2-40B4-BE49-F238E27FC236}">
                <a16:creationId xmlns:a16="http://schemas.microsoft.com/office/drawing/2014/main" id="{FF1789FD-58CC-C448-9DBB-BA83843E2F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2283" y="4496771"/>
            <a:ext cx="2173445" cy="2173445"/>
          </a:xfrm>
          <a:prstGeom prst="rect">
            <a:avLst/>
          </a:prstGeom>
        </p:spPr>
      </p:pic>
    </p:spTree>
    <p:extLst>
      <p:ext uri="{BB962C8B-B14F-4D97-AF65-F5344CB8AC3E}">
        <p14:creationId xmlns:p14="http://schemas.microsoft.com/office/powerpoint/2010/main" val="11876961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8"/>
                    </p:tgtEl>
                  </p:cond>
                </p:stCondLst>
                <p:endSync evt="end" delay="0">
                  <p:rtn val="all"/>
                </p:endSync>
                <p:childTnLst>
                  <p:par>
                    <p:cTn id="3" fill="hold">
                      <p:stCondLst>
                        <p:cond delay="0"/>
                      </p:stCondLst>
                      <p:childTnLst>
                        <p:par>
                          <p:cTn id="4" fill="hold">
                            <p:stCondLst>
                              <p:cond delay="0"/>
                            </p:stCondLst>
                            <p:childTnLst>
                              <p:par>
                                <p:cTn id="5" presetID="1" presetClass="emph" presetSubtype="2" repeatCount="0" fill="hold" grpId="0" nodeType="clickEffect">
                                  <p:stCondLst>
                                    <p:cond delay="0"/>
                                  </p:stCondLst>
                                  <p:childTnLst>
                                    <p:animClr clrSpc="rgb" dir="cw">
                                      <p:cBhvr>
                                        <p:cTn id="6" dur="2000" fill="hold"/>
                                        <p:tgtEl>
                                          <p:spTgt spid="98"/>
                                        </p:tgtEl>
                                        <p:attrNameLst>
                                          <p:attrName>fillcolor</p:attrName>
                                        </p:attrNameLst>
                                      </p:cBhvr>
                                      <p:to>
                                        <a:schemeClr val="accent2"/>
                                      </p:to>
                                    </p:animClr>
                                    <p:set>
                                      <p:cBhvr>
                                        <p:cTn id="7" dur="2000" fill="hold"/>
                                        <p:tgtEl>
                                          <p:spTgt spid="98"/>
                                        </p:tgtEl>
                                        <p:attrNameLst>
                                          <p:attrName>fill.type</p:attrName>
                                        </p:attrNameLst>
                                      </p:cBhvr>
                                      <p:to>
                                        <p:strVal val="solid"/>
                                      </p:to>
                                    </p:set>
                                    <p:set>
                                      <p:cBhvr>
                                        <p:cTn id="8" dur="2000" fill="hold"/>
                                        <p:tgtEl>
                                          <p:spTgt spid="98"/>
                                        </p:tgtEl>
                                        <p:attrNameLst>
                                          <p:attrName>fill.on</p:attrName>
                                        </p:attrNameLst>
                                      </p:cBhvr>
                                      <p:to>
                                        <p:strVal val="true"/>
                                      </p:to>
                                    </p:set>
                                  </p:childTnLst>
                                </p:cTn>
                              </p:par>
                            </p:childTnLst>
                          </p:cTn>
                        </p:par>
                      </p:childTnLst>
                    </p:cTn>
                  </p:par>
                </p:childTnLst>
              </p:cTn>
              <p:nextCondLst>
                <p:cond evt="onClick" delay="0">
                  <p:tgtEl>
                    <p:spTgt spid="98"/>
                  </p:tgtEl>
                </p:cond>
              </p:nextCondLst>
            </p:seq>
            <p:seq concurrent="1" nextAc="seek">
              <p:cTn id="9" restart="whenNotActive" fill="hold" evtFilter="cancelBubble" nodeType="interactiveSeq">
                <p:stCondLst>
                  <p:cond evt="onClick" delay="0">
                    <p:tgtEl>
                      <p:spTgt spid="104"/>
                    </p:tgtEl>
                  </p:cond>
                </p:stCondLst>
                <p:endSync evt="end" delay="0">
                  <p:rtn val="all"/>
                </p:endSync>
                <p:childTnLst>
                  <p:par>
                    <p:cTn id="10" fill="hold">
                      <p:stCondLst>
                        <p:cond delay="0"/>
                      </p:stCondLst>
                      <p:childTnLst>
                        <p:par>
                          <p:cTn id="11" fill="hold">
                            <p:stCondLst>
                              <p:cond delay="0"/>
                            </p:stCondLst>
                            <p:childTnLst>
                              <p:par>
                                <p:cTn id="12" presetID="32" presetClass="emph" presetSubtype="0" repeatCount="0" fill="hold" nodeType="clickEffect">
                                  <p:stCondLst>
                                    <p:cond delay="0"/>
                                  </p:stCondLst>
                                  <p:childTnLst>
                                    <p:animRot by="120000">
                                      <p:cBhvr>
                                        <p:cTn id="13" dur="50" fill="hold">
                                          <p:stCondLst>
                                            <p:cond delay="0"/>
                                          </p:stCondLst>
                                        </p:cTn>
                                        <p:tgtEl>
                                          <p:spTgt spid="104"/>
                                        </p:tgtEl>
                                        <p:attrNameLst>
                                          <p:attrName>r</p:attrName>
                                        </p:attrNameLst>
                                      </p:cBhvr>
                                    </p:animRot>
                                    <p:animRot by="-240000">
                                      <p:cBhvr>
                                        <p:cTn id="14" dur="100" fill="hold">
                                          <p:stCondLst>
                                            <p:cond delay="100"/>
                                          </p:stCondLst>
                                        </p:cTn>
                                        <p:tgtEl>
                                          <p:spTgt spid="104"/>
                                        </p:tgtEl>
                                        <p:attrNameLst>
                                          <p:attrName>r</p:attrName>
                                        </p:attrNameLst>
                                      </p:cBhvr>
                                    </p:animRot>
                                    <p:animRot by="240000">
                                      <p:cBhvr>
                                        <p:cTn id="15" dur="100" fill="hold">
                                          <p:stCondLst>
                                            <p:cond delay="200"/>
                                          </p:stCondLst>
                                        </p:cTn>
                                        <p:tgtEl>
                                          <p:spTgt spid="104"/>
                                        </p:tgtEl>
                                        <p:attrNameLst>
                                          <p:attrName>r</p:attrName>
                                        </p:attrNameLst>
                                      </p:cBhvr>
                                    </p:animRot>
                                    <p:animRot by="-240000">
                                      <p:cBhvr>
                                        <p:cTn id="16" dur="100" fill="hold">
                                          <p:stCondLst>
                                            <p:cond delay="300"/>
                                          </p:stCondLst>
                                        </p:cTn>
                                        <p:tgtEl>
                                          <p:spTgt spid="104"/>
                                        </p:tgtEl>
                                        <p:attrNameLst>
                                          <p:attrName>r</p:attrName>
                                        </p:attrNameLst>
                                      </p:cBhvr>
                                    </p:animRot>
                                    <p:animRot by="120000">
                                      <p:cBhvr>
                                        <p:cTn id="17" dur="100" fill="hold">
                                          <p:stCondLst>
                                            <p:cond delay="400"/>
                                          </p:stCondLst>
                                        </p:cTn>
                                        <p:tgtEl>
                                          <p:spTgt spid="104"/>
                                        </p:tgtEl>
                                        <p:attrNameLst>
                                          <p:attrName>r</p:attrName>
                                        </p:attrNameLst>
                                      </p:cBhvr>
                                    </p:animRot>
                                  </p:childTnLst>
                                </p:cTn>
                              </p:par>
                            </p:childTnLst>
                          </p:cTn>
                        </p:par>
                      </p:childTnLst>
                    </p:cTn>
                  </p:par>
                </p:childTnLst>
              </p:cTn>
              <p:nextCondLst>
                <p:cond evt="onClick" delay="0">
                  <p:tgtEl>
                    <p:spTgt spid="104"/>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4" restart="whenNotActive" fill="hold" evtFilter="cancelBubble" nodeType="interactiveSeq">
                <p:stCondLst>
                  <p:cond evt="onClick" delay="0">
                    <p:tgtEl>
                      <p:spTgt spid="39"/>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9"/>
                                        </p:tgtEl>
                                      </p:cBhvr>
                                    </p:animEffect>
                                    <p:set>
                                      <p:cBhvr>
                                        <p:cTn id="2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0" restart="whenNotActive" fill="hold" evtFilter="cancelBubble" nodeType="interactiveSeq">
                <p:stCondLst>
                  <p:cond evt="onClick" delay="0">
                    <p:tgtEl>
                      <p:spTgt spid="41"/>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6" restart="whenNotActive" fill="hold" evtFilter="cancelBubble" nodeType="interactiveSeq">
                <p:stCondLst>
                  <p:cond evt="onClick" delay="0">
                    <p:tgtEl>
                      <p:spTgt spid="42"/>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2"/>
                                        </p:tgtEl>
                                      </p:cBhvr>
                                    </p:animEffect>
                                    <p:set>
                                      <p:cBhvr>
                                        <p:cTn id="4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2" restart="whenNotActive" fill="hold" evtFilter="cancelBubble" nodeType="interactiveSeq">
                <p:stCondLst>
                  <p:cond evt="onClick" delay="0">
                    <p:tgtEl>
                      <p:spTgt spid="43"/>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8" restart="whenNotActive" fill="hold" evtFilter="cancelBubble" nodeType="interactiveSeq">
                <p:stCondLst>
                  <p:cond evt="onClick" delay="0">
                    <p:tgtEl>
                      <p:spTgt spid="44"/>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44"/>
                                        </p:tgtEl>
                                      </p:cBhvr>
                                    </p:animEffect>
                                    <p:set>
                                      <p:cBhvr>
                                        <p:cTn id="5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8"/>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6" restart="whenNotActive" fill="hold" evtFilter="cancelBubble" nodeType="interactiveSeq">
                <p:stCondLst>
                  <p:cond evt="onClick" delay="0">
                    <p:tgtEl>
                      <p:spTgt spid="30"/>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0"/>
                                        </p:tgtEl>
                                      </p:cBhvr>
                                    </p:animEffect>
                                    <p:set>
                                      <p:cBhvr>
                                        <p:cTn id="7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9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TotalTime>
  <Words>738</Words>
  <Application>Microsoft Macintosh PowerPoint</Application>
  <PresentationFormat>Widescreen</PresentationFormat>
  <Paragraphs>93</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Fredoka One</vt:lpstr>
      <vt:lpstr>Quicksand</vt:lpstr>
      <vt:lpstr>Calibri</vt:lpstr>
      <vt:lpstr>Delius</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BUCKINGHAM Matt</dc:creator>
  <cp:lastModifiedBy>BUCKINGHAM Matt</cp:lastModifiedBy>
  <cp:revision>37</cp:revision>
  <dcterms:created xsi:type="dcterms:W3CDTF">2021-04-09T09:19:43Z</dcterms:created>
  <dcterms:modified xsi:type="dcterms:W3CDTF">2021-06-08T11:54:46Z</dcterms:modified>
</cp:coreProperties>
</file>