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Delius" panose="02000603000000000000" pitchFamily="2" charset="0"/>
      <p:regular r:id="rId22"/>
    </p:embeddedFont>
    <p:embeddedFont>
      <p:font typeface="Fredoka One" panose="02000000000000000000" pitchFamily="2" charset="77"/>
      <p:regular r:id="rId23"/>
    </p:embeddedFont>
    <p:embeddedFont>
      <p:font typeface="Nunito" pitchFamily="2" charset="77"/>
      <p:regular r:id="rId24"/>
      <p:bold r:id="rId25"/>
    </p:embeddedFont>
    <p:embeddedFont>
      <p:font typeface="Quicksand" pitchFamily="2" charset="77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80"/>
    <p:restoredTop sz="96327"/>
  </p:normalViewPr>
  <p:slideViewPr>
    <p:cSldViewPr snapToGrid="0" snapToObjects="1">
      <p:cViewPr varScale="1">
        <p:scale>
          <a:sx n="161" d="100"/>
          <a:sy n="161" d="100"/>
        </p:scale>
        <p:origin x="11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4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1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6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8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63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5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0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5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emf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2706625" y="342320"/>
            <a:ext cx="902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Darganfod</a:t>
            </a:r>
            <a:r>
              <a:rPr lang="en-GB" sz="32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200" dirty="0" err="1">
                <a:solidFill>
                  <a:srgbClr val="4F6B84"/>
                </a:solidFill>
                <a:latin typeface="Fredoka One" panose="02000000000000000000" pitchFamily="2" charset="77"/>
              </a:rPr>
              <a:t>Safleoedd</a:t>
            </a:r>
            <a:r>
              <a:rPr lang="en-GB" sz="32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200" dirty="0" err="1">
                <a:solidFill>
                  <a:srgbClr val="4F6B84"/>
                </a:solidFill>
                <a:latin typeface="Fredoka One" panose="02000000000000000000" pitchFamily="2" charset="77"/>
              </a:rPr>
              <a:t>Treftadaeth</a:t>
            </a:r>
            <a:r>
              <a:rPr lang="en-GB" sz="3200" dirty="0">
                <a:solidFill>
                  <a:srgbClr val="4F6B84"/>
                </a:solidFill>
                <a:latin typeface="Fredoka One" panose="02000000000000000000" pitchFamily="2" charset="77"/>
              </a:rPr>
              <a:t> y </a:t>
            </a:r>
            <a:r>
              <a:rPr lang="en-GB" sz="3200" dirty="0" err="1">
                <a:solidFill>
                  <a:srgbClr val="4F6B84"/>
                </a:solidFill>
                <a:latin typeface="Fredoka One" panose="02000000000000000000" pitchFamily="2" charset="77"/>
              </a:rPr>
              <a:t>Byd</a:t>
            </a:r>
            <a:endParaRPr lang="en-GB" sz="32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F9C89F-7ECF-534D-9248-0A05BBE1F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95" y="-264435"/>
            <a:ext cx="3291110" cy="2602273"/>
          </a:xfrm>
          <a:prstGeom prst="rect">
            <a:avLst/>
          </a:prstGeom>
        </p:spPr>
      </p:pic>
      <p:pic>
        <p:nvPicPr>
          <p:cNvPr id="42" name="Picture 4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074D84CC-4E53-A940-8D6C-086EAA8D6C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1064">
            <a:off x="9159165" y="1654353"/>
            <a:ext cx="3630274" cy="3679618"/>
          </a:xfrm>
          <a:prstGeom prst="rect">
            <a:avLst/>
          </a:prstGeom>
        </p:spPr>
      </p:pic>
      <p:pic>
        <p:nvPicPr>
          <p:cNvPr id="3" name="Picture 2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38ADBD88-7B6F-AC4A-AB4F-3C1FEFFBAB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500" y="1001988"/>
            <a:ext cx="2959101" cy="51195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97CA6E-3849-6549-AB45-F5E67AF65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1964" y="1656961"/>
            <a:ext cx="5765800" cy="4000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D554E0-70FD-FB44-B9D9-E41FF5F39ADB}"/>
              </a:ext>
            </a:extLst>
          </p:cNvPr>
          <p:cNvSpPr txBox="1"/>
          <p:nvPr/>
        </p:nvSpPr>
        <p:spPr>
          <a:xfrm>
            <a:off x="336411" y="6194433"/>
            <a:ext cx="1139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Quicksand" pitchFamily="2" charset="77"/>
              </a:rPr>
              <a:t>www.pontcysyllte-aqueduct.co.uk</a:t>
            </a:r>
            <a:endParaRPr lang="en-GB" dirty="0">
              <a:solidFill>
                <a:schemeClr val="bg1"/>
              </a:solidFill>
              <a:latin typeface="Quicksand" pitchFamily="2" charset="77"/>
            </a:endParaRP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444389-8BBF-8F41-942D-95E76E4EE69C}"/>
              </a:ext>
            </a:extLst>
          </p:cNvPr>
          <p:cNvSpPr txBox="1"/>
          <p:nvPr/>
        </p:nvSpPr>
        <p:spPr>
          <a:xfrm>
            <a:off x="7551336" y="1321968"/>
            <a:ext cx="385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Lle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mae’r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safle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B48A5A-F2D9-4240-839B-1EB4A7CCB774}"/>
              </a:ext>
            </a:extLst>
          </p:cNvPr>
          <p:cNvSpPr txBox="1"/>
          <p:nvPr/>
        </p:nvSpPr>
        <p:spPr>
          <a:xfrm>
            <a:off x="7551335" y="1917400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…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Lloegr</a:t>
            </a:r>
            <a:endParaRPr lang="en-GB" sz="3600" b="1" dirty="0">
              <a:solidFill>
                <a:srgbClr val="D78643"/>
              </a:solidFill>
              <a:latin typeface="Nunito" pitchFamily="2" charset="77"/>
            </a:endParaRPr>
          </a:p>
        </p:txBody>
      </p:sp>
      <p:sp>
        <p:nvSpPr>
          <p:cNvPr id="23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2F02A1-09CF-4D45-A641-B3E08DF36FF7}"/>
              </a:ext>
            </a:extLst>
          </p:cNvPr>
          <p:cNvSpPr/>
          <p:nvPr/>
        </p:nvSpPr>
        <p:spPr>
          <a:xfrm rot="10800000">
            <a:off x="10452515" y="5061102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41A713F2-F4F2-1B42-B333-F67B882EFC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45" y="2885739"/>
            <a:ext cx="2222329" cy="3844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4DF149-1528-CA40-AFF8-CCD61288210D}"/>
              </a:ext>
            </a:extLst>
          </p:cNvPr>
          <p:cNvSpPr txBox="1"/>
          <p:nvPr/>
        </p:nvSpPr>
        <p:spPr>
          <a:xfrm>
            <a:off x="10450991" y="524861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Dirgelwch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nesaf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:</a:t>
            </a:r>
          </a:p>
        </p:txBody>
      </p:sp>
      <p:pic>
        <p:nvPicPr>
          <p:cNvPr id="10" name="wholeimage">
            <a:extLst>
              <a:ext uri="{FF2B5EF4-FFF2-40B4-BE49-F238E27FC236}">
                <a16:creationId xmlns:a16="http://schemas.microsoft.com/office/drawing/2014/main" id="{EFBBDD08-0D29-044A-8FA2-DE1E3F65E6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9200" y="27360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C0AE7-5372-794F-B5BD-7E8A007F2E09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Côr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y </a:t>
            </a:r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Cewri</a:t>
            </a:r>
            <a:endParaRPr lang="en-GB" sz="36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84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9F8F605-34B2-134A-9BBD-DFAA739F3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3502444" y="-340022"/>
            <a:ext cx="16215168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9200" y="27360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pic>
        <p:nvPicPr>
          <p:cNvPr id="35" name="middle1">
            <a:extLst>
              <a:ext uri="{FF2B5EF4-FFF2-40B4-BE49-F238E27FC236}">
                <a16:creationId xmlns:a16="http://schemas.microsoft.com/office/drawing/2014/main" id="{EE375A7F-FE75-AE47-91BC-4E91E01AC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36" name="bottom1">
            <a:extLst>
              <a:ext uri="{FF2B5EF4-FFF2-40B4-BE49-F238E27FC236}">
                <a16:creationId xmlns:a16="http://schemas.microsoft.com/office/drawing/2014/main" id="{6BF37782-9B27-DC47-99C2-8A9528F15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4496771"/>
            <a:ext cx="2173445" cy="2173445"/>
          </a:xfrm>
          <a:prstGeom prst="rect">
            <a:avLst/>
          </a:prstGeom>
        </p:spPr>
      </p:pic>
      <p:pic>
        <p:nvPicPr>
          <p:cNvPr id="37" name="top2">
            <a:extLst>
              <a:ext uri="{FF2B5EF4-FFF2-40B4-BE49-F238E27FC236}">
                <a16:creationId xmlns:a16="http://schemas.microsoft.com/office/drawing/2014/main" id="{CA2E332F-70A5-234C-8CB0-6138A30E6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38" name="bottom2">
            <a:extLst>
              <a:ext uri="{FF2B5EF4-FFF2-40B4-BE49-F238E27FC236}">
                <a16:creationId xmlns:a16="http://schemas.microsoft.com/office/drawing/2014/main" id="{8301231A-F83D-604B-8609-6974AAE6E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pic>
        <p:nvPicPr>
          <p:cNvPr id="39" name="top3">
            <a:extLst>
              <a:ext uri="{FF2B5EF4-FFF2-40B4-BE49-F238E27FC236}">
                <a16:creationId xmlns:a16="http://schemas.microsoft.com/office/drawing/2014/main" id="{485BE97B-EA28-A04F-AC26-92832A14C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40" name="middle3">
            <a:extLst>
              <a:ext uri="{FF2B5EF4-FFF2-40B4-BE49-F238E27FC236}">
                <a16:creationId xmlns:a16="http://schemas.microsoft.com/office/drawing/2014/main" id="{459BA1D6-FF38-0242-AD5B-151BF6019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41" name="bottom3">
            <a:extLst>
              <a:ext uri="{FF2B5EF4-FFF2-40B4-BE49-F238E27FC236}">
                <a16:creationId xmlns:a16="http://schemas.microsoft.com/office/drawing/2014/main" id="{8010A01C-58B3-CC46-8AAA-A2156007A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45" name="middle2">
            <a:extLst>
              <a:ext uri="{FF2B5EF4-FFF2-40B4-BE49-F238E27FC236}">
                <a16:creationId xmlns:a16="http://schemas.microsoft.com/office/drawing/2014/main" id="{C1C3107E-3090-F446-AFDA-F7C8E99DF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pic>
        <p:nvPicPr>
          <p:cNvPr id="46" name="top1">
            <a:extLst>
              <a:ext uri="{FF2B5EF4-FFF2-40B4-BE49-F238E27FC236}">
                <a16:creationId xmlns:a16="http://schemas.microsoft.com/office/drawing/2014/main" id="{FE059A99-E30E-3E49-9AD6-812D8C77D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756D2F6-A6A9-2E4E-AF77-C3AD8AAF02C3}"/>
              </a:ext>
            </a:extLst>
          </p:cNvPr>
          <p:cNvGrpSpPr/>
          <p:nvPr/>
        </p:nvGrpSpPr>
        <p:grpSpPr>
          <a:xfrm>
            <a:off x="10436245" y="5079739"/>
            <a:ext cx="2463342" cy="1209661"/>
            <a:chOff x="10436245" y="5079739"/>
            <a:chExt cx="2463342" cy="1209661"/>
          </a:xfrm>
        </p:grpSpPr>
        <p:sp>
          <p:nvSpPr>
            <p:cNvPr id="149" name="tab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B404D4-323C-0842-89DD-9DE739DD1A13}"/>
                </a:ext>
              </a:extLst>
            </p:cNvPr>
            <p:cNvSpPr/>
            <p:nvPr/>
          </p:nvSpPr>
          <p:spPr>
            <a:xfrm rot="10800000">
              <a:off x="10441518" y="5079739"/>
              <a:ext cx="2458069" cy="1209661"/>
            </a:xfrm>
            <a:prstGeom prst="roundRect">
              <a:avLst>
                <a:gd name="adj" fmla="val 33750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201D60-2CC3-D24F-97A6-71B0AFE049A3}"/>
                </a:ext>
              </a:extLst>
            </p:cNvPr>
            <p:cNvSpPr txBox="1"/>
            <p:nvPr/>
          </p:nvSpPr>
          <p:spPr>
            <a:xfrm>
              <a:off x="10436245" y="5173997"/>
              <a:ext cx="182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4F6B84"/>
                  </a:solidFill>
                  <a:latin typeface="Quicksand" pitchFamily="2" charset="77"/>
                </a:rPr>
                <a:t>Cliciwch</a:t>
              </a:r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 </a:t>
              </a:r>
              <a:b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</a:br>
              <a:r>
                <a:rPr lang="en-US" sz="2000" dirty="0" err="1">
                  <a:solidFill>
                    <a:srgbClr val="4F6B84"/>
                  </a:solidFill>
                  <a:latin typeface="Quicksand" pitchFamily="2" charset="77"/>
                </a:rPr>
                <a:t>yma</a:t>
              </a:r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 </a:t>
              </a:r>
              <a:r>
                <a:rPr lang="en-US" sz="2000" dirty="0" err="1">
                  <a:solidFill>
                    <a:srgbClr val="4F6B84"/>
                  </a:solidFill>
                  <a:latin typeface="Quicksand" pitchFamily="2" charset="77"/>
                </a:rPr>
                <a:t>i</a:t>
              </a:r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 weld </a:t>
              </a:r>
              <a:b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</a:br>
              <a:r>
                <a:rPr lang="en-US" sz="2000" dirty="0" err="1">
                  <a:solidFill>
                    <a:srgbClr val="4F6B84"/>
                  </a:solidFill>
                  <a:latin typeface="Quicksand" pitchFamily="2" charset="77"/>
                </a:rPr>
                <a:t>yr</a:t>
              </a:r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 </a:t>
              </a:r>
              <a:r>
                <a:rPr lang="en-US" sz="2000" dirty="0" err="1">
                  <a:solidFill>
                    <a:srgbClr val="4F6B84"/>
                  </a:solidFill>
                  <a:latin typeface="Quicksand" pitchFamily="2" charset="77"/>
                </a:rPr>
                <a:t>ateb</a:t>
              </a:r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…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CCE4BB2-BB97-A84F-8ED6-F26165AB7B20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Safle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Dirgel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Pump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031E91-8CE0-0147-AAC1-538FBE4515B3}"/>
              </a:ext>
            </a:extLst>
          </p:cNvPr>
          <p:cNvSpPr txBox="1"/>
          <p:nvPr/>
        </p:nvSpPr>
        <p:spPr>
          <a:xfrm>
            <a:off x="7488937" y="1321279"/>
            <a:ext cx="41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Cliciwch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ar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y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sgwariau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i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ddatgelu’r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llun</a:t>
            </a:r>
            <a:endParaRPr lang="en-US" sz="2400" dirty="0">
              <a:solidFill>
                <a:srgbClr val="4F6B84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10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444389-8BBF-8F41-942D-95E76E4EE69C}"/>
              </a:ext>
            </a:extLst>
          </p:cNvPr>
          <p:cNvSpPr txBox="1"/>
          <p:nvPr/>
        </p:nvSpPr>
        <p:spPr>
          <a:xfrm>
            <a:off x="7488938" y="1256658"/>
            <a:ext cx="427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Lle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mae’r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safle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B48A5A-F2D9-4240-839B-1EB4A7CCB774}"/>
              </a:ext>
            </a:extLst>
          </p:cNvPr>
          <p:cNvSpPr txBox="1"/>
          <p:nvPr/>
        </p:nvSpPr>
        <p:spPr>
          <a:xfrm>
            <a:off x="7488937" y="1869311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…Cymru</a:t>
            </a:r>
          </a:p>
        </p:txBody>
      </p:sp>
      <p:pic>
        <p:nvPicPr>
          <p:cNvPr id="9" name="Picture 8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C9E8342D-B295-874B-B2B7-9645166846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45" y="2885739"/>
            <a:ext cx="2222329" cy="3844860"/>
          </a:xfrm>
          <a:prstGeom prst="rect">
            <a:avLst/>
          </a:prstGeom>
        </p:spPr>
      </p:pic>
      <p:pic>
        <p:nvPicPr>
          <p:cNvPr id="8" name="wholeimage">
            <a:extLst>
              <a:ext uri="{FF2B5EF4-FFF2-40B4-BE49-F238E27FC236}">
                <a16:creationId xmlns:a16="http://schemas.microsoft.com/office/drawing/2014/main" id="{9CC305F4-2419-634D-B589-A2988EE46D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9200" y="27360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B3B4A7-965D-6645-97C6-A9EE610CE5C1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Pontcysyllte</a:t>
            </a:r>
            <a:endParaRPr lang="en-GB" sz="36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18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C5411C0-0C02-6141-94C6-17273790D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F9C89F-7ECF-534D-9248-0A05BBE1F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95" y="-264435"/>
            <a:ext cx="3291110" cy="26022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6E8E03-68FB-0046-B6C6-C1EA10ADCD27}"/>
              </a:ext>
            </a:extLst>
          </p:cNvPr>
          <p:cNvSpPr txBox="1"/>
          <p:nvPr/>
        </p:nvSpPr>
        <p:spPr>
          <a:xfrm>
            <a:off x="336411" y="6194433"/>
            <a:ext cx="1139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Quicksand" pitchFamily="2" charset="77"/>
              </a:rPr>
              <a:t>www.pontcysyllte-aqueduct.co.uk</a:t>
            </a:r>
            <a:endParaRPr lang="en-GB" dirty="0">
              <a:solidFill>
                <a:schemeClr val="bg1"/>
              </a:solidFill>
              <a:latin typeface="Quicksand" pitchFamily="2" charset="77"/>
            </a:endParaRPr>
          </a:p>
          <a:p>
            <a:pPr algn="r"/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A5EC82-FFD7-A942-8CC6-EC9B1F48FB5E}"/>
              </a:ext>
            </a:extLst>
          </p:cNvPr>
          <p:cNvSpPr/>
          <p:nvPr/>
        </p:nvSpPr>
        <p:spPr>
          <a:xfrm>
            <a:off x="4071842" y="5356719"/>
            <a:ext cx="463143" cy="463143"/>
          </a:xfrm>
          <a:prstGeom prst="ellipse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EA8C2B-447A-7C40-BF5C-D92BDB65D1BB}"/>
              </a:ext>
            </a:extLst>
          </p:cNvPr>
          <p:cNvSpPr/>
          <p:nvPr/>
        </p:nvSpPr>
        <p:spPr>
          <a:xfrm>
            <a:off x="4696061" y="5125115"/>
            <a:ext cx="332700" cy="332700"/>
          </a:xfrm>
          <a:prstGeom prst="ellipse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24D6DF-04DD-DA4D-83E8-4A9C1BA87DCA}"/>
              </a:ext>
            </a:extLst>
          </p:cNvPr>
          <p:cNvSpPr/>
          <p:nvPr/>
        </p:nvSpPr>
        <p:spPr>
          <a:xfrm>
            <a:off x="5009758" y="4727333"/>
            <a:ext cx="249496" cy="249496"/>
          </a:xfrm>
          <a:prstGeom prst="ellipse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5DE9AE7E-93B8-7D49-A7DC-831DA36352B9}"/>
              </a:ext>
            </a:extLst>
          </p:cNvPr>
          <p:cNvSpPr/>
          <p:nvPr/>
        </p:nvSpPr>
        <p:spPr>
          <a:xfrm>
            <a:off x="517706" y="4269850"/>
            <a:ext cx="3370591" cy="1945022"/>
          </a:xfrm>
          <a:prstGeom prst="round2DiagRect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2A29D-A53F-0743-A9F0-B40311294869}"/>
              </a:ext>
            </a:extLst>
          </p:cNvPr>
          <p:cNvSpPr txBox="1"/>
          <p:nvPr/>
        </p:nvSpPr>
        <p:spPr>
          <a:xfrm>
            <a:off x="655579" y="4359293"/>
            <a:ext cx="31363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Defnyddiwch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nodiadau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Gweithgaredd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Arweinydd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Taith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ar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ein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Quicksand" pitchFamily="2" charset="77"/>
              </a:rPr>
              <a:t>gwefan</a:t>
            </a:r>
            <a:r>
              <a:rPr lang="en-GB" sz="2000" dirty="0">
                <a:solidFill>
                  <a:schemeClr val="bg1"/>
                </a:solidFill>
                <a:latin typeface="Quicksand" pitchFamily="2" charset="77"/>
              </a:rPr>
              <a:t>.</a:t>
            </a:r>
          </a:p>
        </p:txBody>
      </p:sp>
      <p:pic>
        <p:nvPicPr>
          <p:cNvPr id="13" name="Picture 12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C02AD500-B02C-BB44-8E30-407B065549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81" y="1036701"/>
            <a:ext cx="2908832" cy="50325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B612AAC-E362-264E-B518-9A87EBFB8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37203" y="1385180"/>
            <a:ext cx="5765800" cy="3683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B256CC-F6F6-7445-8E33-AEBDB2D8084C}"/>
              </a:ext>
            </a:extLst>
          </p:cNvPr>
          <p:cNvSpPr txBox="1"/>
          <p:nvPr/>
        </p:nvSpPr>
        <p:spPr>
          <a:xfrm>
            <a:off x="2706625" y="342320"/>
            <a:ext cx="902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Darganfod</a:t>
            </a:r>
            <a:r>
              <a:rPr lang="en-GB" sz="32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200" dirty="0" err="1">
                <a:solidFill>
                  <a:srgbClr val="4F6B84"/>
                </a:solidFill>
                <a:latin typeface="Fredoka One" panose="02000000000000000000" pitchFamily="2" charset="77"/>
              </a:rPr>
              <a:t>Safleoedd</a:t>
            </a:r>
            <a:r>
              <a:rPr lang="en-GB" sz="32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200" dirty="0" err="1">
                <a:solidFill>
                  <a:srgbClr val="4F6B84"/>
                </a:solidFill>
                <a:latin typeface="Fredoka One" panose="02000000000000000000" pitchFamily="2" charset="77"/>
              </a:rPr>
              <a:t>Treftadaeth</a:t>
            </a:r>
            <a:r>
              <a:rPr lang="en-GB" sz="3200" dirty="0">
                <a:solidFill>
                  <a:srgbClr val="4F6B84"/>
                </a:solidFill>
                <a:latin typeface="Fredoka One" panose="02000000000000000000" pitchFamily="2" charset="77"/>
              </a:rPr>
              <a:t> y </a:t>
            </a:r>
            <a:r>
              <a:rPr lang="en-GB" sz="3200" dirty="0" err="1">
                <a:solidFill>
                  <a:srgbClr val="4F6B84"/>
                </a:solidFill>
                <a:latin typeface="Fredoka One" panose="02000000000000000000" pitchFamily="2" charset="77"/>
              </a:rPr>
              <a:t>Byd</a:t>
            </a:r>
            <a:endParaRPr lang="en-GB" sz="32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219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E2211F7-C586-8B43-9013-970C4A60E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269BD1A-8DCD-5348-872F-FA9FF1BA2BF6}"/>
              </a:ext>
            </a:extLst>
          </p:cNvPr>
          <p:cNvGrpSpPr/>
          <p:nvPr/>
        </p:nvGrpSpPr>
        <p:grpSpPr>
          <a:xfrm>
            <a:off x="6225990" y="1111761"/>
            <a:ext cx="5509044" cy="6593404"/>
            <a:chOff x="6225990" y="1111761"/>
            <a:chExt cx="5509044" cy="6593404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212A04D-3FC7-6E40-AA1A-1C4910D0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225990" y="1111761"/>
              <a:ext cx="5509044" cy="659340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22E842-CB59-0643-92ED-790C32F48A01}"/>
                </a:ext>
              </a:extLst>
            </p:cNvPr>
            <p:cNvSpPr txBox="1"/>
            <p:nvPr/>
          </p:nvSpPr>
          <p:spPr>
            <a:xfrm>
              <a:off x="6576602" y="1652602"/>
              <a:ext cx="4899118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Cyfarwyddiadau</a:t>
              </a:r>
              <a:endParaRPr lang="en-GB" sz="3200" dirty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endParaRPr lang="en-GB" sz="1600" dirty="0">
                <a:solidFill>
                  <a:schemeClr val="bg1"/>
                </a:solidFill>
                <a:latin typeface="Delius" panose="02000603000000000000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Cliciwch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ar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bob teil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i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ddatgelu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rhan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…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Ar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ôl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i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bob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rhan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gael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eu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datgelu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ceisiwch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ddyfalu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beth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yw’r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safle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Unwaith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i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chi weld y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llun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i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gyd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,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ceisiwch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ddyfalu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ymhle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mae’r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safle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.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Meddyliwch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am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yr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hyn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sy’n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gwneud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y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safle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yn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arbennig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.</a:t>
              </a:r>
            </a:p>
            <a:p>
              <a:endParaRPr lang="en-US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46CAABA-D33B-C442-94E3-D5359F578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95" y="-264435"/>
            <a:ext cx="3291110" cy="2602273"/>
          </a:xfrm>
          <a:prstGeom prst="rect">
            <a:avLst/>
          </a:prstGeom>
        </p:spPr>
      </p:pic>
      <p:pic>
        <p:nvPicPr>
          <p:cNvPr id="10" name="Picture 9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B06029BB-3A2B-C84F-B06D-01C675DBCC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65" y="2162923"/>
            <a:ext cx="2669042" cy="46177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DCB0807-C677-B34D-ADA9-65F912D8B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333244" y="1388037"/>
            <a:ext cx="4800600" cy="4991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653B81-4EE0-764A-8389-21EF2CCA54EC}"/>
              </a:ext>
            </a:extLst>
          </p:cNvPr>
          <p:cNvSpPr txBox="1"/>
          <p:nvPr/>
        </p:nvSpPr>
        <p:spPr>
          <a:xfrm>
            <a:off x="2706625" y="342320"/>
            <a:ext cx="902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Darganfod</a:t>
            </a:r>
            <a:r>
              <a:rPr lang="en-GB" sz="32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200" dirty="0" err="1">
                <a:solidFill>
                  <a:srgbClr val="4F6B84"/>
                </a:solidFill>
                <a:latin typeface="Fredoka One" panose="02000000000000000000" pitchFamily="2" charset="77"/>
              </a:rPr>
              <a:t>Safleoedd</a:t>
            </a:r>
            <a:r>
              <a:rPr lang="en-GB" sz="32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200" dirty="0" err="1">
                <a:solidFill>
                  <a:srgbClr val="4F6B84"/>
                </a:solidFill>
                <a:latin typeface="Fredoka One" panose="02000000000000000000" pitchFamily="2" charset="77"/>
              </a:rPr>
              <a:t>Treftadaeth</a:t>
            </a:r>
            <a:r>
              <a:rPr lang="en-GB" sz="3200" dirty="0">
                <a:solidFill>
                  <a:srgbClr val="4F6B84"/>
                </a:solidFill>
                <a:latin typeface="Fredoka One" panose="02000000000000000000" pitchFamily="2" charset="77"/>
              </a:rPr>
              <a:t> y </a:t>
            </a:r>
            <a:r>
              <a:rPr lang="en-GB" sz="3200" dirty="0" err="1">
                <a:solidFill>
                  <a:srgbClr val="4F6B84"/>
                </a:solidFill>
                <a:latin typeface="Fredoka One" panose="02000000000000000000" pitchFamily="2" charset="77"/>
              </a:rPr>
              <a:t>Byd</a:t>
            </a:r>
            <a:endParaRPr lang="en-GB" sz="32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013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8F44030-B9BF-4D48-B652-E1078B129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1167724" y="-467285"/>
            <a:ext cx="13400965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/>
        </p:blipFill>
        <p:spPr>
          <a:xfrm>
            <a:off x="887959" y="27445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1C7E84-3497-1F4E-A05D-E798135FB7FD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Safle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Dirgel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Un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8160AF-BCB9-0347-A32F-765CE976BEC1}"/>
              </a:ext>
            </a:extLst>
          </p:cNvPr>
          <p:cNvGrpSpPr/>
          <p:nvPr/>
        </p:nvGrpSpPr>
        <p:grpSpPr>
          <a:xfrm>
            <a:off x="10436245" y="5061102"/>
            <a:ext cx="2474339" cy="1209661"/>
            <a:chOff x="10436245" y="5061102"/>
            <a:chExt cx="2474339" cy="1209661"/>
          </a:xfrm>
        </p:grpSpPr>
        <p:sp>
          <p:nvSpPr>
            <p:cNvPr id="149" name="tab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B404D4-323C-0842-89DD-9DE739DD1A13}"/>
                </a:ext>
              </a:extLst>
            </p:cNvPr>
            <p:cNvSpPr/>
            <p:nvPr/>
          </p:nvSpPr>
          <p:spPr>
            <a:xfrm rot="10800000">
              <a:off x="10452515" y="5061102"/>
              <a:ext cx="2458069" cy="1209661"/>
            </a:xfrm>
            <a:prstGeom prst="roundRect">
              <a:avLst>
                <a:gd name="adj" fmla="val 33750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6F8B71C-5465-F649-A9D9-3B3472BA1C2F}"/>
                </a:ext>
              </a:extLst>
            </p:cNvPr>
            <p:cNvSpPr txBox="1"/>
            <p:nvPr/>
          </p:nvSpPr>
          <p:spPr>
            <a:xfrm>
              <a:off x="10436245" y="5173997"/>
              <a:ext cx="182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4F6B84"/>
                  </a:solidFill>
                  <a:latin typeface="Quicksand" pitchFamily="2" charset="77"/>
                </a:rPr>
                <a:t>Cliciwch</a:t>
              </a:r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 </a:t>
              </a:r>
              <a:b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</a:br>
              <a:r>
                <a:rPr lang="en-US" sz="2000" dirty="0" err="1">
                  <a:solidFill>
                    <a:srgbClr val="4F6B84"/>
                  </a:solidFill>
                  <a:latin typeface="Quicksand" pitchFamily="2" charset="77"/>
                </a:rPr>
                <a:t>yma</a:t>
              </a:r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 </a:t>
              </a:r>
              <a:r>
                <a:rPr lang="en-US" sz="2000" dirty="0" err="1">
                  <a:solidFill>
                    <a:srgbClr val="4F6B84"/>
                  </a:solidFill>
                  <a:latin typeface="Quicksand" pitchFamily="2" charset="77"/>
                </a:rPr>
                <a:t>i</a:t>
              </a:r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 weld </a:t>
              </a:r>
              <a:b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</a:br>
              <a:r>
                <a:rPr lang="en-US" sz="2000" dirty="0" err="1">
                  <a:solidFill>
                    <a:srgbClr val="4F6B84"/>
                  </a:solidFill>
                  <a:latin typeface="Quicksand" pitchFamily="2" charset="77"/>
                </a:rPr>
                <a:t>yr</a:t>
              </a:r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 </a:t>
              </a:r>
              <a:r>
                <a:rPr lang="en-US" sz="2000" dirty="0" err="1">
                  <a:solidFill>
                    <a:srgbClr val="4F6B84"/>
                  </a:solidFill>
                  <a:latin typeface="Quicksand" pitchFamily="2" charset="77"/>
                </a:rPr>
                <a:t>ateb</a:t>
              </a:r>
              <a:r>
                <a:rPr lang="en-US" sz="2000" dirty="0">
                  <a:solidFill>
                    <a:srgbClr val="4F6B84"/>
                  </a:solidFill>
                  <a:latin typeface="Quicksand" pitchFamily="2" charset="77"/>
                </a:rPr>
                <a:t>…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B90D5D63-5E2C-2B4B-9066-E6B2AD98E7B7}"/>
              </a:ext>
            </a:extLst>
          </p:cNvPr>
          <p:cNvSpPr txBox="1"/>
          <p:nvPr/>
        </p:nvSpPr>
        <p:spPr>
          <a:xfrm>
            <a:off x="7488937" y="1321279"/>
            <a:ext cx="41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Cliciwch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ar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y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sgwariau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i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ddatgelu’r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llun</a:t>
            </a:r>
            <a:endParaRPr lang="en-US" sz="2400" dirty="0">
              <a:solidFill>
                <a:srgbClr val="4F6B84"/>
              </a:solidFill>
              <a:latin typeface="Nunito" pitchFamily="2" charset="77"/>
            </a:endParaRPr>
          </a:p>
        </p:txBody>
      </p:sp>
      <p:pic>
        <p:nvPicPr>
          <p:cNvPr id="19" name="middle1">
            <a:extLst>
              <a:ext uri="{FF2B5EF4-FFF2-40B4-BE49-F238E27FC236}">
                <a16:creationId xmlns:a16="http://schemas.microsoft.com/office/drawing/2014/main" id="{1D8AD5EB-FAB4-6441-A143-A53531613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20" name="bottom1">
            <a:extLst>
              <a:ext uri="{FF2B5EF4-FFF2-40B4-BE49-F238E27FC236}">
                <a16:creationId xmlns:a16="http://schemas.microsoft.com/office/drawing/2014/main" id="{C242E76A-8BCD-5544-97BC-4E5389A66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4496771"/>
            <a:ext cx="2173445" cy="2173445"/>
          </a:xfrm>
          <a:prstGeom prst="rect">
            <a:avLst/>
          </a:prstGeom>
        </p:spPr>
      </p:pic>
      <p:pic>
        <p:nvPicPr>
          <p:cNvPr id="21" name="top2">
            <a:extLst>
              <a:ext uri="{FF2B5EF4-FFF2-40B4-BE49-F238E27FC236}">
                <a16:creationId xmlns:a16="http://schemas.microsoft.com/office/drawing/2014/main" id="{B8F4C8A2-25D0-4D49-B6A1-09504ABEF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22" name="bottom2">
            <a:extLst>
              <a:ext uri="{FF2B5EF4-FFF2-40B4-BE49-F238E27FC236}">
                <a16:creationId xmlns:a16="http://schemas.microsoft.com/office/drawing/2014/main" id="{C470CA12-DD6B-7A44-8536-75D3D7B2B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pic>
        <p:nvPicPr>
          <p:cNvPr id="23" name="top3">
            <a:extLst>
              <a:ext uri="{FF2B5EF4-FFF2-40B4-BE49-F238E27FC236}">
                <a16:creationId xmlns:a16="http://schemas.microsoft.com/office/drawing/2014/main" id="{281D4F39-2DE2-0D46-A0CD-CFDB10F69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24" name="middle3">
            <a:extLst>
              <a:ext uri="{FF2B5EF4-FFF2-40B4-BE49-F238E27FC236}">
                <a16:creationId xmlns:a16="http://schemas.microsoft.com/office/drawing/2014/main" id="{906B6433-E1B7-EB4E-86B0-57874490F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25" name="bottom3">
            <a:extLst>
              <a:ext uri="{FF2B5EF4-FFF2-40B4-BE49-F238E27FC236}">
                <a16:creationId xmlns:a16="http://schemas.microsoft.com/office/drawing/2014/main" id="{73D1B374-1EC5-F84C-B09E-3DE4408C3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26" name="middle2">
            <a:extLst>
              <a:ext uri="{FF2B5EF4-FFF2-40B4-BE49-F238E27FC236}">
                <a16:creationId xmlns:a16="http://schemas.microsoft.com/office/drawing/2014/main" id="{EADD877C-4897-BD42-A88D-07D7AADF5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pic>
        <p:nvPicPr>
          <p:cNvPr id="29" name="top1">
            <a:extLst>
              <a:ext uri="{FF2B5EF4-FFF2-40B4-BE49-F238E27FC236}">
                <a16:creationId xmlns:a16="http://schemas.microsoft.com/office/drawing/2014/main" id="{17F91037-A5D2-A24B-BF0C-ED2931821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444389-8BBF-8F41-942D-95E76E4EE69C}"/>
              </a:ext>
            </a:extLst>
          </p:cNvPr>
          <p:cNvSpPr txBox="1"/>
          <p:nvPr/>
        </p:nvSpPr>
        <p:spPr>
          <a:xfrm>
            <a:off x="7452361" y="1735470"/>
            <a:ext cx="453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Lle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mae’r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safle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B48A5A-F2D9-4240-839B-1EB4A7CCB774}"/>
              </a:ext>
            </a:extLst>
          </p:cNvPr>
          <p:cNvSpPr txBox="1"/>
          <p:nvPr/>
        </p:nvSpPr>
        <p:spPr>
          <a:xfrm>
            <a:off x="7452361" y="2381801"/>
            <a:ext cx="453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…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Yr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Aifft</a:t>
            </a:r>
            <a:endParaRPr lang="en-GB" sz="3600" b="1" dirty="0">
              <a:solidFill>
                <a:srgbClr val="D78643"/>
              </a:solidFill>
              <a:latin typeface="Nunito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DD209A-670E-A144-BD9F-C5703A25EEDE}"/>
              </a:ext>
            </a:extLst>
          </p:cNvPr>
          <p:cNvGrpSpPr/>
          <p:nvPr/>
        </p:nvGrpSpPr>
        <p:grpSpPr>
          <a:xfrm>
            <a:off x="10452515" y="5061102"/>
            <a:ext cx="2458069" cy="1209661"/>
            <a:chOff x="10425083" y="5061102"/>
            <a:chExt cx="2458069" cy="1209661"/>
          </a:xfrm>
        </p:grpSpPr>
        <p:sp>
          <p:nvSpPr>
            <p:cNvPr id="23" name="tab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2F02A1-09CF-4D45-A641-B3E08DF36FF7}"/>
                </a:ext>
              </a:extLst>
            </p:cNvPr>
            <p:cNvSpPr/>
            <p:nvPr/>
          </p:nvSpPr>
          <p:spPr>
            <a:xfrm rot="10800000">
              <a:off x="10425083" y="5061102"/>
              <a:ext cx="2458069" cy="1209661"/>
            </a:xfrm>
            <a:prstGeom prst="roundRect">
              <a:avLst>
                <a:gd name="adj" fmla="val 33750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9B70E8-DAFB-0C4A-937B-4D7A3114907C}"/>
                </a:ext>
              </a:extLst>
            </p:cNvPr>
            <p:cNvSpPr txBox="1"/>
            <p:nvPr/>
          </p:nvSpPr>
          <p:spPr>
            <a:xfrm>
              <a:off x="10439461" y="524066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4F6B84"/>
                  </a:solidFill>
                  <a:latin typeface="Quicksand" pitchFamily="2" charset="77"/>
                </a:rPr>
                <a:t>Dirgelwch</a:t>
              </a:r>
              <a:r>
                <a:rPr lang="en-US" sz="2400" dirty="0">
                  <a:solidFill>
                    <a:srgbClr val="4F6B84"/>
                  </a:solidFill>
                  <a:latin typeface="Quicksand" pitchFamily="2" charset="77"/>
                </a:rPr>
                <a:t> </a:t>
              </a:r>
              <a:r>
                <a:rPr lang="en-US" sz="2400" dirty="0" err="1">
                  <a:solidFill>
                    <a:srgbClr val="4F6B84"/>
                  </a:solidFill>
                  <a:latin typeface="Quicksand" pitchFamily="2" charset="77"/>
                </a:rPr>
                <a:t>nesaf</a:t>
              </a:r>
              <a:r>
                <a:rPr lang="en-US" sz="2400" dirty="0">
                  <a:solidFill>
                    <a:srgbClr val="4F6B84"/>
                  </a:solidFill>
                  <a:latin typeface="Quicksand" pitchFamily="2" charset="77"/>
                </a:rPr>
                <a:t>:</a:t>
              </a:r>
            </a:p>
          </p:txBody>
        </p:sp>
      </p:grpSp>
      <p:pic>
        <p:nvPicPr>
          <p:cNvPr id="12" name="Picture 11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6FA26C19-17CB-AF4C-ABEE-0D355A2358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45" y="2885739"/>
            <a:ext cx="2222329" cy="3844860"/>
          </a:xfrm>
          <a:prstGeom prst="rect">
            <a:avLst/>
          </a:prstGeom>
        </p:spPr>
      </p:pic>
      <p:pic>
        <p:nvPicPr>
          <p:cNvPr id="13" name="wholeimage">
            <a:extLst>
              <a:ext uri="{FF2B5EF4-FFF2-40B4-BE49-F238E27FC236}">
                <a16:creationId xmlns:a16="http://schemas.microsoft.com/office/drawing/2014/main" id="{25742609-494A-2347-B2FF-85C3906FDF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00" y="273600"/>
            <a:ext cx="6145102" cy="5966615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435583-664E-044C-8B33-449E47BA6A84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Pyramidiau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Giza</a:t>
            </a:r>
          </a:p>
        </p:txBody>
      </p:sp>
    </p:spTree>
    <p:extLst>
      <p:ext uri="{BB962C8B-B14F-4D97-AF65-F5344CB8AC3E}">
        <p14:creationId xmlns:p14="http://schemas.microsoft.com/office/powerpoint/2010/main" val="29936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5A5BFF1A-5727-3F4F-A531-DE79D7DD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1121259" y="-653249"/>
            <a:ext cx="13400965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00" y="273600"/>
            <a:ext cx="6071616" cy="6071616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B404D4-323C-0842-89DD-9DE739DD1A13}"/>
              </a:ext>
            </a:extLst>
          </p:cNvPr>
          <p:cNvSpPr/>
          <p:nvPr/>
        </p:nvSpPr>
        <p:spPr>
          <a:xfrm rot="10800000">
            <a:off x="10452515" y="5061102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729723-C048-4843-94C0-8F1F2D984D3A}"/>
              </a:ext>
            </a:extLst>
          </p:cNvPr>
          <p:cNvSpPr txBox="1"/>
          <p:nvPr/>
        </p:nvSpPr>
        <p:spPr>
          <a:xfrm>
            <a:off x="10436245" y="5158095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Cliciwch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br>
              <a:rPr lang="en-US" sz="2000" dirty="0">
                <a:solidFill>
                  <a:srgbClr val="4F6B84"/>
                </a:solidFill>
                <a:latin typeface="Quicksand" pitchFamily="2" charset="77"/>
              </a:rPr>
            </a:b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yma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i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weld </a:t>
            </a:r>
            <a:br>
              <a:rPr lang="en-US" sz="2000" dirty="0">
                <a:solidFill>
                  <a:srgbClr val="4F6B84"/>
                </a:solidFill>
                <a:latin typeface="Quicksand" pitchFamily="2" charset="77"/>
              </a:rPr>
            </a:b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yr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ateb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931007-E5FF-A542-AEA0-0AF2A529F8A9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Safle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Dirgel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Dau</a:t>
            </a:r>
            <a:endParaRPr lang="en-GB" sz="36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790D7A-717E-2545-91BD-2B0CEE65AA3A}"/>
              </a:ext>
            </a:extLst>
          </p:cNvPr>
          <p:cNvSpPr txBox="1"/>
          <p:nvPr/>
        </p:nvSpPr>
        <p:spPr>
          <a:xfrm>
            <a:off x="7488937" y="1321279"/>
            <a:ext cx="41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Cliciwch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ar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y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sgwariau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i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ddatgelu’r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llun</a:t>
            </a:r>
            <a:endParaRPr lang="en-US" sz="2400" dirty="0">
              <a:solidFill>
                <a:srgbClr val="4F6B84"/>
              </a:solidFill>
              <a:latin typeface="Nunito" pitchFamily="2" charset="77"/>
            </a:endParaRPr>
          </a:p>
        </p:txBody>
      </p:sp>
      <p:pic>
        <p:nvPicPr>
          <p:cNvPr id="20" name="middle1">
            <a:extLst>
              <a:ext uri="{FF2B5EF4-FFF2-40B4-BE49-F238E27FC236}">
                <a16:creationId xmlns:a16="http://schemas.microsoft.com/office/drawing/2014/main" id="{CB195A8E-1ADD-8B45-8A3F-BDCE90A5F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21" name="bottom1">
            <a:extLst>
              <a:ext uri="{FF2B5EF4-FFF2-40B4-BE49-F238E27FC236}">
                <a16:creationId xmlns:a16="http://schemas.microsoft.com/office/drawing/2014/main" id="{31B990D2-C43A-BE42-9B06-820A6F934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4496771"/>
            <a:ext cx="2173445" cy="2173445"/>
          </a:xfrm>
          <a:prstGeom prst="rect">
            <a:avLst/>
          </a:prstGeom>
        </p:spPr>
      </p:pic>
      <p:pic>
        <p:nvPicPr>
          <p:cNvPr id="23" name="top2">
            <a:extLst>
              <a:ext uri="{FF2B5EF4-FFF2-40B4-BE49-F238E27FC236}">
                <a16:creationId xmlns:a16="http://schemas.microsoft.com/office/drawing/2014/main" id="{85065336-DDD9-6B40-84BD-1441DFA55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26" name="bottom2">
            <a:extLst>
              <a:ext uri="{FF2B5EF4-FFF2-40B4-BE49-F238E27FC236}">
                <a16:creationId xmlns:a16="http://schemas.microsoft.com/office/drawing/2014/main" id="{ED3A04F2-0481-2146-B9FD-745BCAEAE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pic>
        <p:nvPicPr>
          <p:cNvPr id="27" name="top3">
            <a:extLst>
              <a:ext uri="{FF2B5EF4-FFF2-40B4-BE49-F238E27FC236}">
                <a16:creationId xmlns:a16="http://schemas.microsoft.com/office/drawing/2014/main" id="{5F5CC9B5-0D73-2740-A20F-02D7C64D9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28" name="middle3">
            <a:extLst>
              <a:ext uri="{FF2B5EF4-FFF2-40B4-BE49-F238E27FC236}">
                <a16:creationId xmlns:a16="http://schemas.microsoft.com/office/drawing/2014/main" id="{E221FB95-3A56-4848-AC31-AAD47813E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29" name="bottom3">
            <a:extLst>
              <a:ext uri="{FF2B5EF4-FFF2-40B4-BE49-F238E27FC236}">
                <a16:creationId xmlns:a16="http://schemas.microsoft.com/office/drawing/2014/main" id="{DEC639E3-274A-DF47-8EB0-449CDFACE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30" name="middle2">
            <a:extLst>
              <a:ext uri="{FF2B5EF4-FFF2-40B4-BE49-F238E27FC236}">
                <a16:creationId xmlns:a16="http://schemas.microsoft.com/office/drawing/2014/main" id="{9E46A790-5E8E-524F-9808-27D8EF51A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pic>
        <p:nvPicPr>
          <p:cNvPr id="31" name="top1">
            <a:extLst>
              <a:ext uri="{FF2B5EF4-FFF2-40B4-BE49-F238E27FC236}">
                <a16:creationId xmlns:a16="http://schemas.microsoft.com/office/drawing/2014/main" id="{3FB8B1EA-FC84-1A47-9FC3-59628DD7A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444389-8BBF-8F41-942D-95E76E4EE69C}"/>
              </a:ext>
            </a:extLst>
          </p:cNvPr>
          <p:cNvSpPr txBox="1"/>
          <p:nvPr/>
        </p:nvSpPr>
        <p:spPr>
          <a:xfrm>
            <a:off x="7521055" y="1741709"/>
            <a:ext cx="400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Lle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mae’r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safle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B48A5A-F2D9-4240-839B-1EB4A7CCB774}"/>
              </a:ext>
            </a:extLst>
          </p:cNvPr>
          <p:cNvSpPr txBox="1"/>
          <p:nvPr/>
        </p:nvSpPr>
        <p:spPr>
          <a:xfrm>
            <a:off x="7521055" y="2335006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Delius" panose="02000603000000000000" pitchFamily="2" charset="0"/>
              </a:rPr>
              <a:t>…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Yr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Eidal</a:t>
            </a:r>
            <a:endParaRPr lang="en-GB" sz="3600" b="1" dirty="0">
              <a:solidFill>
                <a:srgbClr val="D78643"/>
              </a:solidFill>
              <a:latin typeface="Nunito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C7A08D-0E07-9C47-9ECE-C3591BB8B490}"/>
              </a:ext>
            </a:extLst>
          </p:cNvPr>
          <p:cNvGrpSpPr/>
          <p:nvPr/>
        </p:nvGrpSpPr>
        <p:grpSpPr>
          <a:xfrm>
            <a:off x="10436613" y="5061102"/>
            <a:ext cx="2473971" cy="1209661"/>
            <a:chOff x="10409181" y="5061102"/>
            <a:chExt cx="2473971" cy="1209661"/>
          </a:xfrm>
        </p:grpSpPr>
        <p:sp>
          <p:nvSpPr>
            <p:cNvPr id="12" name="tab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F3FCCA0-5C5F-CC48-A1D5-F591C6B32AEF}"/>
                </a:ext>
              </a:extLst>
            </p:cNvPr>
            <p:cNvSpPr/>
            <p:nvPr/>
          </p:nvSpPr>
          <p:spPr>
            <a:xfrm rot="10800000">
              <a:off x="10425083" y="5061102"/>
              <a:ext cx="2458069" cy="1209661"/>
            </a:xfrm>
            <a:prstGeom prst="roundRect">
              <a:avLst>
                <a:gd name="adj" fmla="val 33750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79C751-4A2F-794F-A405-ADBBCBC5439C}"/>
                </a:ext>
              </a:extLst>
            </p:cNvPr>
            <p:cNvSpPr txBox="1"/>
            <p:nvPr/>
          </p:nvSpPr>
          <p:spPr>
            <a:xfrm>
              <a:off x="10409181" y="5254186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4F6B84"/>
                  </a:solidFill>
                  <a:latin typeface="Quicksand" pitchFamily="2" charset="77"/>
                </a:rPr>
                <a:t>Dirgelwch</a:t>
              </a:r>
              <a:r>
                <a:rPr lang="en-US" sz="2400" dirty="0">
                  <a:solidFill>
                    <a:srgbClr val="4F6B84"/>
                  </a:solidFill>
                  <a:latin typeface="Quicksand" pitchFamily="2" charset="77"/>
                </a:rPr>
                <a:t> </a:t>
              </a:r>
              <a:r>
                <a:rPr lang="en-US" sz="2400" dirty="0" err="1">
                  <a:solidFill>
                    <a:srgbClr val="4F6B84"/>
                  </a:solidFill>
                  <a:latin typeface="Quicksand" pitchFamily="2" charset="77"/>
                </a:rPr>
                <a:t>nesaf</a:t>
              </a:r>
              <a:r>
                <a:rPr lang="en-US" sz="2400" dirty="0">
                  <a:solidFill>
                    <a:srgbClr val="4F6B84"/>
                  </a:solidFill>
                  <a:latin typeface="Quicksand" pitchFamily="2" charset="77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Quicksand" pitchFamily="2" charset="77"/>
              </a:endParaRPr>
            </a:p>
          </p:txBody>
        </p:sp>
      </p:grpSp>
      <p:pic>
        <p:nvPicPr>
          <p:cNvPr id="14" name="Picture 13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92BF3B1D-C666-6547-9945-C0AA485461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45" y="2885739"/>
            <a:ext cx="2222329" cy="3844860"/>
          </a:xfrm>
          <a:prstGeom prst="rect">
            <a:avLst/>
          </a:prstGeom>
        </p:spPr>
      </p:pic>
      <p:pic>
        <p:nvPicPr>
          <p:cNvPr id="15" name="wholeimage">
            <a:extLst>
              <a:ext uri="{FF2B5EF4-FFF2-40B4-BE49-F238E27FC236}">
                <a16:creationId xmlns:a16="http://schemas.microsoft.com/office/drawing/2014/main" id="{02B3038D-2073-C442-AF39-09EE0E6AEE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00" y="273600"/>
            <a:ext cx="6073200" cy="6073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C8A033-4FDC-E54A-BCCF-9D03E006E5EB}"/>
              </a:ext>
            </a:extLst>
          </p:cNvPr>
          <p:cNvSpPr txBox="1"/>
          <p:nvPr/>
        </p:nvSpPr>
        <p:spPr>
          <a:xfrm>
            <a:off x="7488937" y="337474"/>
            <a:ext cx="459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Rhufain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Hanesyddol</a:t>
            </a:r>
            <a:endParaRPr lang="en-GB" sz="36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71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B87FD8-129F-5B48-8A03-85BC65B01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1006402" y="-340022"/>
            <a:ext cx="13400965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9200" y="273600"/>
            <a:ext cx="6272434" cy="627243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B404D4-323C-0842-89DD-9DE739DD1A13}"/>
              </a:ext>
            </a:extLst>
          </p:cNvPr>
          <p:cNvSpPr/>
          <p:nvPr/>
        </p:nvSpPr>
        <p:spPr>
          <a:xfrm rot="10800000">
            <a:off x="10452515" y="5061102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B8D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B91BB0-7DB0-A448-B90F-2430F32B6E57}"/>
              </a:ext>
            </a:extLst>
          </p:cNvPr>
          <p:cNvSpPr txBox="1"/>
          <p:nvPr/>
        </p:nvSpPr>
        <p:spPr>
          <a:xfrm>
            <a:off x="10452147" y="5158095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Cliciwch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br>
              <a:rPr lang="en-US" sz="2000" dirty="0">
                <a:solidFill>
                  <a:srgbClr val="4F6B84"/>
                </a:solidFill>
                <a:latin typeface="Quicksand" pitchFamily="2" charset="77"/>
              </a:rPr>
            </a:b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yma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i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weld </a:t>
            </a:r>
            <a:br>
              <a:rPr lang="en-US" sz="2000" dirty="0">
                <a:solidFill>
                  <a:srgbClr val="4F6B84"/>
                </a:solidFill>
                <a:latin typeface="Quicksand" pitchFamily="2" charset="77"/>
              </a:rPr>
            </a:b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yr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ateb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C7FC0E-A3F8-F04A-A7CC-3EDD3331F8A4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Safle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Dirgel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Tri</a:t>
            </a:r>
          </a:p>
        </p:txBody>
      </p:sp>
      <p:pic>
        <p:nvPicPr>
          <p:cNvPr id="38" name="middle1">
            <a:extLst>
              <a:ext uri="{FF2B5EF4-FFF2-40B4-BE49-F238E27FC236}">
                <a16:creationId xmlns:a16="http://schemas.microsoft.com/office/drawing/2014/main" id="{53FB0348-CA1C-3844-A8DF-25BC71434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39" name="bottom1">
            <a:extLst>
              <a:ext uri="{FF2B5EF4-FFF2-40B4-BE49-F238E27FC236}">
                <a16:creationId xmlns:a16="http://schemas.microsoft.com/office/drawing/2014/main" id="{D582C257-5313-6C4A-AC36-19FB5CEB5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395" y="4496771"/>
            <a:ext cx="2173445" cy="2173445"/>
          </a:xfrm>
          <a:prstGeom prst="rect">
            <a:avLst/>
          </a:prstGeom>
        </p:spPr>
      </p:pic>
      <p:pic>
        <p:nvPicPr>
          <p:cNvPr id="40" name="top2">
            <a:extLst>
              <a:ext uri="{FF2B5EF4-FFF2-40B4-BE49-F238E27FC236}">
                <a16:creationId xmlns:a16="http://schemas.microsoft.com/office/drawing/2014/main" id="{3B4AF15A-187D-404F-9998-EA4822CF8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41" name="bottom2">
            <a:extLst>
              <a:ext uri="{FF2B5EF4-FFF2-40B4-BE49-F238E27FC236}">
                <a16:creationId xmlns:a16="http://schemas.microsoft.com/office/drawing/2014/main" id="{B0B917B3-EDDE-294C-8E1A-309B664B8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pic>
        <p:nvPicPr>
          <p:cNvPr id="42" name="top3">
            <a:extLst>
              <a:ext uri="{FF2B5EF4-FFF2-40B4-BE49-F238E27FC236}">
                <a16:creationId xmlns:a16="http://schemas.microsoft.com/office/drawing/2014/main" id="{D4916D6B-D5D3-C04D-87A5-84ECEF4D92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43" name="middle3">
            <a:extLst>
              <a:ext uri="{FF2B5EF4-FFF2-40B4-BE49-F238E27FC236}">
                <a16:creationId xmlns:a16="http://schemas.microsoft.com/office/drawing/2014/main" id="{0E114D10-3969-5348-870B-B6A4945E4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44" name="bottom3">
            <a:extLst>
              <a:ext uri="{FF2B5EF4-FFF2-40B4-BE49-F238E27FC236}">
                <a16:creationId xmlns:a16="http://schemas.microsoft.com/office/drawing/2014/main" id="{FD135D32-B348-5349-BD2C-B9AF1892A4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45" name="middle2">
            <a:extLst>
              <a:ext uri="{FF2B5EF4-FFF2-40B4-BE49-F238E27FC236}">
                <a16:creationId xmlns:a16="http://schemas.microsoft.com/office/drawing/2014/main" id="{DF45A0ED-9DCA-9A45-BBAE-7F023957B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pic>
        <p:nvPicPr>
          <p:cNvPr id="46" name="top1">
            <a:extLst>
              <a:ext uri="{FF2B5EF4-FFF2-40B4-BE49-F238E27FC236}">
                <a16:creationId xmlns:a16="http://schemas.microsoft.com/office/drawing/2014/main" id="{BBBF7AB2-A3AA-1845-9C50-5916D8616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4EF98C2-6E94-334B-A3C8-9F7A80946C99}"/>
              </a:ext>
            </a:extLst>
          </p:cNvPr>
          <p:cNvSpPr txBox="1"/>
          <p:nvPr/>
        </p:nvSpPr>
        <p:spPr>
          <a:xfrm>
            <a:off x="7488937" y="1321279"/>
            <a:ext cx="41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Cliciwch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ar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y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sgwariau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i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ddatgelu’r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llun</a:t>
            </a:r>
            <a:endParaRPr lang="en-US" sz="2400" dirty="0">
              <a:solidFill>
                <a:srgbClr val="4F6B84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60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>
            <a:extLst>
              <a:ext uri="{FF2B5EF4-FFF2-40B4-BE49-F238E27FC236}">
                <a16:creationId xmlns:a16="http://schemas.microsoft.com/office/drawing/2014/main" id="{50B18550-3748-554B-92AA-FD016AE0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986482" y="-596054"/>
            <a:ext cx="13400965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43FA01-7690-754A-9D01-B85266760826}"/>
              </a:ext>
            </a:extLst>
          </p:cNvPr>
          <p:cNvSpPr txBox="1"/>
          <p:nvPr/>
        </p:nvSpPr>
        <p:spPr>
          <a:xfrm>
            <a:off x="7570352" y="1174707"/>
            <a:ext cx="395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Lle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mae’r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 </a:t>
            </a:r>
            <a:r>
              <a:rPr lang="en-GB" sz="3600" b="1" dirty="0" err="1">
                <a:solidFill>
                  <a:srgbClr val="D78643"/>
                </a:solidFill>
                <a:latin typeface="Nunito" pitchFamily="2" charset="77"/>
              </a:rPr>
              <a:t>safle</a:t>
            </a:r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4E4688-0066-F641-BC77-8A1C4692F5C3}"/>
              </a:ext>
            </a:extLst>
          </p:cNvPr>
          <p:cNvSpPr txBox="1"/>
          <p:nvPr/>
        </p:nvSpPr>
        <p:spPr>
          <a:xfrm>
            <a:off x="7570351" y="1791233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78643"/>
                </a:solidFill>
                <a:latin typeface="Nunito" pitchFamily="2" charset="77"/>
              </a:rPr>
              <a:t>…India</a:t>
            </a:r>
          </a:p>
        </p:txBody>
      </p:sp>
      <p:sp>
        <p:nvSpPr>
          <p:cNvPr id="26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73B27F-6EE1-D344-863B-253EE09DFE75}"/>
              </a:ext>
            </a:extLst>
          </p:cNvPr>
          <p:cNvSpPr/>
          <p:nvPr/>
        </p:nvSpPr>
        <p:spPr>
          <a:xfrm rot="10800000">
            <a:off x="10452515" y="5061102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standing, person, player, posing&#10;&#10;Description automatically generated">
            <a:extLst>
              <a:ext uri="{FF2B5EF4-FFF2-40B4-BE49-F238E27FC236}">
                <a16:creationId xmlns:a16="http://schemas.microsoft.com/office/drawing/2014/main" id="{56DBDCCB-66F8-9644-9FF4-5BB910646D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45" y="2885739"/>
            <a:ext cx="2222329" cy="3844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111F97-06EC-344F-9A5E-E5C5AB91F73C}"/>
              </a:ext>
            </a:extLst>
          </p:cNvPr>
          <p:cNvSpPr txBox="1"/>
          <p:nvPr/>
        </p:nvSpPr>
        <p:spPr>
          <a:xfrm>
            <a:off x="10450991" y="522476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Dirgelwch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nesaf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:</a:t>
            </a:r>
          </a:p>
        </p:txBody>
      </p:sp>
      <p:pic>
        <p:nvPicPr>
          <p:cNvPr id="11" name="wholeimage">
            <a:extLst>
              <a:ext uri="{FF2B5EF4-FFF2-40B4-BE49-F238E27FC236}">
                <a16:creationId xmlns:a16="http://schemas.microsoft.com/office/drawing/2014/main" id="{435F181C-9781-1545-A7F3-125215E360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9200" y="274670"/>
            <a:ext cx="6271200" cy="62712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091AB4-4F93-1543-9DFA-7DE333AD08D1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Y Taj Mahal</a:t>
            </a:r>
          </a:p>
        </p:txBody>
      </p:sp>
    </p:spTree>
    <p:extLst>
      <p:ext uri="{BB962C8B-B14F-4D97-AF65-F5344CB8AC3E}">
        <p14:creationId xmlns:p14="http://schemas.microsoft.com/office/powerpoint/2010/main" val="3503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8" grpId="0" animBg="1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FDAA4D2-EFCC-A648-A5F2-C373F1CC7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2477542" y="-340022"/>
            <a:ext cx="14741062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9200" y="275111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B404D4-323C-0842-89DD-9DE739DD1A13}"/>
              </a:ext>
            </a:extLst>
          </p:cNvPr>
          <p:cNvSpPr/>
          <p:nvPr/>
        </p:nvSpPr>
        <p:spPr>
          <a:xfrm rot="10800000">
            <a:off x="10452515" y="5061102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43F2FE-167D-624F-BC53-89DA34BFA4BC}"/>
              </a:ext>
            </a:extLst>
          </p:cNvPr>
          <p:cNvSpPr txBox="1"/>
          <p:nvPr/>
        </p:nvSpPr>
        <p:spPr>
          <a:xfrm>
            <a:off x="10452147" y="5158095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Cliciwch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br>
              <a:rPr lang="en-US" sz="2000" dirty="0">
                <a:solidFill>
                  <a:srgbClr val="4F6B84"/>
                </a:solidFill>
                <a:latin typeface="Quicksand" pitchFamily="2" charset="77"/>
              </a:rPr>
            </a:b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yma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i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weld </a:t>
            </a:r>
            <a:br>
              <a:rPr lang="en-US" sz="2000" dirty="0">
                <a:solidFill>
                  <a:srgbClr val="4F6B84"/>
                </a:solidFill>
                <a:latin typeface="Quicksand" pitchFamily="2" charset="77"/>
              </a:rPr>
            </a:b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yr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ateb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…</a:t>
            </a:r>
          </a:p>
        </p:txBody>
      </p:sp>
      <p:pic>
        <p:nvPicPr>
          <p:cNvPr id="23" name="middle1">
            <a:extLst>
              <a:ext uri="{FF2B5EF4-FFF2-40B4-BE49-F238E27FC236}">
                <a16:creationId xmlns:a16="http://schemas.microsoft.com/office/drawing/2014/main" id="{7FEFC98E-A70A-014A-84D1-79AA9EF82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38" name="bottom1">
            <a:extLst>
              <a:ext uri="{FF2B5EF4-FFF2-40B4-BE49-F238E27FC236}">
                <a16:creationId xmlns:a16="http://schemas.microsoft.com/office/drawing/2014/main" id="{4E0CA5B0-45BC-5043-9123-BFE5678281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4496771"/>
            <a:ext cx="2173445" cy="2173445"/>
          </a:xfrm>
          <a:prstGeom prst="rect">
            <a:avLst/>
          </a:prstGeom>
        </p:spPr>
      </p:pic>
      <p:pic>
        <p:nvPicPr>
          <p:cNvPr id="39" name="top2">
            <a:extLst>
              <a:ext uri="{FF2B5EF4-FFF2-40B4-BE49-F238E27FC236}">
                <a16:creationId xmlns:a16="http://schemas.microsoft.com/office/drawing/2014/main" id="{3420768D-15D8-5741-B1B6-1C7444740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40" name="bottom2">
            <a:extLst>
              <a:ext uri="{FF2B5EF4-FFF2-40B4-BE49-F238E27FC236}">
                <a16:creationId xmlns:a16="http://schemas.microsoft.com/office/drawing/2014/main" id="{6FE8392D-751E-A544-909C-B939EF4A0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pic>
        <p:nvPicPr>
          <p:cNvPr id="41" name="top3">
            <a:extLst>
              <a:ext uri="{FF2B5EF4-FFF2-40B4-BE49-F238E27FC236}">
                <a16:creationId xmlns:a16="http://schemas.microsoft.com/office/drawing/2014/main" id="{3A92B5D5-48BA-8445-807F-B839E17F1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42" name="middle3">
            <a:extLst>
              <a:ext uri="{FF2B5EF4-FFF2-40B4-BE49-F238E27FC236}">
                <a16:creationId xmlns:a16="http://schemas.microsoft.com/office/drawing/2014/main" id="{3018536C-505F-6A45-B67A-AE4229250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43" name="bottom3">
            <a:extLst>
              <a:ext uri="{FF2B5EF4-FFF2-40B4-BE49-F238E27FC236}">
                <a16:creationId xmlns:a16="http://schemas.microsoft.com/office/drawing/2014/main" id="{66E091D0-F8E7-5E42-82A8-B9B5A07A1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44" name="middle2">
            <a:extLst>
              <a:ext uri="{FF2B5EF4-FFF2-40B4-BE49-F238E27FC236}">
                <a16:creationId xmlns:a16="http://schemas.microsoft.com/office/drawing/2014/main" id="{34787EEC-67A1-D247-B202-5C471B058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470883F-8886-214B-A736-1B1694BDB2B9}"/>
              </a:ext>
            </a:extLst>
          </p:cNvPr>
          <p:cNvSpPr txBox="1"/>
          <p:nvPr/>
        </p:nvSpPr>
        <p:spPr>
          <a:xfrm>
            <a:off x="7488937" y="337474"/>
            <a:ext cx="459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Safle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Dirgel</a:t>
            </a:r>
            <a:r>
              <a:rPr lang="en-GB" sz="36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3600" dirty="0" err="1">
                <a:solidFill>
                  <a:srgbClr val="4F6B84"/>
                </a:solidFill>
                <a:latin typeface="Fredoka One" panose="02000000000000000000" pitchFamily="2" charset="77"/>
              </a:rPr>
              <a:t>Pedwar</a:t>
            </a:r>
            <a:endParaRPr lang="en-GB" sz="36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D0ABBF-DD15-D249-A279-331563EE6A9B}"/>
              </a:ext>
            </a:extLst>
          </p:cNvPr>
          <p:cNvSpPr txBox="1"/>
          <p:nvPr/>
        </p:nvSpPr>
        <p:spPr>
          <a:xfrm>
            <a:off x="7488937" y="1321279"/>
            <a:ext cx="41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Cliciwch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ar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y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sgwariau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i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ddatgelu’r</a:t>
            </a:r>
            <a:r>
              <a:rPr lang="en-US" sz="2400" dirty="0">
                <a:solidFill>
                  <a:srgbClr val="4F6B84"/>
                </a:solidFill>
                <a:latin typeface="Nunito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Nunito" pitchFamily="2" charset="77"/>
              </a:rPr>
              <a:t>llun</a:t>
            </a:r>
            <a:endParaRPr lang="en-US" sz="2400" dirty="0">
              <a:solidFill>
                <a:srgbClr val="4F6B84"/>
              </a:solidFill>
              <a:latin typeface="Nunito" pitchFamily="2" charset="77"/>
            </a:endParaRPr>
          </a:p>
        </p:txBody>
      </p:sp>
      <p:pic>
        <p:nvPicPr>
          <p:cNvPr id="18" name="top1">
            <a:extLst>
              <a:ext uri="{FF2B5EF4-FFF2-40B4-BE49-F238E27FC236}">
                <a16:creationId xmlns:a16="http://schemas.microsoft.com/office/drawing/2014/main" id="{840D21F9-B778-3D47-B158-A7536D5037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250</Words>
  <Application>Microsoft Macintosh PowerPoint</Application>
  <PresentationFormat>Widescreen</PresentationFormat>
  <Paragraphs>60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Quicksand</vt:lpstr>
      <vt:lpstr>Calibri Light</vt:lpstr>
      <vt:lpstr>Delius</vt:lpstr>
      <vt:lpstr>Nunito</vt:lpstr>
      <vt:lpstr>Calibri</vt:lpstr>
      <vt:lpstr>Fredoka One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 Matt</dc:creator>
  <cp:lastModifiedBy>BUCKINGHAM Matt</cp:lastModifiedBy>
  <cp:revision>13</cp:revision>
  <dcterms:created xsi:type="dcterms:W3CDTF">2021-04-09T09:19:43Z</dcterms:created>
  <dcterms:modified xsi:type="dcterms:W3CDTF">2021-05-21T11:12:59Z</dcterms:modified>
</cp:coreProperties>
</file>